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5"/>
  </p:notesMasterIdLst>
  <p:sldIdLst>
    <p:sldId id="366" r:id="rId2"/>
    <p:sldId id="367" r:id="rId3"/>
    <p:sldId id="368" r:id="rId4"/>
    <p:sldId id="303" r:id="rId5"/>
    <p:sldId id="261" r:id="rId6"/>
    <p:sldId id="369" r:id="rId7"/>
    <p:sldId id="370" r:id="rId8"/>
    <p:sldId id="304" r:id="rId9"/>
    <p:sldId id="371" r:id="rId10"/>
    <p:sldId id="372" r:id="rId11"/>
    <p:sldId id="384" r:id="rId12"/>
    <p:sldId id="383" r:id="rId13"/>
    <p:sldId id="321"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ancibello, Alyssa" initials="CA" lastIdx="5" clrIdx="0">
    <p:extLst>
      <p:ext uri="{19B8F6BF-5375-455C-9EA6-DF929625EA0E}">
        <p15:presenceInfo xmlns:p15="http://schemas.microsoft.com/office/powerpoint/2012/main" userId="S::ACiancibello@benrose.org::005a650a-6569-4abe-940f-3c57d74b851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81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61" autoAdjust="0"/>
    <p:restoredTop sz="95220" autoAdjust="0"/>
  </p:normalViewPr>
  <p:slideViewPr>
    <p:cSldViewPr snapToGrid="0">
      <p:cViewPr varScale="1">
        <p:scale>
          <a:sx n="82" d="100"/>
          <a:sy n="82" d="100"/>
        </p:scale>
        <p:origin x="1253"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684608-B629-4CF0-864B-56A6F8DC329E}" type="datetimeFigureOut">
              <a:rPr lang="en-US" smtClean="0"/>
              <a:t>5/26/2021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AA01D2-358B-4937-B62E-007A772CB991}" type="slidenum">
              <a:rPr lang="en-US" smtClean="0"/>
              <a:t>‹#›</a:t>
            </a:fld>
            <a:endParaRPr lang="en-US"/>
          </a:p>
        </p:txBody>
      </p:sp>
    </p:spTree>
    <p:extLst>
      <p:ext uri="{BB962C8B-B14F-4D97-AF65-F5344CB8AC3E}">
        <p14:creationId xmlns:p14="http://schemas.microsoft.com/office/powerpoint/2010/main" val="481674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AA01D2-358B-4937-B62E-007A772CB991}" type="slidenum">
              <a:rPr lang="en-US" smtClean="0"/>
              <a:t>1</a:t>
            </a:fld>
            <a:endParaRPr lang="en-US"/>
          </a:p>
        </p:txBody>
      </p:sp>
    </p:spTree>
    <p:extLst>
      <p:ext uri="{BB962C8B-B14F-4D97-AF65-F5344CB8AC3E}">
        <p14:creationId xmlns:p14="http://schemas.microsoft.com/office/powerpoint/2010/main" val="693096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AA01D2-358B-4937-B62E-007A772CB991}" type="slidenum">
              <a:rPr lang="en-US" smtClean="0"/>
              <a:t>2</a:t>
            </a:fld>
            <a:endParaRPr lang="en-US"/>
          </a:p>
        </p:txBody>
      </p:sp>
    </p:spTree>
    <p:extLst>
      <p:ext uri="{BB962C8B-B14F-4D97-AF65-F5344CB8AC3E}">
        <p14:creationId xmlns:p14="http://schemas.microsoft.com/office/powerpoint/2010/main" val="1617257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examples of types of assistance so they know what programs do – Alyssa will tell you more</a:t>
            </a:r>
          </a:p>
        </p:txBody>
      </p:sp>
      <p:sp>
        <p:nvSpPr>
          <p:cNvPr id="4" name="Slide Number Placeholder 3"/>
          <p:cNvSpPr>
            <a:spLocks noGrp="1"/>
          </p:cNvSpPr>
          <p:nvPr>
            <p:ph type="sldNum" sz="quarter" idx="5"/>
          </p:nvPr>
        </p:nvSpPr>
        <p:spPr/>
        <p:txBody>
          <a:bodyPr/>
          <a:lstStyle/>
          <a:p>
            <a:fld id="{9609B40B-373A-4702-A653-C013BC255D81}" type="slidenum">
              <a:rPr lang="en-US" smtClean="0"/>
              <a:t>3</a:t>
            </a:fld>
            <a:endParaRPr lang="en-US" dirty="0"/>
          </a:p>
        </p:txBody>
      </p:sp>
    </p:spTree>
    <p:extLst>
      <p:ext uri="{BB962C8B-B14F-4D97-AF65-F5344CB8AC3E}">
        <p14:creationId xmlns:p14="http://schemas.microsoft.com/office/powerpoint/2010/main" val="3812662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to say all programs are not available – Rachel will tell you more</a:t>
            </a:r>
          </a:p>
        </p:txBody>
      </p:sp>
      <p:sp>
        <p:nvSpPr>
          <p:cNvPr id="4" name="Slide Number Placeholder 3"/>
          <p:cNvSpPr>
            <a:spLocks noGrp="1"/>
          </p:cNvSpPr>
          <p:nvPr>
            <p:ph type="sldNum" sz="quarter" idx="5"/>
          </p:nvPr>
        </p:nvSpPr>
        <p:spPr/>
        <p:txBody>
          <a:bodyPr/>
          <a:lstStyle/>
          <a:p>
            <a:fld id="{9609B40B-373A-4702-A653-C013BC255D81}" type="slidenum">
              <a:rPr lang="en-US" smtClean="0"/>
              <a:t>4</a:t>
            </a:fld>
            <a:endParaRPr lang="en-US" dirty="0"/>
          </a:p>
        </p:txBody>
      </p:sp>
    </p:spTree>
    <p:extLst>
      <p:ext uri="{BB962C8B-B14F-4D97-AF65-F5344CB8AC3E}">
        <p14:creationId xmlns:p14="http://schemas.microsoft.com/office/powerpoint/2010/main" val="2675387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a bit about the other reasons</a:t>
            </a:r>
          </a:p>
        </p:txBody>
      </p:sp>
      <p:sp>
        <p:nvSpPr>
          <p:cNvPr id="4" name="Slide Number Placeholder 3"/>
          <p:cNvSpPr>
            <a:spLocks noGrp="1"/>
          </p:cNvSpPr>
          <p:nvPr>
            <p:ph type="sldNum" sz="quarter" idx="5"/>
          </p:nvPr>
        </p:nvSpPr>
        <p:spPr/>
        <p:txBody>
          <a:bodyPr/>
          <a:lstStyle/>
          <a:p>
            <a:fld id="{9609B40B-373A-4702-A653-C013BC255D81}" type="slidenum">
              <a:rPr lang="en-US" smtClean="0"/>
              <a:t>5</a:t>
            </a:fld>
            <a:endParaRPr lang="en-US" dirty="0"/>
          </a:p>
        </p:txBody>
      </p:sp>
    </p:spTree>
    <p:extLst>
      <p:ext uri="{BB962C8B-B14F-4D97-AF65-F5344CB8AC3E}">
        <p14:creationId xmlns:p14="http://schemas.microsoft.com/office/powerpoint/2010/main" val="41114738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421E92-676B-4C03-9949-1DE7743923EE}" type="datetime1">
              <a:rPr lang="en-US" smtClean="0"/>
              <a:t>5/28/2021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84747A-7B97-46D3-98A7-B6872AF73491}" type="slidenum">
              <a:rPr lang="en-US" smtClean="0"/>
              <a:t>‹#›</a:t>
            </a:fld>
            <a:endParaRPr lang="en-US"/>
          </a:p>
        </p:txBody>
      </p:sp>
      <p:pic>
        <p:nvPicPr>
          <p:cNvPr id="7" name="Picture 6">
            <a:extLst>
              <a:ext uri="{FF2B5EF4-FFF2-40B4-BE49-F238E27FC236}">
                <a16:creationId xmlns:a16="http://schemas.microsoft.com/office/drawing/2014/main" id="{A90C3CDB-682F-40C1-BFA6-47D145DFF2D2}"/>
              </a:ext>
            </a:extLst>
          </p:cNvPr>
          <p:cNvPicPr>
            <a:picLocks noChangeAspect="1"/>
          </p:cNvPicPr>
          <p:nvPr userDrawn="1"/>
        </p:nvPicPr>
        <p:blipFill>
          <a:blip r:embed="rId2"/>
          <a:stretch>
            <a:fillRect/>
          </a:stretch>
        </p:blipFill>
        <p:spPr>
          <a:xfrm>
            <a:off x="5877197" y="5863772"/>
            <a:ext cx="3266803" cy="996730"/>
          </a:xfrm>
          <a:prstGeom prst="rect">
            <a:avLst/>
          </a:prstGeom>
        </p:spPr>
      </p:pic>
    </p:spTree>
    <p:extLst>
      <p:ext uri="{BB962C8B-B14F-4D97-AF65-F5344CB8AC3E}">
        <p14:creationId xmlns:p14="http://schemas.microsoft.com/office/powerpoint/2010/main" val="678061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28F019-1D39-486E-9A2A-9EF836356065}" type="datetime1">
              <a:rPr lang="en-US" smtClean="0"/>
              <a:t>5/28/2021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84747A-7B97-46D3-98A7-B6872AF73491}" type="slidenum">
              <a:rPr lang="en-US" smtClean="0"/>
              <a:t>‹#›</a:t>
            </a:fld>
            <a:endParaRPr lang="en-US"/>
          </a:p>
        </p:txBody>
      </p:sp>
    </p:spTree>
    <p:extLst>
      <p:ext uri="{BB962C8B-B14F-4D97-AF65-F5344CB8AC3E}">
        <p14:creationId xmlns:p14="http://schemas.microsoft.com/office/powerpoint/2010/main" val="372385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D94FBA-DD6E-46D1-B60B-5B72632C60CE}" type="datetime1">
              <a:rPr lang="en-US" smtClean="0"/>
              <a:t>5/28/2021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84747A-7B97-46D3-98A7-B6872AF73491}" type="slidenum">
              <a:rPr lang="en-US" smtClean="0"/>
              <a:t>‹#›</a:t>
            </a:fld>
            <a:endParaRPr lang="en-US"/>
          </a:p>
        </p:txBody>
      </p:sp>
    </p:spTree>
    <p:extLst>
      <p:ext uri="{BB962C8B-B14F-4D97-AF65-F5344CB8AC3E}">
        <p14:creationId xmlns:p14="http://schemas.microsoft.com/office/powerpoint/2010/main" val="2912181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F25102-DF94-4A8E-A896-AFEA90AEE69B}" type="datetime1">
              <a:rPr lang="en-US" smtClean="0"/>
              <a:t>5/28/2021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84747A-7B97-46D3-98A7-B6872AF73491}" type="slidenum">
              <a:rPr lang="en-US" smtClean="0"/>
              <a:t>‹#›</a:t>
            </a:fld>
            <a:endParaRPr lang="en-US"/>
          </a:p>
        </p:txBody>
      </p:sp>
      <p:pic>
        <p:nvPicPr>
          <p:cNvPr id="8" name="Picture 7">
            <a:extLst>
              <a:ext uri="{FF2B5EF4-FFF2-40B4-BE49-F238E27FC236}">
                <a16:creationId xmlns:a16="http://schemas.microsoft.com/office/drawing/2014/main" id="{C06CFDCC-E02A-41BD-BE8C-798D40AC47E0}"/>
              </a:ext>
            </a:extLst>
          </p:cNvPr>
          <p:cNvPicPr>
            <a:picLocks noChangeAspect="1"/>
          </p:cNvPicPr>
          <p:nvPr userDrawn="1"/>
        </p:nvPicPr>
        <p:blipFill>
          <a:blip r:embed="rId2"/>
          <a:stretch>
            <a:fillRect/>
          </a:stretch>
        </p:blipFill>
        <p:spPr>
          <a:xfrm>
            <a:off x="5877197" y="5863772"/>
            <a:ext cx="3266803" cy="996730"/>
          </a:xfrm>
          <a:prstGeom prst="rect">
            <a:avLst/>
          </a:prstGeom>
        </p:spPr>
      </p:pic>
    </p:spTree>
    <p:extLst>
      <p:ext uri="{BB962C8B-B14F-4D97-AF65-F5344CB8AC3E}">
        <p14:creationId xmlns:p14="http://schemas.microsoft.com/office/powerpoint/2010/main" val="78053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31841B-FDDB-486B-B4FB-A37E7F19F544}" type="datetime1">
              <a:rPr lang="en-US" smtClean="0"/>
              <a:t>5/28/2021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84747A-7B97-46D3-98A7-B6872AF73491}" type="slidenum">
              <a:rPr lang="en-US" smtClean="0"/>
              <a:t>‹#›</a:t>
            </a:fld>
            <a:endParaRPr lang="en-US"/>
          </a:p>
        </p:txBody>
      </p:sp>
    </p:spTree>
    <p:extLst>
      <p:ext uri="{BB962C8B-B14F-4D97-AF65-F5344CB8AC3E}">
        <p14:creationId xmlns:p14="http://schemas.microsoft.com/office/powerpoint/2010/main" val="1285043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3CBC59-8BD0-4947-9B91-97B11C09DE22}" type="datetime1">
              <a:rPr lang="en-US" smtClean="0"/>
              <a:t>5/28/2021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84747A-7B97-46D3-98A7-B6872AF73491}" type="slidenum">
              <a:rPr lang="en-US" smtClean="0"/>
              <a:t>‹#›</a:t>
            </a:fld>
            <a:endParaRPr lang="en-US"/>
          </a:p>
        </p:txBody>
      </p:sp>
      <p:pic>
        <p:nvPicPr>
          <p:cNvPr id="8" name="Picture 7">
            <a:extLst>
              <a:ext uri="{FF2B5EF4-FFF2-40B4-BE49-F238E27FC236}">
                <a16:creationId xmlns:a16="http://schemas.microsoft.com/office/drawing/2014/main" id="{D49E0251-26D7-45B9-BB8C-9F87397587A0}"/>
              </a:ext>
            </a:extLst>
          </p:cNvPr>
          <p:cNvPicPr>
            <a:picLocks noChangeAspect="1"/>
          </p:cNvPicPr>
          <p:nvPr userDrawn="1"/>
        </p:nvPicPr>
        <p:blipFill>
          <a:blip r:embed="rId2"/>
          <a:stretch>
            <a:fillRect/>
          </a:stretch>
        </p:blipFill>
        <p:spPr>
          <a:xfrm>
            <a:off x="5877197" y="5863772"/>
            <a:ext cx="3266803" cy="996730"/>
          </a:xfrm>
          <a:prstGeom prst="rect">
            <a:avLst/>
          </a:prstGeom>
        </p:spPr>
      </p:pic>
    </p:spTree>
    <p:extLst>
      <p:ext uri="{BB962C8B-B14F-4D97-AF65-F5344CB8AC3E}">
        <p14:creationId xmlns:p14="http://schemas.microsoft.com/office/powerpoint/2010/main" val="4167919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1D440C-957F-42E9-B4A7-3CDD59E58A61}" type="datetime1">
              <a:rPr lang="en-US" smtClean="0"/>
              <a:t>5/28/2021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84747A-7B97-46D3-98A7-B6872AF73491}" type="slidenum">
              <a:rPr lang="en-US" smtClean="0"/>
              <a:t>‹#›</a:t>
            </a:fld>
            <a:endParaRPr lang="en-US"/>
          </a:p>
        </p:txBody>
      </p:sp>
      <p:pic>
        <p:nvPicPr>
          <p:cNvPr id="10" name="Picture 9">
            <a:extLst>
              <a:ext uri="{FF2B5EF4-FFF2-40B4-BE49-F238E27FC236}">
                <a16:creationId xmlns:a16="http://schemas.microsoft.com/office/drawing/2014/main" id="{18DE6035-CCA4-47DC-901F-784DF3B1C1F0}"/>
              </a:ext>
            </a:extLst>
          </p:cNvPr>
          <p:cNvPicPr>
            <a:picLocks noChangeAspect="1"/>
          </p:cNvPicPr>
          <p:nvPr userDrawn="1"/>
        </p:nvPicPr>
        <p:blipFill>
          <a:blip r:embed="rId2"/>
          <a:stretch>
            <a:fillRect/>
          </a:stretch>
        </p:blipFill>
        <p:spPr>
          <a:xfrm>
            <a:off x="5877197" y="5863772"/>
            <a:ext cx="3266803" cy="996730"/>
          </a:xfrm>
          <a:prstGeom prst="rect">
            <a:avLst/>
          </a:prstGeom>
        </p:spPr>
      </p:pic>
    </p:spTree>
    <p:extLst>
      <p:ext uri="{BB962C8B-B14F-4D97-AF65-F5344CB8AC3E}">
        <p14:creationId xmlns:p14="http://schemas.microsoft.com/office/powerpoint/2010/main" val="2077752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0AE5B3-64FE-4754-882E-EA1A0A98B497}" type="datetime1">
              <a:rPr lang="en-US" smtClean="0"/>
              <a:t>5/28/2021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84747A-7B97-46D3-98A7-B6872AF73491}" type="slidenum">
              <a:rPr lang="en-US" smtClean="0"/>
              <a:t>‹#›</a:t>
            </a:fld>
            <a:endParaRPr lang="en-US"/>
          </a:p>
        </p:txBody>
      </p:sp>
      <p:pic>
        <p:nvPicPr>
          <p:cNvPr id="6" name="Picture 5">
            <a:extLst>
              <a:ext uri="{FF2B5EF4-FFF2-40B4-BE49-F238E27FC236}">
                <a16:creationId xmlns:a16="http://schemas.microsoft.com/office/drawing/2014/main" id="{6D676E5E-784A-455F-AE78-89A9F047271E}"/>
              </a:ext>
            </a:extLst>
          </p:cNvPr>
          <p:cNvPicPr>
            <a:picLocks noChangeAspect="1"/>
          </p:cNvPicPr>
          <p:nvPr userDrawn="1"/>
        </p:nvPicPr>
        <p:blipFill>
          <a:blip r:embed="rId2"/>
          <a:stretch>
            <a:fillRect/>
          </a:stretch>
        </p:blipFill>
        <p:spPr>
          <a:xfrm>
            <a:off x="5877197" y="5863772"/>
            <a:ext cx="3266803" cy="996730"/>
          </a:xfrm>
          <a:prstGeom prst="rect">
            <a:avLst/>
          </a:prstGeom>
        </p:spPr>
      </p:pic>
    </p:spTree>
    <p:extLst>
      <p:ext uri="{BB962C8B-B14F-4D97-AF65-F5344CB8AC3E}">
        <p14:creationId xmlns:p14="http://schemas.microsoft.com/office/powerpoint/2010/main" val="3435147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E56C1C-EF8C-4825-8485-75A6BACC959E}" type="datetime1">
              <a:rPr lang="en-US" smtClean="0"/>
              <a:t>5/28/2021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84747A-7B97-46D3-98A7-B6872AF73491}" type="slidenum">
              <a:rPr lang="en-US" smtClean="0"/>
              <a:t>‹#›</a:t>
            </a:fld>
            <a:endParaRPr lang="en-US"/>
          </a:p>
        </p:txBody>
      </p:sp>
      <p:pic>
        <p:nvPicPr>
          <p:cNvPr id="5" name="Picture 4">
            <a:extLst>
              <a:ext uri="{FF2B5EF4-FFF2-40B4-BE49-F238E27FC236}">
                <a16:creationId xmlns:a16="http://schemas.microsoft.com/office/drawing/2014/main" id="{6798EF36-9FCE-4B11-914D-8D39123D05D7}"/>
              </a:ext>
            </a:extLst>
          </p:cNvPr>
          <p:cNvPicPr>
            <a:picLocks noChangeAspect="1"/>
          </p:cNvPicPr>
          <p:nvPr userDrawn="1"/>
        </p:nvPicPr>
        <p:blipFill>
          <a:blip r:embed="rId2"/>
          <a:stretch>
            <a:fillRect/>
          </a:stretch>
        </p:blipFill>
        <p:spPr>
          <a:xfrm>
            <a:off x="5877197" y="5863772"/>
            <a:ext cx="3266803" cy="996730"/>
          </a:xfrm>
          <a:prstGeom prst="rect">
            <a:avLst/>
          </a:prstGeom>
        </p:spPr>
      </p:pic>
    </p:spTree>
    <p:extLst>
      <p:ext uri="{BB962C8B-B14F-4D97-AF65-F5344CB8AC3E}">
        <p14:creationId xmlns:p14="http://schemas.microsoft.com/office/powerpoint/2010/main" val="1861401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38C5AB-06B2-4EE5-862F-DE99352FF8EE}" type="datetime1">
              <a:rPr lang="en-US" smtClean="0"/>
              <a:t>5/28/2021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84747A-7B97-46D3-98A7-B6872AF73491}" type="slidenum">
              <a:rPr lang="en-US" smtClean="0"/>
              <a:t>‹#›</a:t>
            </a:fld>
            <a:endParaRPr lang="en-US"/>
          </a:p>
        </p:txBody>
      </p:sp>
      <p:pic>
        <p:nvPicPr>
          <p:cNvPr id="8" name="Picture 7">
            <a:extLst>
              <a:ext uri="{FF2B5EF4-FFF2-40B4-BE49-F238E27FC236}">
                <a16:creationId xmlns:a16="http://schemas.microsoft.com/office/drawing/2014/main" id="{37F948AD-CBEC-402D-BAB7-C4497CDBE1E7}"/>
              </a:ext>
            </a:extLst>
          </p:cNvPr>
          <p:cNvPicPr>
            <a:picLocks noChangeAspect="1"/>
          </p:cNvPicPr>
          <p:nvPr userDrawn="1"/>
        </p:nvPicPr>
        <p:blipFill>
          <a:blip r:embed="rId2"/>
          <a:stretch>
            <a:fillRect/>
          </a:stretch>
        </p:blipFill>
        <p:spPr>
          <a:xfrm>
            <a:off x="5877197" y="5863772"/>
            <a:ext cx="3266803" cy="996730"/>
          </a:xfrm>
          <a:prstGeom prst="rect">
            <a:avLst/>
          </a:prstGeom>
        </p:spPr>
      </p:pic>
    </p:spTree>
    <p:extLst>
      <p:ext uri="{BB962C8B-B14F-4D97-AF65-F5344CB8AC3E}">
        <p14:creationId xmlns:p14="http://schemas.microsoft.com/office/powerpoint/2010/main" val="3236404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E5A1B8-36E2-42EB-93B9-A3297BF3B088}" type="datetime1">
              <a:rPr lang="en-US" smtClean="0"/>
              <a:t>5/28/2021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84747A-7B97-46D3-98A7-B6872AF73491}" type="slidenum">
              <a:rPr lang="en-US" smtClean="0"/>
              <a:t>‹#›</a:t>
            </a:fld>
            <a:endParaRPr lang="en-US"/>
          </a:p>
        </p:txBody>
      </p:sp>
      <p:pic>
        <p:nvPicPr>
          <p:cNvPr id="8" name="Picture 7">
            <a:extLst>
              <a:ext uri="{FF2B5EF4-FFF2-40B4-BE49-F238E27FC236}">
                <a16:creationId xmlns:a16="http://schemas.microsoft.com/office/drawing/2014/main" id="{45DAD2CC-6E35-4B9A-8BF7-B330375FB33D}"/>
              </a:ext>
            </a:extLst>
          </p:cNvPr>
          <p:cNvPicPr>
            <a:picLocks noChangeAspect="1"/>
          </p:cNvPicPr>
          <p:nvPr userDrawn="1"/>
        </p:nvPicPr>
        <p:blipFill>
          <a:blip r:embed="rId2"/>
          <a:stretch>
            <a:fillRect/>
          </a:stretch>
        </p:blipFill>
        <p:spPr>
          <a:xfrm>
            <a:off x="5877197" y="5863772"/>
            <a:ext cx="3266803" cy="996730"/>
          </a:xfrm>
          <a:prstGeom prst="rect">
            <a:avLst/>
          </a:prstGeom>
        </p:spPr>
      </p:pic>
    </p:spTree>
    <p:extLst>
      <p:ext uri="{BB962C8B-B14F-4D97-AF65-F5344CB8AC3E}">
        <p14:creationId xmlns:p14="http://schemas.microsoft.com/office/powerpoint/2010/main" val="472441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6913E-871A-42B3-93FB-031D344BB6DD}" type="datetime1">
              <a:rPr lang="en-US" smtClean="0"/>
              <a:t>5/28/2021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84747A-7B97-46D3-98A7-B6872AF73491}" type="slidenum">
              <a:rPr lang="en-US" smtClean="0"/>
              <a:t>‹#›</a:t>
            </a:fld>
            <a:endParaRPr lang="en-US"/>
          </a:p>
        </p:txBody>
      </p:sp>
    </p:spTree>
    <p:extLst>
      <p:ext uri="{BB962C8B-B14F-4D97-AF65-F5344CB8AC3E}">
        <p14:creationId xmlns:p14="http://schemas.microsoft.com/office/powerpoint/2010/main" val="317650669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mailto:amartinez@caregiver.org" TargetMode="External"/><Relationship Id="rId3" Type="http://schemas.openxmlformats.org/officeDocument/2006/relationships/hyperlink" Target="mailto:aciancibello@benrose.org" TargetMode="External"/><Relationship Id="rId7" Type="http://schemas.openxmlformats.org/officeDocument/2006/relationships/hyperlink" Target="mailto:kkelly@caregiver.org" TargetMode="External"/><Relationship Id="rId2" Type="http://schemas.openxmlformats.org/officeDocument/2006/relationships/hyperlink" Target="mailto:dbass@benrose.org" TargetMode="External"/><Relationship Id="rId1" Type="http://schemas.openxmlformats.org/officeDocument/2006/relationships/slideLayout" Target="../slideLayouts/slideLayout2.xml"/><Relationship Id="rId6" Type="http://schemas.openxmlformats.org/officeDocument/2006/relationships/hyperlink" Target="mailto:leskenazi@caregiver.org" TargetMode="External"/><Relationship Id="rId5" Type="http://schemas.openxmlformats.org/officeDocument/2006/relationships/hyperlink" Target="mailto:mike.simmons@bridgebuilderstrategies.com" TargetMode="External"/><Relationship Id="rId4" Type="http://schemas.openxmlformats.org/officeDocument/2006/relationships/hyperlink" Target="mailto:rschaffer@benrose.org" TargetMode="External"/><Relationship Id="rId9" Type="http://schemas.openxmlformats.org/officeDocument/2006/relationships/hyperlink" Target="mailto:kmaslow@aol.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4203" y="235955"/>
            <a:ext cx="8695593" cy="2387600"/>
          </a:xfrm>
        </p:spPr>
        <p:txBody>
          <a:bodyPr>
            <a:normAutofit/>
          </a:bodyPr>
          <a:lstStyle/>
          <a:p>
            <a:r>
              <a:rPr lang="en-US" sz="4400" b="1" i="1" dirty="0">
                <a:solidFill>
                  <a:srgbClr val="003150"/>
                </a:solidFill>
                <a:latin typeface="Calibri" panose="020F0502020204030204" pitchFamily="34" charset="0"/>
                <a:ea typeface="Calibri" panose="020F0502020204030204" pitchFamily="34" charset="0"/>
                <a:cs typeface="Arial" panose="020B0604020202020204" pitchFamily="34" charset="0"/>
              </a:rPr>
              <a:t>Best Practice Caregiving:</a:t>
            </a:r>
            <a:br>
              <a:rPr lang="en-US" sz="4400" b="1" i="1" dirty="0">
                <a:solidFill>
                  <a:srgbClr val="003150"/>
                </a:solidFill>
                <a:latin typeface="Calibri" panose="020F0502020204030204" pitchFamily="34" charset="0"/>
                <a:ea typeface="Calibri" panose="020F0502020204030204" pitchFamily="34" charset="0"/>
                <a:cs typeface="Arial" panose="020B0604020202020204" pitchFamily="34" charset="0"/>
              </a:rPr>
            </a:br>
            <a:r>
              <a:rPr lang="en-US" sz="4400" b="1" dirty="0">
                <a:solidFill>
                  <a:srgbClr val="003150"/>
                </a:solidFill>
                <a:latin typeface="Calibri" panose="020F0502020204030204" pitchFamily="34" charset="0"/>
                <a:ea typeface="Calibri" panose="020F0502020204030204" pitchFamily="34" charset="0"/>
                <a:cs typeface="Arial" panose="020B0604020202020204" pitchFamily="34" charset="0"/>
              </a:rPr>
              <a:t> </a:t>
            </a:r>
            <a:r>
              <a:rPr lang="en-US" sz="4400" dirty="0">
                <a:solidFill>
                  <a:srgbClr val="003150"/>
                </a:solidFill>
                <a:latin typeface="Calibri" panose="020F0502020204030204" pitchFamily="34" charset="0"/>
                <a:ea typeface="Calibri" panose="020F0502020204030204" pitchFamily="34" charset="0"/>
                <a:cs typeface="Arial" panose="020B0604020202020204" pitchFamily="34" charset="0"/>
              </a:rPr>
              <a:t>Online Resource of Evidence-Based Dementia Caregiving Programs  </a:t>
            </a:r>
            <a:endParaRPr lang="en-US" sz="44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330697" y="2757974"/>
            <a:ext cx="8695593" cy="2387600"/>
          </a:xfrm>
        </p:spPr>
        <p:txBody>
          <a:bodyPr>
            <a:normAutofit lnSpcReduction="10000"/>
          </a:bodyPr>
          <a:lstStyle/>
          <a:p>
            <a:pPr>
              <a:spcBef>
                <a:spcPts val="0"/>
              </a:spcBef>
            </a:pPr>
            <a:r>
              <a:rPr lang="en-US" dirty="0"/>
              <a:t>David M. Bass </a:t>
            </a:r>
          </a:p>
          <a:p>
            <a:pPr>
              <a:spcBef>
                <a:spcPts val="0"/>
              </a:spcBef>
            </a:pPr>
            <a:r>
              <a:rPr lang="en-US" dirty="0"/>
              <a:t> Senior Vice President &amp; Senior Scientist </a:t>
            </a:r>
          </a:p>
          <a:p>
            <a:pPr>
              <a:spcBef>
                <a:spcPts val="0"/>
              </a:spcBef>
            </a:pPr>
            <a:r>
              <a:rPr lang="en-US" dirty="0"/>
              <a:t>Benjamin Rose Institute on Aging</a:t>
            </a:r>
          </a:p>
          <a:p>
            <a:pPr>
              <a:spcBef>
                <a:spcPts val="0"/>
              </a:spcBef>
            </a:pPr>
            <a:endParaRPr lang="en-US" dirty="0"/>
          </a:p>
          <a:p>
            <a:pPr>
              <a:lnSpc>
                <a:spcPct val="100000"/>
              </a:lnSpc>
              <a:spcBef>
                <a:spcPts val="0"/>
              </a:spcBef>
            </a:pPr>
            <a:r>
              <a:rPr lang="en-US" dirty="0"/>
              <a:t>Kathleen Kelly</a:t>
            </a:r>
          </a:p>
          <a:p>
            <a:pPr>
              <a:lnSpc>
                <a:spcPct val="100000"/>
              </a:lnSpc>
              <a:spcBef>
                <a:spcPts val="0"/>
              </a:spcBef>
            </a:pPr>
            <a:r>
              <a:rPr lang="en-US" dirty="0"/>
              <a:t>Executive Director</a:t>
            </a:r>
          </a:p>
          <a:p>
            <a:pPr>
              <a:lnSpc>
                <a:spcPct val="100000"/>
              </a:lnSpc>
              <a:spcBef>
                <a:spcPts val="0"/>
              </a:spcBef>
            </a:pPr>
            <a:r>
              <a:rPr lang="en-US" dirty="0"/>
              <a:t>Family Caregiver Alliance</a:t>
            </a:r>
          </a:p>
        </p:txBody>
      </p:sp>
      <p:sp>
        <p:nvSpPr>
          <p:cNvPr id="4" name="Footer Placeholder 3">
            <a:extLst>
              <a:ext uri="{FF2B5EF4-FFF2-40B4-BE49-F238E27FC236}">
                <a16:creationId xmlns:a16="http://schemas.microsoft.com/office/drawing/2014/main" id="{3E5EC92E-E939-4C1F-AFB6-6CE4760FA1DF}"/>
              </a:ext>
            </a:extLst>
          </p:cNvPr>
          <p:cNvSpPr>
            <a:spLocks noGrp="1"/>
          </p:cNvSpPr>
          <p:nvPr>
            <p:ph type="ftr" sz="quarter" idx="11"/>
          </p:nvPr>
        </p:nvSpPr>
        <p:spPr/>
        <p:txBody>
          <a:bodyPr/>
          <a:lstStyle/>
          <a:p>
            <a:fld id="{FD1CB6D1-EF63-4FBB-9096-367787C5568B}" type="slidenum">
              <a:rPr lang="en-US" smtClean="0"/>
              <a:t>1</a:t>
            </a:fld>
            <a:endParaRPr lang="en-US" dirty="0"/>
          </a:p>
        </p:txBody>
      </p:sp>
      <p:sp>
        <p:nvSpPr>
          <p:cNvPr id="5" name="Slide Number Placeholder 4">
            <a:extLst>
              <a:ext uri="{FF2B5EF4-FFF2-40B4-BE49-F238E27FC236}">
                <a16:creationId xmlns:a16="http://schemas.microsoft.com/office/drawing/2014/main" id="{4340E69A-6900-42EF-8677-A415C56D8A1E}"/>
              </a:ext>
            </a:extLst>
          </p:cNvPr>
          <p:cNvSpPr>
            <a:spLocks noGrp="1"/>
          </p:cNvSpPr>
          <p:nvPr>
            <p:ph type="sldNum" sz="quarter" idx="12"/>
          </p:nvPr>
        </p:nvSpPr>
        <p:spPr/>
        <p:txBody>
          <a:bodyPr/>
          <a:lstStyle/>
          <a:p>
            <a:fld id="{CF84747A-7B97-46D3-98A7-B6872AF73491}" type="slidenum">
              <a:rPr lang="en-US" smtClean="0"/>
              <a:t>1</a:t>
            </a:fld>
            <a:endParaRPr lang="en-US"/>
          </a:p>
        </p:txBody>
      </p:sp>
    </p:spTree>
    <p:extLst>
      <p:ext uri="{BB962C8B-B14F-4D97-AF65-F5344CB8AC3E}">
        <p14:creationId xmlns:p14="http://schemas.microsoft.com/office/powerpoint/2010/main" val="84197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374EB1F-D6EC-480D-946B-55A84E2D77EC}"/>
              </a:ext>
            </a:extLst>
          </p:cNvPr>
          <p:cNvSpPr>
            <a:spLocks noGrp="1"/>
          </p:cNvSpPr>
          <p:nvPr>
            <p:ph type="title"/>
          </p:nvPr>
        </p:nvSpPr>
        <p:spPr>
          <a:xfrm>
            <a:off x="0" y="0"/>
            <a:ext cx="9144000" cy="609973"/>
          </a:xfrm>
        </p:spPr>
        <p:txBody>
          <a:bodyPr/>
          <a:lstStyle/>
          <a:p>
            <a:pPr algn="ctr"/>
            <a:r>
              <a:rPr lang="en-US" sz="2700" b="0" dirty="0">
                <a:solidFill>
                  <a:schemeClr val="bg1"/>
                </a:solidFill>
              </a:rPr>
              <a:t>Programs Featured in </a:t>
            </a:r>
            <a:r>
              <a:rPr lang="en-US" sz="2700" i="1" dirty="0">
                <a:solidFill>
                  <a:schemeClr val="bg1"/>
                </a:solidFill>
              </a:rPr>
              <a:t>Best Practice Caregiving </a:t>
            </a:r>
            <a:r>
              <a:rPr lang="en-US" sz="2700" b="0" dirty="0">
                <a:solidFill>
                  <a:schemeClr val="bg1"/>
                </a:solidFill>
              </a:rPr>
              <a:t>(phase I)</a:t>
            </a:r>
          </a:p>
        </p:txBody>
      </p:sp>
      <p:pic>
        <p:nvPicPr>
          <p:cNvPr id="8" name="Content Placeholder 7">
            <a:extLst>
              <a:ext uri="{FF2B5EF4-FFF2-40B4-BE49-F238E27FC236}">
                <a16:creationId xmlns:a16="http://schemas.microsoft.com/office/drawing/2014/main" id="{1433584F-DAD4-417A-96F8-A172CF55E381}"/>
              </a:ext>
            </a:extLst>
          </p:cNvPr>
          <p:cNvPicPr>
            <a:picLocks noGrp="1" noChangeAspect="1"/>
          </p:cNvPicPr>
          <p:nvPr>
            <p:ph idx="1"/>
          </p:nvPr>
        </p:nvPicPr>
        <p:blipFill>
          <a:blip r:embed="rId2"/>
          <a:stretch>
            <a:fillRect/>
          </a:stretch>
        </p:blipFill>
        <p:spPr>
          <a:xfrm>
            <a:off x="0" y="0"/>
            <a:ext cx="9144000" cy="6858000"/>
          </a:xfrm>
          <a:prstGeom prst="rect">
            <a:avLst/>
          </a:prstGeom>
        </p:spPr>
      </p:pic>
      <p:sp>
        <p:nvSpPr>
          <p:cNvPr id="2" name="Footer Placeholder 1">
            <a:extLst>
              <a:ext uri="{FF2B5EF4-FFF2-40B4-BE49-F238E27FC236}">
                <a16:creationId xmlns:a16="http://schemas.microsoft.com/office/drawing/2014/main" id="{4AAE56AC-644B-4B32-9907-4C6F0664AC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0CFCE0-78EA-4B1F-8F32-9D1025D9CBDE}"/>
              </a:ext>
            </a:extLst>
          </p:cNvPr>
          <p:cNvSpPr>
            <a:spLocks noGrp="1"/>
          </p:cNvSpPr>
          <p:nvPr>
            <p:ph type="sldNum" sz="quarter" idx="12"/>
          </p:nvPr>
        </p:nvSpPr>
        <p:spPr/>
        <p:txBody>
          <a:bodyPr/>
          <a:lstStyle/>
          <a:p>
            <a:fld id="{CF84747A-7B97-46D3-98A7-B6872AF73491}" type="slidenum">
              <a:rPr lang="en-US" smtClean="0"/>
              <a:t>10</a:t>
            </a:fld>
            <a:endParaRPr lang="en-US"/>
          </a:p>
        </p:txBody>
      </p:sp>
    </p:spTree>
    <p:extLst>
      <p:ext uri="{BB962C8B-B14F-4D97-AF65-F5344CB8AC3E}">
        <p14:creationId xmlns:p14="http://schemas.microsoft.com/office/powerpoint/2010/main" val="1040460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32B47-BD3A-428F-AF5A-CE81D21E8C97}"/>
              </a:ext>
            </a:extLst>
          </p:cNvPr>
          <p:cNvSpPr>
            <a:spLocks noGrp="1"/>
          </p:cNvSpPr>
          <p:nvPr>
            <p:ph type="title"/>
          </p:nvPr>
        </p:nvSpPr>
        <p:spPr>
          <a:xfrm>
            <a:off x="628650" y="0"/>
            <a:ext cx="7886700" cy="1017037"/>
          </a:xfrm>
        </p:spPr>
        <p:txBody>
          <a:bodyPr>
            <a:normAutofit/>
          </a:bodyPr>
          <a:lstStyle/>
          <a:p>
            <a:pPr algn="ctr"/>
            <a:r>
              <a:rPr lang="en-US" sz="3200" b="1" dirty="0">
                <a:solidFill>
                  <a:srgbClr val="000000"/>
                </a:solidFill>
                <a:latin typeface="Arial" panose="020B0604020202020204"/>
              </a:rPr>
              <a:t>Organizational Decision Making: Matching Programs to Mission </a:t>
            </a:r>
          </a:p>
        </p:txBody>
      </p:sp>
      <p:sp>
        <p:nvSpPr>
          <p:cNvPr id="3" name="Content Placeholder 2">
            <a:extLst>
              <a:ext uri="{FF2B5EF4-FFF2-40B4-BE49-F238E27FC236}">
                <a16:creationId xmlns:a16="http://schemas.microsoft.com/office/drawing/2014/main" id="{DEB73F18-33BD-464D-B90C-84D64A73FC92}"/>
              </a:ext>
            </a:extLst>
          </p:cNvPr>
          <p:cNvSpPr>
            <a:spLocks noGrp="1"/>
          </p:cNvSpPr>
          <p:nvPr>
            <p:ph idx="1"/>
          </p:nvPr>
        </p:nvSpPr>
        <p:spPr>
          <a:xfrm>
            <a:off x="317241" y="1222310"/>
            <a:ext cx="8565501" cy="4954654"/>
          </a:xfrm>
        </p:spPr>
        <p:txBody>
          <a:bodyPr>
            <a:normAutofit/>
          </a:bodyPr>
          <a:lstStyle/>
          <a:p>
            <a:r>
              <a:rPr lang="en-US" dirty="0"/>
              <a:t>Programs are not all the same</a:t>
            </a:r>
          </a:p>
          <a:p>
            <a:r>
              <a:rPr lang="en-US" i="1" dirty="0"/>
              <a:t>Best Practice Caregiving </a:t>
            </a:r>
            <a:r>
              <a:rPr lang="en-US" dirty="0"/>
              <a:t>enables detailed program comparisons</a:t>
            </a:r>
          </a:p>
          <a:p>
            <a:r>
              <a:rPr lang="en-US" dirty="0"/>
              <a:t>Key considerations for finding the right match:</a:t>
            </a:r>
          </a:p>
          <a:p>
            <a:pPr lvl="1">
              <a:tabLst>
                <a:tab pos="168275" algn="l"/>
              </a:tabLst>
            </a:pPr>
            <a:r>
              <a:rPr lang="en-US" dirty="0"/>
              <a:t>Staffing requirements – time commitment, discipline</a:t>
            </a:r>
          </a:p>
          <a:p>
            <a:pPr lvl="1">
              <a:tabLst>
                <a:tab pos="168275" algn="l"/>
              </a:tabLst>
            </a:pPr>
            <a:r>
              <a:rPr lang="en-US" dirty="0"/>
              <a:t>Ongoing service vs. limited number of educational sessions</a:t>
            </a:r>
          </a:p>
          <a:p>
            <a:pPr lvl="1">
              <a:tabLst>
                <a:tab pos="168275" algn="l"/>
              </a:tabLst>
            </a:pPr>
            <a:r>
              <a:rPr lang="en-US" dirty="0"/>
              <a:t>Mode of delivery – remote, in-person, telephone</a:t>
            </a:r>
          </a:p>
          <a:p>
            <a:pPr lvl="1">
              <a:tabLst>
                <a:tab pos="168275" algn="l"/>
              </a:tabLst>
            </a:pPr>
            <a:r>
              <a:rPr lang="en-US" dirty="0"/>
              <a:t>Realistic number of potential caregiver enrollees</a:t>
            </a:r>
          </a:p>
          <a:p>
            <a:pPr lvl="1">
              <a:tabLst>
                <a:tab pos="168275" algn="l"/>
              </a:tabLst>
            </a:pPr>
            <a:r>
              <a:rPr lang="en-US" dirty="0"/>
              <a:t>Costs for delivery and possible sources of reimbursement</a:t>
            </a:r>
          </a:p>
          <a:p>
            <a:pPr lvl="1">
              <a:tabLst>
                <a:tab pos="168275" algn="l"/>
              </a:tabLst>
            </a:pPr>
            <a:r>
              <a:rPr lang="en-US" dirty="0"/>
              <a:t>Compatibility with current services or programs </a:t>
            </a:r>
          </a:p>
          <a:p>
            <a:pPr lvl="1">
              <a:tabLst>
                <a:tab pos="168275" algn="l"/>
              </a:tabLst>
            </a:pPr>
            <a:r>
              <a:rPr lang="en-US" dirty="0"/>
              <a:t>Compatibility with mission</a:t>
            </a:r>
          </a:p>
        </p:txBody>
      </p:sp>
      <p:sp>
        <p:nvSpPr>
          <p:cNvPr id="4" name="Footer Placeholder 3">
            <a:extLst>
              <a:ext uri="{FF2B5EF4-FFF2-40B4-BE49-F238E27FC236}">
                <a16:creationId xmlns:a16="http://schemas.microsoft.com/office/drawing/2014/main" id="{03366659-BA74-4526-9C70-82EE7BD3ACCD}"/>
              </a:ext>
            </a:extLst>
          </p:cNvPr>
          <p:cNvSpPr>
            <a:spLocks noGrp="1"/>
          </p:cNvSpPr>
          <p:nvPr>
            <p:ph type="ftr" sz="quarter" idx="11"/>
          </p:nvPr>
        </p:nvSpPr>
        <p:spPr/>
        <p:txBody>
          <a:bodyPr/>
          <a:lstStyle/>
          <a:p>
            <a:fld id="{AB1EF2D3-00F3-425F-A44D-4DA0E24BEAD9}" type="slidenum">
              <a:rPr lang="en-US" smtClean="0"/>
              <a:t>11</a:t>
            </a:fld>
            <a:endParaRPr lang="en-US" dirty="0"/>
          </a:p>
        </p:txBody>
      </p:sp>
      <p:sp>
        <p:nvSpPr>
          <p:cNvPr id="5" name="Slide Number Placeholder 4">
            <a:extLst>
              <a:ext uri="{FF2B5EF4-FFF2-40B4-BE49-F238E27FC236}">
                <a16:creationId xmlns:a16="http://schemas.microsoft.com/office/drawing/2014/main" id="{9C0CFDB8-4A25-46A0-9112-5C32365DCD4E}"/>
              </a:ext>
            </a:extLst>
          </p:cNvPr>
          <p:cNvSpPr>
            <a:spLocks noGrp="1"/>
          </p:cNvSpPr>
          <p:nvPr>
            <p:ph type="sldNum" sz="quarter" idx="12"/>
          </p:nvPr>
        </p:nvSpPr>
        <p:spPr/>
        <p:txBody>
          <a:bodyPr/>
          <a:lstStyle/>
          <a:p>
            <a:fld id="{CF84747A-7B97-46D3-98A7-B6872AF73491}" type="slidenum">
              <a:rPr lang="en-US" smtClean="0"/>
              <a:t>11</a:t>
            </a:fld>
            <a:endParaRPr lang="en-US"/>
          </a:p>
        </p:txBody>
      </p:sp>
    </p:spTree>
    <p:extLst>
      <p:ext uri="{BB962C8B-B14F-4D97-AF65-F5344CB8AC3E}">
        <p14:creationId xmlns:p14="http://schemas.microsoft.com/office/powerpoint/2010/main" val="474558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32B47-BD3A-428F-AF5A-CE81D21E8C97}"/>
              </a:ext>
            </a:extLst>
          </p:cNvPr>
          <p:cNvSpPr>
            <a:spLocks noGrp="1"/>
          </p:cNvSpPr>
          <p:nvPr>
            <p:ph type="title"/>
          </p:nvPr>
        </p:nvSpPr>
        <p:spPr>
          <a:xfrm>
            <a:off x="628650" y="0"/>
            <a:ext cx="7886700" cy="681037"/>
          </a:xfrm>
        </p:spPr>
        <p:txBody>
          <a:bodyPr>
            <a:normAutofit fontScale="90000"/>
          </a:bodyPr>
          <a:lstStyle/>
          <a:p>
            <a:pPr algn="ctr"/>
            <a:r>
              <a:rPr lang="en-US" sz="3200" b="1" dirty="0">
                <a:solidFill>
                  <a:srgbClr val="000000"/>
                </a:solidFill>
                <a:latin typeface="Arial" panose="020B0604020202020204"/>
              </a:rPr>
              <a:t>Marketing and Sustainability, Expansions</a:t>
            </a:r>
          </a:p>
        </p:txBody>
      </p:sp>
      <p:sp>
        <p:nvSpPr>
          <p:cNvPr id="3" name="Content Placeholder 2">
            <a:extLst>
              <a:ext uri="{FF2B5EF4-FFF2-40B4-BE49-F238E27FC236}">
                <a16:creationId xmlns:a16="http://schemas.microsoft.com/office/drawing/2014/main" id="{DEB73F18-33BD-464D-B90C-84D64A73FC92}"/>
              </a:ext>
            </a:extLst>
          </p:cNvPr>
          <p:cNvSpPr>
            <a:spLocks noGrp="1"/>
          </p:cNvSpPr>
          <p:nvPr>
            <p:ph idx="1"/>
          </p:nvPr>
        </p:nvSpPr>
        <p:spPr>
          <a:xfrm>
            <a:off x="298580" y="681037"/>
            <a:ext cx="8752113" cy="5495926"/>
          </a:xfrm>
        </p:spPr>
        <p:txBody>
          <a:bodyPr>
            <a:normAutofit/>
          </a:bodyPr>
          <a:lstStyle/>
          <a:p>
            <a:pPr marL="0" lvl="1" indent="0">
              <a:buNone/>
            </a:pPr>
            <a:r>
              <a:rPr lang="en-US" b="1" dirty="0"/>
              <a:t>Ongoing Marketing</a:t>
            </a:r>
          </a:p>
          <a:p>
            <a:pPr lvl="1"/>
            <a:r>
              <a:rPr lang="en-US" dirty="0"/>
              <a:t>30k users in first 14 months</a:t>
            </a:r>
          </a:p>
          <a:p>
            <a:pPr lvl="1"/>
            <a:r>
              <a:rPr lang="en-US" dirty="0"/>
              <a:t>Quarterly newsletters, blogs, program infographics</a:t>
            </a:r>
          </a:p>
          <a:p>
            <a:pPr lvl="1"/>
            <a:r>
              <a:rPr lang="en-US" dirty="0"/>
              <a:t>Presentations to associations and key organizations</a:t>
            </a:r>
          </a:p>
          <a:p>
            <a:pPr marL="0" lvl="1" indent="0">
              <a:buNone/>
            </a:pPr>
            <a:r>
              <a:rPr lang="en-US" b="1" dirty="0"/>
              <a:t>Investors for Financial Sustainability</a:t>
            </a:r>
          </a:p>
          <a:p>
            <a:pPr marL="746125" lvl="1" indent="-342900"/>
            <a:r>
              <a:rPr lang="en-US" dirty="0"/>
              <a:t>Prominent acknowledgement on website</a:t>
            </a:r>
          </a:p>
          <a:p>
            <a:pPr marL="746125" lvl="2" indent="-288925"/>
            <a:r>
              <a:rPr lang="en-US" sz="2400" dirty="0"/>
              <a:t>Collaborating with Mike Simmons, Bridge Builders Strategies</a:t>
            </a:r>
          </a:p>
          <a:p>
            <a:pPr marL="746125" lvl="2" indent="-288925"/>
            <a:r>
              <a:rPr lang="en-US" sz="2400" dirty="0"/>
              <a:t>Funds for regular updating of program information, adding new programs, maintain website features, marketing </a:t>
            </a:r>
          </a:p>
          <a:p>
            <a:pPr marL="0" lvl="2" indent="0">
              <a:buNone/>
            </a:pPr>
            <a:r>
              <a:rPr lang="en-US" sz="2400" b="1" dirty="0"/>
              <a:t>Foundation Support for Expansions and New Directions</a:t>
            </a:r>
          </a:p>
          <a:p>
            <a:pPr marL="746125" lvl="2" indent="-288925"/>
            <a:r>
              <a:rPr lang="en-US" sz="2400" dirty="0"/>
              <a:t>Develop a Consumer Version for families looking for programs  </a:t>
            </a:r>
          </a:p>
          <a:p>
            <a:pPr marL="746125" lvl="2" indent="-288925"/>
            <a:r>
              <a:rPr lang="en-US" sz="2400" dirty="0"/>
              <a:t>Expand Focus on Diversity – Expanded information for diverse populations  (collaborating with Diverse Elders Coalition)</a:t>
            </a:r>
          </a:p>
          <a:p>
            <a:pPr marL="746125" lvl="2" indent="-288925"/>
            <a:r>
              <a:rPr lang="en-US" sz="2400" dirty="0"/>
              <a:t>Broaden eligible programs</a:t>
            </a:r>
          </a:p>
        </p:txBody>
      </p:sp>
      <p:sp>
        <p:nvSpPr>
          <p:cNvPr id="4" name="Footer Placeholder 3">
            <a:extLst>
              <a:ext uri="{FF2B5EF4-FFF2-40B4-BE49-F238E27FC236}">
                <a16:creationId xmlns:a16="http://schemas.microsoft.com/office/drawing/2014/main" id="{9BDF598C-5FE7-42B1-AE34-5480B863A63A}"/>
              </a:ext>
            </a:extLst>
          </p:cNvPr>
          <p:cNvSpPr>
            <a:spLocks noGrp="1"/>
          </p:cNvSpPr>
          <p:nvPr>
            <p:ph type="ftr" sz="quarter" idx="11"/>
          </p:nvPr>
        </p:nvSpPr>
        <p:spPr/>
        <p:txBody>
          <a:bodyPr/>
          <a:lstStyle/>
          <a:p>
            <a:fld id="{29F0BF0E-F16E-489C-8BDB-0DA4343573F4}" type="slidenum">
              <a:rPr lang="en-US" smtClean="0"/>
              <a:t>12</a:t>
            </a:fld>
            <a:endParaRPr lang="en-US" dirty="0"/>
          </a:p>
        </p:txBody>
      </p:sp>
      <p:sp>
        <p:nvSpPr>
          <p:cNvPr id="5" name="Slide Number Placeholder 4">
            <a:extLst>
              <a:ext uri="{FF2B5EF4-FFF2-40B4-BE49-F238E27FC236}">
                <a16:creationId xmlns:a16="http://schemas.microsoft.com/office/drawing/2014/main" id="{E13D862D-09F7-45FE-9CDB-012EEBB44B7E}"/>
              </a:ext>
            </a:extLst>
          </p:cNvPr>
          <p:cNvSpPr>
            <a:spLocks noGrp="1"/>
          </p:cNvSpPr>
          <p:nvPr>
            <p:ph type="sldNum" sz="quarter" idx="12"/>
          </p:nvPr>
        </p:nvSpPr>
        <p:spPr/>
        <p:txBody>
          <a:bodyPr/>
          <a:lstStyle/>
          <a:p>
            <a:fld id="{CF84747A-7B97-46D3-98A7-B6872AF73491}" type="slidenum">
              <a:rPr lang="en-US" smtClean="0"/>
              <a:t>12</a:t>
            </a:fld>
            <a:endParaRPr lang="en-US"/>
          </a:p>
        </p:txBody>
      </p:sp>
    </p:spTree>
    <p:extLst>
      <p:ext uri="{BB962C8B-B14F-4D97-AF65-F5344CB8AC3E}">
        <p14:creationId xmlns:p14="http://schemas.microsoft.com/office/powerpoint/2010/main" val="1176055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5899E-B742-4166-9E40-45C405E1EA8C}"/>
              </a:ext>
            </a:extLst>
          </p:cNvPr>
          <p:cNvSpPr>
            <a:spLocks noGrp="1"/>
          </p:cNvSpPr>
          <p:nvPr>
            <p:ph type="title"/>
          </p:nvPr>
        </p:nvSpPr>
        <p:spPr>
          <a:xfrm>
            <a:off x="0" y="0"/>
            <a:ext cx="9144000" cy="727788"/>
          </a:xfrm>
        </p:spPr>
        <p:txBody>
          <a:bodyPr/>
          <a:lstStyle/>
          <a:p>
            <a:pPr algn="ctr"/>
            <a:r>
              <a:rPr lang="en-US" b="1" dirty="0"/>
              <a:t>Connect with Us </a:t>
            </a:r>
          </a:p>
        </p:txBody>
      </p:sp>
      <p:sp>
        <p:nvSpPr>
          <p:cNvPr id="3" name="Content Placeholder 2">
            <a:extLst>
              <a:ext uri="{FF2B5EF4-FFF2-40B4-BE49-F238E27FC236}">
                <a16:creationId xmlns:a16="http://schemas.microsoft.com/office/drawing/2014/main" id="{5FC293F1-64C0-4467-8F38-6B38A8519A55}"/>
              </a:ext>
            </a:extLst>
          </p:cNvPr>
          <p:cNvSpPr>
            <a:spLocks noGrp="1"/>
          </p:cNvSpPr>
          <p:nvPr>
            <p:ph idx="1"/>
          </p:nvPr>
        </p:nvSpPr>
        <p:spPr>
          <a:xfrm>
            <a:off x="699796" y="587829"/>
            <a:ext cx="8444204" cy="6270171"/>
          </a:xfrm>
        </p:spPr>
        <p:txBody>
          <a:bodyPr numCol="2">
            <a:normAutofit/>
          </a:bodyPr>
          <a:lstStyle/>
          <a:p>
            <a:pPr marL="0" indent="0">
              <a:lnSpc>
                <a:spcPct val="100000"/>
              </a:lnSpc>
              <a:buClr>
                <a:schemeClr val="dk1"/>
              </a:buClr>
              <a:buSzPts val="1100"/>
              <a:buNone/>
            </a:pPr>
            <a:r>
              <a:rPr lang="en-US" sz="1600" b="1" u="sng" dirty="0">
                <a:solidFill>
                  <a:schemeClr val="dk1"/>
                </a:solidFill>
              </a:rPr>
              <a:t>Benjamin Rose Institute on Aging</a:t>
            </a:r>
            <a:endParaRPr lang="en-US" sz="1600" b="1" dirty="0">
              <a:solidFill>
                <a:schemeClr val="dk1"/>
              </a:solidFill>
            </a:endParaRPr>
          </a:p>
          <a:p>
            <a:pPr marL="0" indent="0">
              <a:lnSpc>
                <a:spcPct val="120000"/>
              </a:lnSpc>
              <a:spcBef>
                <a:spcPts val="0"/>
              </a:spcBef>
              <a:buClr>
                <a:schemeClr val="dk1"/>
              </a:buClr>
              <a:buSzPts val="1100"/>
              <a:buNone/>
            </a:pPr>
            <a:r>
              <a:rPr lang="en-US" sz="1600" dirty="0">
                <a:solidFill>
                  <a:schemeClr val="dk1"/>
                </a:solidFill>
              </a:rPr>
              <a:t>David Bass, PhD</a:t>
            </a:r>
          </a:p>
          <a:p>
            <a:pPr marL="0" indent="0">
              <a:lnSpc>
                <a:spcPct val="120000"/>
              </a:lnSpc>
              <a:spcBef>
                <a:spcPts val="0"/>
              </a:spcBef>
              <a:buClr>
                <a:schemeClr val="dk1"/>
              </a:buClr>
              <a:buSzPts val="1100"/>
              <a:buNone/>
            </a:pPr>
            <a:r>
              <a:rPr lang="en-US" sz="1600" u="sng" dirty="0">
                <a:solidFill>
                  <a:schemeClr val="hlink"/>
                </a:solidFill>
                <a:hlinkClick r:id="rId2"/>
              </a:rPr>
              <a:t>dbass@benrose.org</a:t>
            </a:r>
            <a:endParaRPr lang="en-US" sz="1600" dirty="0">
              <a:solidFill>
                <a:schemeClr val="dk1"/>
              </a:solidFill>
            </a:endParaRPr>
          </a:p>
          <a:p>
            <a:pPr marL="0" indent="0">
              <a:lnSpc>
                <a:spcPct val="120000"/>
              </a:lnSpc>
              <a:spcBef>
                <a:spcPts val="0"/>
              </a:spcBef>
              <a:buClr>
                <a:schemeClr val="dk1"/>
              </a:buClr>
              <a:buSzPts val="1100"/>
              <a:buNone/>
            </a:pPr>
            <a:endParaRPr lang="en-US" sz="1600" dirty="0">
              <a:solidFill>
                <a:schemeClr val="dk1"/>
              </a:solidFill>
            </a:endParaRPr>
          </a:p>
          <a:p>
            <a:pPr marL="0" indent="0">
              <a:lnSpc>
                <a:spcPct val="120000"/>
              </a:lnSpc>
              <a:spcBef>
                <a:spcPts val="0"/>
              </a:spcBef>
              <a:buClr>
                <a:schemeClr val="dk1"/>
              </a:buClr>
              <a:buSzPts val="1100"/>
              <a:buNone/>
            </a:pPr>
            <a:r>
              <a:rPr lang="en-US" sz="1600" dirty="0">
                <a:solidFill>
                  <a:schemeClr val="dk1"/>
                </a:solidFill>
              </a:rPr>
              <a:t>Alyssa Ciancibello, MPH</a:t>
            </a:r>
          </a:p>
          <a:p>
            <a:pPr marL="0" indent="0">
              <a:lnSpc>
                <a:spcPct val="120000"/>
              </a:lnSpc>
              <a:spcBef>
                <a:spcPts val="0"/>
              </a:spcBef>
              <a:buClr>
                <a:schemeClr val="dk1"/>
              </a:buClr>
              <a:buSzPts val="1100"/>
              <a:buNone/>
            </a:pPr>
            <a:r>
              <a:rPr lang="en-US" sz="1600" u="sng" dirty="0">
                <a:solidFill>
                  <a:schemeClr val="hlink"/>
                </a:solidFill>
                <a:hlinkClick r:id="rId3"/>
              </a:rPr>
              <a:t>aciancibello@benrose.org</a:t>
            </a:r>
            <a:endParaRPr lang="en-US" sz="1600" dirty="0">
              <a:solidFill>
                <a:schemeClr val="dk1"/>
              </a:solidFill>
            </a:endParaRPr>
          </a:p>
          <a:p>
            <a:pPr marL="0" indent="0">
              <a:lnSpc>
                <a:spcPct val="120000"/>
              </a:lnSpc>
              <a:spcBef>
                <a:spcPts val="0"/>
              </a:spcBef>
              <a:buClr>
                <a:schemeClr val="dk1"/>
              </a:buClr>
              <a:buSzPts val="1100"/>
              <a:buNone/>
            </a:pPr>
            <a:endParaRPr lang="en-US" sz="1600" dirty="0">
              <a:solidFill>
                <a:schemeClr val="dk1"/>
              </a:solidFill>
            </a:endParaRPr>
          </a:p>
          <a:p>
            <a:pPr marL="0" indent="0">
              <a:lnSpc>
                <a:spcPct val="120000"/>
              </a:lnSpc>
              <a:spcBef>
                <a:spcPts val="0"/>
              </a:spcBef>
              <a:buClr>
                <a:schemeClr val="dk1"/>
              </a:buClr>
              <a:buSzPts val="1100"/>
              <a:buNone/>
            </a:pPr>
            <a:r>
              <a:rPr lang="en-US" sz="1600" dirty="0">
                <a:solidFill>
                  <a:schemeClr val="dk1"/>
                </a:solidFill>
              </a:rPr>
              <a:t>Rachel Schaffer, MPH</a:t>
            </a:r>
          </a:p>
          <a:p>
            <a:pPr marL="0" indent="0">
              <a:lnSpc>
                <a:spcPct val="120000"/>
              </a:lnSpc>
              <a:spcBef>
                <a:spcPts val="0"/>
              </a:spcBef>
              <a:buClr>
                <a:schemeClr val="dk1"/>
              </a:buClr>
              <a:buSzPts val="1100"/>
              <a:buNone/>
            </a:pPr>
            <a:r>
              <a:rPr lang="en-US" sz="1600" u="sng" dirty="0">
                <a:solidFill>
                  <a:schemeClr val="hlink"/>
                </a:solidFill>
                <a:hlinkClick r:id="rId4"/>
              </a:rPr>
              <a:t>rschaffer@benrose.org</a:t>
            </a:r>
            <a:endParaRPr lang="en-US" sz="1600" b="1" u="sng" dirty="0"/>
          </a:p>
          <a:p>
            <a:pPr marL="0" indent="0">
              <a:buNone/>
            </a:pPr>
            <a:endParaRPr lang="en-US" sz="1600" b="1" u="sng" dirty="0"/>
          </a:p>
          <a:p>
            <a:pPr marL="0" indent="0">
              <a:lnSpc>
                <a:spcPct val="120000"/>
              </a:lnSpc>
              <a:spcBef>
                <a:spcPts val="0"/>
              </a:spcBef>
              <a:buClr>
                <a:schemeClr val="dk1"/>
              </a:buClr>
              <a:buSzPts val="1100"/>
              <a:buNone/>
            </a:pPr>
            <a:r>
              <a:rPr lang="en-US" sz="1600" dirty="0">
                <a:solidFill>
                  <a:schemeClr val="dk1"/>
                </a:solidFill>
              </a:rPr>
              <a:t>Sara Powers, PhD</a:t>
            </a:r>
          </a:p>
          <a:p>
            <a:pPr marL="0" indent="0">
              <a:lnSpc>
                <a:spcPct val="120000"/>
              </a:lnSpc>
              <a:spcBef>
                <a:spcPts val="0"/>
              </a:spcBef>
              <a:buClr>
                <a:schemeClr val="dk1"/>
              </a:buClr>
              <a:buSzPts val="1100"/>
              <a:buNone/>
            </a:pPr>
            <a:r>
              <a:rPr lang="en-US" sz="1600" u="sng" dirty="0">
                <a:solidFill>
                  <a:schemeClr val="hlink"/>
                </a:solidFill>
              </a:rPr>
              <a:t>spowers@benrose.org</a:t>
            </a:r>
          </a:p>
          <a:p>
            <a:pPr marL="0" indent="0">
              <a:buNone/>
            </a:pPr>
            <a:endParaRPr lang="en-US" sz="1600" b="1" u="sng" dirty="0"/>
          </a:p>
          <a:p>
            <a:pPr marL="0" indent="0">
              <a:buNone/>
            </a:pPr>
            <a:r>
              <a:rPr lang="en-US" sz="1600" b="1" u="sng" dirty="0"/>
              <a:t>Bridge Builders Strategies</a:t>
            </a:r>
          </a:p>
          <a:p>
            <a:pPr marL="0" indent="0">
              <a:buNone/>
            </a:pPr>
            <a:r>
              <a:rPr lang="en-US" sz="1600" dirty="0">
                <a:solidFill>
                  <a:schemeClr val="dk1"/>
                </a:solidFill>
              </a:rPr>
              <a:t>Mike Simmons</a:t>
            </a:r>
          </a:p>
          <a:p>
            <a:pPr marL="0" indent="0">
              <a:buNone/>
            </a:pPr>
            <a:r>
              <a:rPr lang="en-US" sz="1600" u="sng" dirty="0">
                <a:solidFill>
                  <a:schemeClr val="hlink"/>
                </a:solidFill>
                <a:hlinkClick r:id="rId5"/>
              </a:rPr>
              <a:t>mike.simmons@bridgebuilderstrategies.com</a:t>
            </a:r>
            <a:endParaRPr lang="en-US" sz="1600" u="sng" dirty="0">
              <a:solidFill>
                <a:schemeClr val="hlink"/>
              </a:solidFill>
            </a:endParaRPr>
          </a:p>
          <a:p>
            <a:pPr marL="0" indent="0">
              <a:buNone/>
            </a:pPr>
            <a:endParaRPr lang="en-US" sz="1600" b="1" u="sng" dirty="0"/>
          </a:p>
          <a:p>
            <a:pPr marL="0" indent="0">
              <a:lnSpc>
                <a:spcPct val="120000"/>
              </a:lnSpc>
              <a:spcBef>
                <a:spcPts val="0"/>
              </a:spcBef>
              <a:buNone/>
            </a:pPr>
            <a:r>
              <a:rPr lang="en-US" sz="1600" dirty="0"/>
              <a:t>Visit </a:t>
            </a:r>
            <a:r>
              <a:rPr lang="en-US" sz="1600" b="1" dirty="0"/>
              <a:t>Best Practice Caregiving </a:t>
            </a:r>
            <a:r>
              <a:rPr lang="en-US" sz="1600" dirty="0"/>
              <a:t>at </a:t>
            </a:r>
            <a:r>
              <a:rPr lang="en-US" sz="1600" u="sng" dirty="0">
                <a:solidFill>
                  <a:schemeClr val="hlink"/>
                </a:solidFill>
              </a:rPr>
              <a:t>bpc.caregiver.org </a:t>
            </a:r>
            <a:endParaRPr lang="en-US" sz="1600" b="1" u="sng" dirty="0"/>
          </a:p>
          <a:p>
            <a:pPr>
              <a:lnSpc>
                <a:spcPct val="120000"/>
              </a:lnSpc>
              <a:spcBef>
                <a:spcPts val="0"/>
              </a:spcBef>
            </a:pPr>
            <a:endParaRPr lang="en-US" sz="1600" dirty="0">
              <a:solidFill>
                <a:schemeClr val="dk1"/>
              </a:solidFill>
            </a:endParaRPr>
          </a:p>
          <a:p>
            <a:pPr marL="0" indent="0">
              <a:lnSpc>
                <a:spcPct val="120000"/>
              </a:lnSpc>
              <a:spcBef>
                <a:spcPts val="0"/>
              </a:spcBef>
              <a:buNone/>
            </a:pPr>
            <a:endParaRPr lang="en-US" sz="1600" dirty="0">
              <a:solidFill>
                <a:schemeClr val="dk1"/>
              </a:solidFill>
            </a:endParaRPr>
          </a:p>
          <a:p>
            <a:pPr marL="0" indent="0">
              <a:buNone/>
            </a:pPr>
            <a:endParaRPr lang="en-US" sz="1600" b="1" u="sng" dirty="0"/>
          </a:p>
          <a:p>
            <a:pPr marL="0" indent="0">
              <a:buNone/>
            </a:pPr>
            <a:r>
              <a:rPr lang="en-US" sz="1600" b="1" u="sng" dirty="0"/>
              <a:t>Family Caregiver Alliance</a:t>
            </a:r>
            <a:endParaRPr lang="en-US" sz="1600" b="1" dirty="0"/>
          </a:p>
          <a:p>
            <a:pPr marL="0" indent="0">
              <a:lnSpc>
                <a:spcPct val="120000"/>
              </a:lnSpc>
              <a:spcBef>
                <a:spcPts val="0"/>
              </a:spcBef>
              <a:buNone/>
            </a:pPr>
            <a:r>
              <a:rPr lang="en-US" sz="1600" dirty="0">
                <a:solidFill>
                  <a:schemeClr val="dk1"/>
                </a:solidFill>
              </a:rPr>
              <a:t>Leah Eskenazi, MSW</a:t>
            </a:r>
          </a:p>
          <a:p>
            <a:pPr marL="0" indent="0">
              <a:lnSpc>
                <a:spcPct val="120000"/>
              </a:lnSpc>
              <a:spcBef>
                <a:spcPts val="0"/>
              </a:spcBef>
              <a:buNone/>
            </a:pPr>
            <a:r>
              <a:rPr lang="en-US" sz="1600" u="sng" dirty="0">
                <a:solidFill>
                  <a:schemeClr val="hlink"/>
                </a:solidFill>
                <a:hlinkClick r:id="rId6"/>
              </a:rPr>
              <a:t>leskenazi@caregiver.org</a:t>
            </a:r>
            <a:endParaRPr lang="en-US" sz="1600" dirty="0">
              <a:solidFill>
                <a:schemeClr val="dk1"/>
              </a:solidFill>
            </a:endParaRPr>
          </a:p>
          <a:p>
            <a:pPr marL="0" indent="0">
              <a:lnSpc>
                <a:spcPct val="120000"/>
              </a:lnSpc>
              <a:spcBef>
                <a:spcPts val="0"/>
              </a:spcBef>
              <a:buNone/>
            </a:pPr>
            <a:endParaRPr lang="en-US" sz="1600" dirty="0">
              <a:solidFill>
                <a:schemeClr val="dk1"/>
              </a:solidFill>
            </a:endParaRPr>
          </a:p>
          <a:p>
            <a:pPr marL="0" indent="0">
              <a:lnSpc>
                <a:spcPct val="120000"/>
              </a:lnSpc>
              <a:spcBef>
                <a:spcPts val="0"/>
              </a:spcBef>
              <a:buNone/>
            </a:pPr>
            <a:r>
              <a:rPr lang="en-US" sz="1600" dirty="0">
                <a:solidFill>
                  <a:schemeClr val="dk1"/>
                </a:solidFill>
              </a:rPr>
              <a:t>Kathleen Kelly, MPA</a:t>
            </a:r>
          </a:p>
          <a:p>
            <a:pPr marL="0" indent="0">
              <a:lnSpc>
                <a:spcPct val="120000"/>
              </a:lnSpc>
              <a:spcBef>
                <a:spcPts val="0"/>
              </a:spcBef>
              <a:buNone/>
            </a:pPr>
            <a:r>
              <a:rPr lang="en-US" sz="1600" u="sng" dirty="0">
                <a:solidFill>
                  <a:schemeClr val="hlink"/>
                </a:solidFill>
                <a:hlinkClick r:id="rId7"/>
              </a:rPr>
              <a:t>kkelly@caregiver.org</a:t>
            </a:r>
            <a:r>
              <a:rPr lang="en-US" sz="1600" dirty="0">
                <a:solidFill>
                  <a:schemeClr val="dk1"/>
                </a:solidFill>
              </a:rPr>
              <a:t> </a:t>
            </a:r>
          </a:p>
          <a:p>
            <a:pPr marL="0" indent="0">
              <a:lnSpc>
                <a:spcPct val="120000"/>
              </a:lnSpc>
              <a:spcBef>
                <a:spcPts val="0"/>
              </a:spcBef>
              <a:buNone/>
            </a:pPr>
            <a:endParaRPr lang="en-US" sz="1600" dirty="0">
              <a:solidFill>
                <a:schemeClr val="dk1"/>
              </a:solidFill>
            </a:endParaRPr>
          </a:p>
          <a:p>
            <a:pPr marL="0" indent="0">
              <a:lnSpc>
                <a:spcPct val="120000"/>
              </a:lnSpc>
              <a:spcBef>
                <a:spcPts val="0"/>
              </a:spcBef>
              <a:buNone/>
            </a:pPr>
            <a:r>
              <a:rPr lang="en-US" sz="1600" dirty="0">
                <a:solidFill>
                  <a:schemeClr val="dk1"/>
                </a:solidFill>
              </a:rPr>
              <a:t>Albert Martinez, MFA</a:t>
            </a:r>
          </a:p>
          <a:p>
            <a:pPr marL="0" indent="0">
              <a:lnSpc>
                <a:spcPct val="120000"/>
              </a:lnSpc>
              <a:spcBef>
                <a:spcPts val="0"/>
              </a:spcBef>
              <a:buNone/>
            </a:pPr>
            <a:r>
              <a:rPr lang="en-US" sz="1600" u="sng" dirty="0">
                <a:solidFill>
                  <a:schemeClr val="hlink"/>
                </a:solidFill>
                <a:hlinkClick r:id="rId8"/>
              </a:rPr>
              <a:t>amartinez@caregiver.org</a:t>
            </a:r>
            <a:endParaRPr lang="en-US" sz="1600" u="sng" dirty="0">
              <a:solidFill>
                <a:schemeClr val="hlink"/>
              </a:solidFill>
            </a:endParaRPr>
          </a:p>
          <a:p>
            <a:pPr marL="0" indent="0">
              <a:lnSpc>
                <a:spcPct val="120000"/>
              </a:lnSpc>
              <a:spcBef>
                <a:spcPts val="0"/>
              </a:spcBef>
              <a:buNone/>
            </a:pPr>
            <a:endParaRPr lang="en-US" sz="1600" u="sng" dirty="0">
              <a:solidFill>
                <a:schemeClr val="hlink"/>
              </a:solidFill>
            </a:endParaRPr>
          </a:p>
          <a:p>
            <a:pPr marL="0" indent="0">
              <a:lnSpc>
                <a:spcPct val="115000"/>
              </a:lnSpc>
              <a:buNone/>
            </a:pPr>
            <a:r>
              <a:rPr lang="en-US" sz="1600" b="1" u="sng" dirty="0">
                <a:solidFill>
                  <a:schemeClr val="dk1"/>
                </a:solidFill>
              </a:rPr>
              <a:t>The Gerontological Society of America</a:t>
            </a:r>
            <a:endParaRPr lang="en-US" sz="1600" b="1" dirty="0">
              <a:solidFill>
                <a:schemeClr val="dk1"/>
              </a:solidFill>
            </a:endParaRPr>
          </a:p>
          <a:p>
            <a:pPr marL="0" indent="0">
              <a:lnSpc>
                <a:spcPct val="120000"/>
              </a:lnSpc>
              <a:spcBef>
                <a:spcPts val="0"/>
              </a:spcBef>
              <a:buNone/>
            </a:pPr>
            <a:r>
              <a:rPr lang="en-US" sz="1600" dirty="0">
                <a:solidFill>
                  <a:schemeClr val="dk1"/>
                </a:solidFill>
              </a:rPr>
              <a:t>Katie Maslow, MSW</a:t>
            </a:r>
          </a:p>
          <a:p>
            <a:pPr marL="0" indent="0">
              <a:lnSpc>
                <a:spcPct val="120000"/>
              </a:lnSpc>
              <a:spcBef>
                <a:spcPts val="0"/>
              </a:spcBef>
              <a:buNone/>
            </a:pPr>
            <a:r>
              <a:rPr lang="en-US" sz="1600" u="sng" dirty="0">
                <a:solidFill>
                  <a:schemeClr val="hlink"/>
                </a:solidFill>
                <a:hlinkClick r:id="rId9"/>
              </a:rPr>
              <a:t>kmaslow@aol.com</a:t>
            </a:r>
            <a:endParaRPr lang="en-US" sz="1600" dirty="0">
              <a:solidFill>
                <a:schemeClr val="dk1"/>
              </a:solidFill>
            </a:endParaRPr>
          </a:p>
          <a:p>
            <a:pPr marL="0" indent="0">
              <a:lnSpc>
                <a:spcPct val="100000"/>
              </a:lnSpc>
              <a:buClr>
                <a:schemeClr val="dk1"/>
              </a:buClr>
              <a:buSzPts val="1100"/>
              <a:buNone/>
            </a:pPr>
            <a:endParaRPr lang="en-US" sz="1800" dirty="0">
              <a:solidFill>
                <a:schemeClr val="dk1"/>
              </a:solidFill>
            </a:endParaRPr>
          </a:p>
          <a:p>
            <a:endParaRPr lang="en-US" dirty="0"/>
          </a:p>
        </p:txBody>
      </p:sp>
      <p:sp>
        <p:nvSpPr>
          <p:cNvPr id="4" name="Footer Placeholder 3">
            <a:extLst>
              <a:ext uri="{FF2B5EF4-FFF2-40B4-BE49-F238E27FC236}">
                <a16:creationId xmlns:a16="http://schemas.microsoft.com/office/drawing/2014/main" id="{8273BE2B-EE54-4EF5-B727-04E28DB3A217}"/>
              </a:ext>
            </a:extLst>
          </p:cNvPr>
          <p:cNvSpPr>
            <a:spLocks noGrp="1"/>
          </p:cNvSpPr>
          <p:nvPr>
            <p:ph type="ftr" sz="quarter" idx="11"/>
          </p:nvPr>
        </p:nvSpPr>
        <p:spPr/>
        <p:txBody>
          <a:bodyPr/>
          <a:lstStyle/>
          <a:p>
            <a:fld id="{7C8BDFBB-F8ED-4C0C-B518-DA9E0336142D}" type="slidenum">
              <a:rPr lang="en-US" smtClean="0"/>
              <a:t>13</a:t>
            </a:fld>
            <a:endParaRPr lang="en-US" dirty="0"/>
          </a:p>
        </p:txBody>
      </p:sp>
      <p:sp>
        <p:nvSpPr>
          <p:cNvPr id="5" name="Slide Number Placeholder 4">
            <a:extLst>
              <a:ext uri="{FF2B5EF4-FFF2-40B4-BE49-F238E27FC236}">
                <a16:creationId xmlns:a16="http://schemas.microsoft.com/office/drawing/2014/main" id="{60535A20-7D2C-44D2-8C27-BB7A28675D23}"/>
              </a:ext>
            </a:extLst>
          </p:cNvPr>
          <p:cNvSpPr>
            <a:spLocks noGrp="1"/>
          </p:cNvSpPr>
          <p:nvPr>
            <p:ph type="sldNum" sz="quarter" idx="12"/>
          </p:nvPr>
        </p:nvSpPr>
        <p:spPr/>
        <p:txBody>
          <a:bodyPr/>
          <a:lstStyle/>
          <a:p>
            <a:fld id="{CF84747A-7B97-46D3-98A7-B6872AF73491}" type="slidenum">
              <a:rPr lang="en-US" smtClean="0"/>
              <a:t>13</a:t>
            </a:fld>
            <a:endParaRPr lang="en-US"/>
          </a:p>
        </p:txBody>
      </p:sp>
    </p:spTree>
    <p:extLst>
      <p:ext uri="{BB962C8B-B14F-4D97-AF65-F5344CB8AC3E}">
        <p14:creationId xmlns:p14="http://schemas.microsoft.com/office/powerpoint/2010/main" val="995141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D89EB92-C0AD-4418-BB8D-B096B9F8CA33}"/>
              </a:ext>
            </a:extLst>
          </p:cNvPr>
          <p:cNvSpPr>
            <a:spLocks noGrp="1"/>
          </p:cNvSpPr>
          <p:nvPr>
            <p:ph idx="1"/>
          </p:nvPr>
        </p:nvSpPr>
        <p:spPr>
          <a:xfrm>
            <a:off x="242048" y="550506"/>
            <a:ext cx="8656146" cy="6248709"/>
          </a:xfrm>
        </p:spPr>
        <p:txBody>
          <a:bodyPr>
            <a:normAutofit/>
          </a:bodyPr>
          <a:lstStyle/>
          <a:p>
            <a:pPr marL="0" lvl="0" indent="0">
              <a:lnSpc>
                <a:spcPct val="100000"/>
              </a:lnSpc>
              <a:buNone/>
            </a:pPr>
            <a:r>
              <a:rPr lang="en-US" sz="1800" b="1" i="1" dirty="0">
                <a:solidFill>
                  <a:srgbClr val="000000"/>
                </a:solidFill>
                <a:latin typeface="Arial" panose="020B0604020202020204" pitchFamily="34" charset="0"/>
                <a:cs typeface="Arial" panose="020B0604020202020204" pitchFamily="34" charset="0"/>
              </a:rPr>
              <a:t>Benjamin Rose Institute on Aging:</a:t>
            </a:r>
            <a:r>
              <a:rPr lang="en-US" sz="1800" dirty="0">
                <a:solidFill>
                  <a:srgbClr val="000000"/>
                </a:solidFill>
                <a:latin typeface="Arial" panose="020B0604020202020204" pitchFamily="34" charset="0"/>
                <a:cs typeface="Arial" panose="020B0604020202020204" pitchFamily="34" charset="0"/>
              </a:rPr>
              <a:t> Cleveland non-profit that conducts applied aging research and services to older adults and the caregivers.</a:t>
            </a:r>
          </a:p>
          <a:p>
            <a:pPr marL="0" lvl="0" indent="0">
              <a:lnSpc>
                <a:spcPct val="100000"/>
              </a:lnSpc>
              <a:spcBef>
                <a:spcPts val="1800"/>
              </a:spcBef>
              <a:spcAft>
                <a:spcPts val="600"/>
              </a:spcAft>
              <a:buNone/>
            </a:pPr>
            <a:r>
              <a:rPr lang="en-US" sz="1800" b="1" i="1" dirty="0">
                <a:solidFill>
                  <a:srgbClr val="000000"/>
                </a:solidFill>
                <a:latin typeface="Arial" panose="020B0604020202020204" pitchFamily="34" charset="0"/>
                <a:cs typeface="Arial" panose="020B0604020202020204" pitchFamily="34" charset="0"/>
              </a:rPr>
              <a:t>Family Caregiver Alliance: </a:t>
            </a:r>
            <a:r>
              <a:rPr lang="en-US" sz="1800" dirty="0">
                <a:solidFill>
                  <a:srgbClr val="000000"/>
                </a:solidFill>
                <a:latin typeface="Arial" panose="020B0604020202020204" pitchFamily="34" charset="0"/>
                <a:cs typeface="Arial" panose="020B0604020202020204" pitchFamily="34" charset="0"/>
              </a:rPr>
              <a:t>San Francisco non-profit dedicated to promoting health and well-being of family/friend caregivers</a:t>
            </a:r>
          </a:p>
          <a:p>
            <a:pPr marL="0" lvl="0" indent="0">
              <a:lnSpc>
                <a:spcPct val="100000"/>
              </a:lnSpc>
              <a:spcBef>
                <a:spcPts val="1800"/>
              </a:spcBef>
              <a:spcAft>
                <a:spcPts val="600"/>
              </a:spcAft>
              <a:buNone/>
            </a:pPr>
            <a:r>
              <a:rPr lang="en-US" sz="1800" b="1" i="1" dirty="0">
                <a:solidFill>
                  <a:srgbClr val="000000"/>
                </a:solidFill>
                <a:latin typeface="Arial" panose="020B0604020202020204" pitchFamily="34" charset="0"/>
                <a:cs typeface="Arial" panose="020B0604020202020204" pitchFamily="34" charset="0"/>
              </a:rPr>
              <a:t>Katie Maslow, The Gerontological Society of America: </a:t>
            </a:r>
            <a:r>
              <a:rPr lang="en-US" sz="1800" dirty="0">
                <a:solidFill>
                  <a:srgbClr val="000000"/>
                </a:solidFill>
                <a:latin typeface="Arial" panose="020B0604020202020204" pitchFamily="34" charset="0"/>
                <a:cs typeface="Arial" panose="020B0604020202020204" pitchFamily="34" charset="0"/>
              </a:rPr>
              <a:t>Washington D.C. interdisciplinary organization in the field of aging dedicated to research, education, and practice. </a:t>
            </a:r>
          </a:p>
          <a:p>
            <a:pPr marL="0" lvl="0" indent="0">
              <a:lnSpc>
                <a:spcPct val="100000"/>
              </a:lnSpc>
              <a:spcBef>
                <a:spcPts val="1800"/>
              </a:spcBef>
              <a:spcAft>
                <a:spcPts val="600"/>
              </a:spcAft>
              <a:buNone/>
            </a:pPr>
            <a:r>
              <a:rPr lang="en-US" sz="1800" b="1" i="1" dirty="0">
                <a:solidFill>
                  <a:srgbClr val="000000"/>
                </a:solidFill>
                <a:latin typeface="Arial" panose="020B0604020202020204" pitchFamily="34" charset="0"/>
                <a:cs typeface="Arial" panose="020B0604020202020204" pitchFamily="34" charset="0"/>
              </a:rPr>
              <a:t>Mike Simmons, Bridge Builders Strategies: </a:t>
            </a:r>
            <a:r>
              <a:rPr lang="en-US" sz="1800" dirty="0">
                <a:solidFill>
                  <a:srgbClr val="000000"/>
                </a:solidFill>
                <a:latin typeface="Arial" panose="020B0604020202020204" pitchFamily="34" charset="0"/>
                <a:cs typeface="Arial" panose="020B0604020202020204" pitchFamily="34" charset="0"/>
              </a:rPr>
              <a:t>Indianapolis consulting group focused on helping business, government, non-profits and funders create measurable impact</a:t>
            </a:r>
          </a:p>
          <a:p>
            <a:pPr marL="0" lvl="0" indent="0">
              <a:buNone/>
            </a:pPr>
            <a:r>
              <a:rPr lang="en-US" sz="2400" b="1" dirty="0">
                <a:solidFill>
                  <a:srgbClr val="000000"/>
                </a:solidFill>
                <a:latin typeface="Arial" panose="020B0604020202020204" pitchFamily="34" charset="0"/>
                <a:cs typeface="Arial" panose="020B0604020202020204" pitchFamily="34" charset="0"/>
              </a:rPr>
              <a:t>				</a:t>
            </a:r>
          </a:p>
          <a:p>
            <a:pPr marL="0" lvl="0" indent="0">
              <a:buNone/>
            </a:pPr>
            <a:r>
              <a:rPr lang="en-US" sz="2400" b="1" dirty="0">
                <a:solidFill>
                  <a:srgbClr val="000000"/>
                </a:solidFill>
                <a:latin typeface="Arial" panose="020B0604020202020204" pitchFamily="34" charset="0"/>
                <a:cs typeface="Arial" panose="020B0604020202020204" pitchFamily="34" charset="0"/>
              </a:rPr>
              <a:t>				</a:t>
            </a:r>
            <a:endParaRPr lang="en-US" sz="2400" dirty="0">
              <a:solidFill>
                <a:srgbClr val="000000"/>
              </a:solidFill>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DEF62DB1-194B-4E9D-ACDC-E64930DA24A8}"/>
              </a:ext>
            </a:extLst>
          </p:cNvPr>
          <p:cNvSpPr>
            <a:spLocks noGrp="1"/>
          </p:cNvSpPr>
          <p:nvPr>
            <p:ph type="title"/>
          </p:nvPr>
        </p:nvSpPr>
        <p:spPr>
          <a:xfrm>
            <a:off x="0" y="58785"/>
            <a:ext cx="9144000" cy="491721"/>
          </a:xfrm>
        </p:spPr>
        <p:txBody>
          <a:bodyPr>
            <a:normAutofit/>
          </a:bodyPr>
          <a:lstStyle/>
          <a:p>
            <a:pPr marL="168275"/>
            <a:r>
              <a:rPr lang="en-US" sz="2400" b="1" dirty="0">
                <a:solidFill>
                  <a:srgbClr val="000000"/>
                </a:solidFill>
                <a:latin typeface="Arial" panose="020B0604020202020204"/>
              </a:rPr>
              <a:t>			Partner Organizations </a:t>
            </a:r>
            <a:endParaRPr lang="en-US" sz="2400" dirty="0"/>
          </a:p>
        </p:txBody>
      </p:sp>
      <p:pic>
        <p:nvPicPr>
          <p:cNvPr id="1028" name="Picture 4" descr="Archstone Foundation">
            <a:extLst>
              <a:ext uri="{FF2B5EF4-FFF2-40B4-BE49-F238E27FC236}">
                <a16:creationId xmlns:a16="http://schemas.microsoft.com/office/drawing/2014/main" id="{E7AE271E-BEA2-45A9-B7D0-6D31236015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3664" y="5328403"/>
            <a:ext cx="1232605" cy="97909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he Retirement Research Foundation">
            <a:extLst>
              <a:ext uri="{FF2B5EF4-FFF2-40B4-BE49-F238E27FC236}">
                <a16:creationId xmlns:a16="http://schemas.microsoft.com/office/drawing/2014/main" id="{63B7824F-5E05-48C1-A222-F9F5DFB8278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2220" y="4714956"/>
            <a:ext cx="4095974" cy="7351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D847E1CB-E3C3-4C1E-8AC6-A5BDB1113210}"/>
              </a:ext>
            </a:extLst>
          </p:cNvPr>
          <p:cNvPicPr>
            <a:picLocks noChangeAspect="1"/>
          </p:cNvPicPr>
          <p:nvPr/>
        </p:nvPicPr>
        <p:blipFill>
          <a:blip r:embed="rId5"/>
          <a:stretch>
            <a:fillRect/>
          </a:stretch>
        </p:blipFill>
        <p:spPr>
          <a:xfrm>
            <a:off x="242048" y="4409329"/>
            <a:ext cx="3694922" cy="1228352"/>
          </a:xfrm>
          <a:prstGeom prst="rect">
            <a:avLst/>
          </a:prstGeom>
        </p:spPr>
      </p:pic>
      <p:sp>
        <p:nvSpPr>
          <p:cNvPr id="6" name="Footer Placeholder 5">
            <a:extLst>
              <a:ext uri="{FF2B5EF4-FFF2-40B4-BE49-F238E27FC236}">
                <a16:creationId xmlns:a16="http://schemas.microsoft.com/office/drawing/2014/main" id="{8A59AF9D-B016-4FF2-ADF1-59C3F742C231}"/>
              </a:ext>
            </a:extLst>
          </p:cNvPr>
          <p:cNvSpPr>
            <a:spLocks noGrp="1"/>
          </p:cNvSpPr>
          <p:nvPr>
            <p:ph type="ftr" sz="quarter" idx="11"/>
          </p:nvPr>
        </p:nvSpPr>
        <p:spPr/>
        <p:txBody>
          <a:bodyPr/>
          <a:lstStyle/>
          <a:p>
            <a:endParaRPr lang="en-US"/>
          </a:p>
        </p:txBody>
      </p:sp>
      <p:sp>
        <p:nvSpPr>
          <p:cNvPr id="8" name="Slide Number Placeholder 7">
            <a:extLst>
              <a:ext uri="{FF2B5EF4-FFF2-40B4-BE49-F238E27FC236}">
                <a16:creationId xmlns:a16="http://schemas.microsoft.com/office/drawing/2014/main" id="{A454F83B-08FB-4205-9627-B9CE898A81F6}"/>
              </a:ext>
            </a:extLst>
          </p:cNvPr>
          <p:cNvSpPr>
            <a:spLocks noGrp="1"/>
          </p:cNvSpPr>
          <p:nvPr>
            <p:ph type="sldNum" sz="quarter" idx="12"/>
          </p:nvPr>
        </p:nvSpPr>
        <p:spPr/>
        <p:txBody>
          <a:bodyPr/>
          <a:lstStyle/>
          <a:p>
            <a:fld id="{CF84747A-7B97-46D3-98A7-B6872AF73491}" type="slidenum">
              <a:rPr lang="en-US" smtClean="0"/>
              <a:t>2</a:t>
            </a:fld>
            <a:endParaRPr lang="en-US"/>
          </a:p>
        </p:txBody>
      </p:sp>
    </p:spTree>
    <p:extLst>
      <p:ext uri="{BB962C8B-B14F-4D97-AF65-F5344CB8AC3E}">
        <p14:creationId xmlns:p14="http://schemas.microsoft.com/office/powerpoint/2010/main" val="3112170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A195B0-9804-4114-9033-F5317FA6B055}"/>
              </a:ext>
            </a:extLst>
          </p:cNvPr>
          <p:cNvSpPr>
            <a:spLocks noGrp="1"/>
          </p:cNvSpPr>
          <p:nvPr>
            <p:ph idx="1"/>
          </p:nvPr>
        </p:nvSpPr>
        <p:spPr>
          <a:xfrm>
            <a:off x="74645" y="1595534"/>
            <a:ext cx="8948057" cy="4119465"/>
          </a:xfrm>
        </p:spPr>
        <p:txBody>
          <a:bodyPr>
            <a:normAutofit/>
          </a:bodyPr>
          <a:lstStyle/>
          <a:p>
            <a:pPr marL="567264" indent="-457200">
              <a:buClr>
                <a:srgbClr val="000000"/>
              </a:buClr>
              <a:buSzPts val="2300"/>
            </a:pPr>
            <a:r>
              <a:rPr lang="en-US" sz="3100" dirty="0">
                <a:solidFill>
                  <a:srgbClr val="181717"/>
                </a:solidFill>
                <a:latin typeface="Arial" panose="020B0604020202020204" pitchFamily="34" charset="0"/>
                <a:cs typeface="Arial" panose="020B0604020202020204" pitchFamily="34" charset="0"/>
              </a:rPr>
              <a:t>Many proven non-pharmacological programs that benefit family/friend caregivers</a:t>
            </a:r>
          </a:p>
          <a:p>
            <a:pPr marL="567264" lvl="0" indent="-457200">
              <a:spcBef>
                <a:spcPts val="0"/>
              </a:spcBef>
              <a:buClr>
                <a:srgbClr val="000000"/>
              </a:buClr>
              <a:buSzPts val="2300"/>
            </a:pPr>
            <a:endParaRPr lang="en-US" sz="3100" dirty="0">
              <a:solidFill>
                <a:srgbClr val="181717"/>
              </a:solidFill>
              <a:latin typeface="Arial" panose="020B0604020202020204" pitchFamily="34" charset="0"/>
              <a:cs typeface="Arial" panose="020B0604020202020204" pitchFamily="34" charset="0"/>
            </a:endParaRPr>
          </a:p>
          <a:p>
            <a:pPr marL="567264" indent="-457200">
              <a:buClr>
                <a:srgbClr val="000000"/>
              </a:buClr>
              <a:buSzPts val="2300"/>
            </a:pPr>
            <a:r>
              <a:rPr lang="en-US" sz="3100" dirty="0">
                <a:solidFill>
                  <a:srgbClr val="181717"/>
                </a:solidFill>
                <a:latin typeface="Arial" panose="020B0604020202020204" pitchFamily="34" charset="0"/>
                <a:cs typeface="Arial" panose="020B0604020202020204" pitchFamily="34" charset="0"/>
              </a:rPr>
              <a:t>Some programs also have proven benefits for persons living with dementia</a:t>
            </a:r>
          </a:p>
          <a:p>
            <a:pPr marL="0" lvl="0" indent="0">
              <a:buNone/>
            </a:pPr>
            <a:endParaRPr lang="en-US" dirty="0">
              <a:solidFill>
                <a:srgbClr val="181717"/>
              </a:solidFill>
              <a:latin typeface="Arial" panose="020B0604020202020204" pitchFamily="34" charset="0"/>
              <a:cs typeface="Arial" panose="020B0604020202020204" pitchFamily="34" charset="0"/>
            </a:endParaRPr>
          </a:p>
          <a:p>
            <a:pPr marL="0" lvl="0" indent="0">
              <a:spcBef>
                <a:spcPts val="600"/>
              </a:spcBef>
              <a:buNone/>
            </a:pPr>
            <a:r>
              <a:rPr lang="en-US" sz="1600" dirty="0">
                <a:solidFill>
                  <a:srgbClr val="000000"/>
                </a:solidFill>
                <a:latin typeface="Arial" panose="020B0604020202020204" pitchFamily="34" charset="0"/>
                <a:cs typeface="Arial" panose="020B0604020202020204" pitchFamily="34" charset="0"/>
              </a:rPr>
              <a:t>National Academies of Sciences, Engineering, and Medicine, Committee on Family Caregiving for Older Adults, Board on Health Care Services, Health and Medicine Division (2016). Schulz R. and Eden J., editors. Families Caring for an Aging America. Washington (DC): National Academies Press (US). </a:t>
            </a:r>
          </a:p>
          <a:p>
            <a:pPr marL="119063" indent="0">
              <a:buClr>
                <a:schemeClr val="dk1"/>
              </a:buClr>
              <a:buSzPts val="2300"/>
              <a:buNone/>
            </a:pPr>
            <a:endParaRPr lang="en-US" dirty="0"/>
          </a:p>
        </p:txBody>
      </p:sp>
      <p:sp>
        <p:nvSpPr>
          <p:cNvPr id="3" name="Title 2">
            <a:extLst>
              <a:ext uri="{FF2B5EF4-FFF2-40B4-BE49-F238E27FC236}">
                <a16:creationId xmlns:a16="http://schemas.microsoft.com/office/drawing/2014/main" id="{24FBCA84-38B1-47F5-9F45-C1800F695ABC}"/>
              </a:ext>
            </a:extLst>
          </p:cNvPr>
          <p:cNvSpPr>
            <a:spLocks noGrp="1"/>
          </p:cNvSpPr>
          <p:nvPr>
            <p:ph type="title"/>
          </p:nvPr>
        </p:nvSpPr>
        <p:spPr>
          <a:xfrm>
            <a:off x="0" y="186612"/>
            <a:ext cx="9144000" cy="1136862"/>
          </a:xfrm>
        </p:spPr>
        <p:txBody>
          <a:bodyPr>
            <a:noAutofit/>
          </a:bodyPr>
          <a:lstStyle/>
          <a:p>
            <a:pPr algn="ctr"/>
            <a:r>
              <a:rPr lang="en-US" sz="3600" b="1" dirty="0">
                <a:solidFill>
                  <a:srgbClr val="000000"/>
                </a:solidFill>
                <a:latin typeface="Arial" panose="020B0604020202020204"/>
              </a:rPr>
              <a:t>Builds upon a Major Advance</a:t>
            </a:r>
            <a:r>
              <a:rPr lang="en" sz="3600" b="1" dirty="0">
                <a:solidFill>
                  <a:srgbClr val="000000"/>
                </a:solidFill>
                <a:latin typeface="Arial" panose="020B0604020202020204"/>
              </a:rPr>
              <a:t> </a:t>
            </a:r>
            <a:r>
              <a:rPr lang="en-US" sz="3600" b="1" dirty="0">
                <a:solidFill>
                  <a:srgbClr val="000000"/>
                </a:solidFill>
                <a:latin typeface="Arial" panose="020B0604020202020204"/>
              </a:rPr>
              <a:t>in </a:t>
            </a:r>
            <a:br>
              <a:rPr lang="en-US" sz="3600" b="1" dirty="0">
                <a:solidFill>
                  <a:srgbClr val="000000"/>
                </a:solidFill>
                <a:latin typeface="Arial" panose="020B0604020202020204"/>
              </a:rPr>
            </a:br>
            <a:r>
              <a:rPr lang="en-US" sz="3600" b="1" dirty="0">
                <a:solidFill>
                  <a:srgbClr val="000000"/>
                </a:solidFill>
                <a:latin typeface="Arial" panose="020B0604020202020204"/>
              </a:rPr>
              <a:t>Dementia Caregiving</a:t>
            </a:r>
            <a:endParaRPr lang="en-US" sz="3600" b="0" dirty="0"/>
          </a:p>
        </p:txBody>
      </p:sp>
      <p:sp>
        <p:nvSpPr>
          <p:cNvPr id="4" name="Footer Placeholder 3">
            <a:extLst>
              <a:ext uri="{FF2B5EF4-FFF2-40B4-BE49-F238E27FC236}">
                <a16:creationId xmlns:a16="http://schemas.microsoft.com/office/drawing/2014/main" id="{FC70CF2A-3AE2-4F82-90E4-ED3D2440C27F}"/>
              </a:ext>
            </a:extLst>
          </p:cNvPr>
          <p:cNvSpPr>
            <a:spLocks noGrp="1"/>
          </p:cNvSpPr>
          <p:nvPr>
            <p:ph type="ftr" sz="quarter" idx="11"/>
          </p:nvPr>
        </p:nvSpPr>
        <p:spPr/>
        <p:txBody>
          <a:bodyPr/>
          <a:lstStyle/>
          <a:p>
            <a:fld id="{373FFF21-DC76-461C-817D-0441CAAB3309}" type="slidenum">
              <a:rPr lang="en-US" smtClean="0"/>
              <a:t>3</a:t>
            </a:fld>
            <a:endParaRPr lang="en-US" dirty="0"/>
          </a:p>
        </p:txBody>
      </p:sp>
      <p:sp>
        <p:nvSpPr>
          <p:cNvPr id="5" name="Slide Number Placeholder 4">
            <a:extLst>
              <a:ext uri="{FF2B5EF4-FFF2-40B4-BE49-F238E27FC236}">
                <a16:creationId xmlns:a16="http://schemas.microsoft.com/office/drawing/2014/main" id="{CCAFFB5E-F87D-4292-B22B-0ED80C775A53}"/>
              </a:ext>
            </a:extLst>
          </p:cNvPr>
          <p:cNvSpPr>
            <a:spLocks noGrp="1"/>
          </p:cNvSpPr>
          <p:nvPr>
            <p:ph type="sldNum" sz="quarter" idx="12"/>
          </p:nvPr>
        </p:nvSpPr>
        <p:spPr/>
        <p:txBody>
          <a:bodyPr/>
          <a:lstStyle/>
          <a:p>
            <a:fld id="{CF84747A-7B97-46D3-98A7-B6872AF73491}" type="slidenum">
              <a:rPr lang="en-US" smtClean="0"/>
              <a:t>3</a:t>
            </a:fld>
            <a:endParaRPr lang="en-US"/>
          </a:p>
        </p:txBody>
      </p:sp>
    </p:spTree>
    <p:extLst>
      <p:ext uri="{BB962C8B-B14F-4D97-AF65-F5344CB8AC3E}">
        <p14:creationId xmlns:p14="http://schemas.microsoft.com/office/powerpoint/2010/main" val="4208432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980C4D-F1BF-4DE8-A649-9F34FBD5E09E}"/>
              </a:ext>
            </a:extLst>
          </p:cNvPr>
          <p:cNvSpPr>
            <a:spLocks noGrp="1"/>
          </p:cNvSpPr>
          <p:nvPr>
            <p:ph idx="1"/>
          </p:nvPr>
        </p:nvSpPr>
        <p:spPr>
          <a:xfrm>
            <a:off x="578498" y="1138335"/>
            <a:ext cx="8411497" cy="5038628"/>
          </a:xfrm>
        </p:spPr>
        <p:txBody>
          <a:bodyPr>
            <a:normAutofit/>
          </a:bodyPr>
          <a:lstStyle/>
          <a:p>
            <a:pPr marL="0" lvl="0" indent="0">
              <a:lnSpc>
                <a:spcPct val="115000"/>
              </a:lnSpc>
              <a:spcBef>
                <a:spcPts val="0"/>
              </a:spcBef>
              <a:buNone/>
            </a:pPr>
            <a:r>
              <a:rPr lang="en-US" sz="3200" dirty="0">
                <a:solidFill>
                  <a:srgbClr val="181717"/>
                </a:solidFill>
                <a:latin typeface="Arial" panose="020B0604020202020204" pitchFamily="34" charset="0"/>
                <a:cs typeface="Arial" panose="020B0604020202020204" pitchFamily="34" charset="0"/>
              </a:rPr>
              <a:t>Despite proven benefits:</a:t>
            </a:r>
          </a:p>
          <a:p>
            <a:pPr marL="457200" lvl="0" indent="-374650">
              <a:lnSpc>
                <a:spcPct val="100000"/>
              </a:lnSpc>
              <a:spcBef>
                <a:spcPts val="0"/>
              </a:spcBef>
              <a:buClr>
                <a:srgbClr val="000000"/>
              </a:buClr>
              <a:buSzPts val="2300"/>
              <a:buFont typeface="Arial" panose="020B0604020202020204" pitchFamily="34" charset="0"/>
              <a:buChar char="●"/>
            </a:pPr>
            <a:r>
              <a:rPr lang="en-US" sz="3200" dirty="0">
                <a:solidFill>
                  <a:srgbClr val="181717"/>
                </a:solidFill>
                <a:latin typeface="Arial" panose="020B0604020202020204" pitchFamily="34" charset="0"/>
                <a:cs typeface="Arial" panose="020B0604020202020204" pitchFamily="34" charset="0"/>
              </a:rPr>
              <a:t>Few programs are widely available</a:t>
            </a:r>
          </a:p>
          <a:p>
            <a:pPr marL="82550" lvl="0" indent="0">
              <a:lnSpc>
                <a:spcPct val="100000"/>
              </a:lnSpc>
              <a:spcBef>
                <a:spcPts val="0"/>
              </a:spcBef>
              <a:buClr>
                <a:srgbClr val="000000"/>
              </a:buClr>
              <a:buSzPts val="2300"/>
              <a:buNone/>
            </a:pPr>
            <a:r>
              <a:rPr lang="en-US" sz="3200" dirty="0">
                <a:solidFill>
                  <a:srgbClr val="181717"/>
                </a:solidFill>
                <a:latin typeface="Arial" panose="020B0604020202020204" pitchFamily="34" charset="0"/>
                <a:cs typeface="Arial" panose="020B0604020202020204" pitchFamily="34" charset="0"/>
              </a:rPr>
              <a:t>  </a:t>
            </a:r>
          </a:p>
          <a:p>
            <a:pPr marL="457200" lvl="0" indent="-374650">
              <a:lnSpc>
                <a:spcPct val="100000"/>
              </a:lnSpc>
              <a:spcBef>
                <a:spcPts val="0"/>
              </a:spcBef>
              <a:buClr>
                <a:srgbClr val="000000"/>
              </a:buClr>
              <a:buSzPts val="2300"/>
              <a:buFont typeface="Arial" panose="020B0604020202020204" pitchFamily="34" charset="0"/>
              <a:buChar char="●"/>
            </a:pPr>
            <a:r>
              <a:rPr lang="en-US" sz="3200" dirty="0">
                <a:solidFill>
                  <a:srgbClr val="181717"/>
                </a:solidFill>
                <a:latin typeface="Arial" panose="020B0604020202020204" pitchFamily="34" charset="0"/>
                <a:cs typeface="Arial" panose="020B0604020202020204" pitchFamily="34" charset="0"/>
              </a:rPr>
              <a:t>Most healthcare and community service organizations offer none of these program</a:t>
            </a:r>
          </a:p>
          <a:p>
            <a:pPr marL="82550" lvl="0" indent="0">
              <a:lnSpc>
                <a:spcPct val="100000"/>
              </a:lnSpc>
              <a:spcBef>
                <a:spcPts val="0"/>
              </a:spcBef>
              <a:buClr>
                <a:srgbClr val="000000"/>
              </a:buClr>
              <a:buSzPts val="2300"/>
              <a:buNone/>
            </a:pPr>
            <a:r>
              <a:rPr lang="en-US" sz="3200" dirty="0">
                <a:solidFill>
                  <a:srgbClr val="181717"/>
                </a:solidFill>
                <a:latin typeface="Arial" panose="020B0604020202020204" pitchFamily="34" charset="0"/>
                <a:cs typeface="Arial" panose="020B0604020202020204" pitchFamily="34" charset="0"/>
              </a:rPr>
              <a:t> </a:t>
            </a:r>
          </a:p>
          <a:p>
            <a:pPr marL="457200" lvl="0" indent="-374650">
              <a:lnSpc>
                <a:spcPct val="100000"/>
              </a:lnSpc>
              <a:spcBef>
                <a:spcPts val="600"/>
              </a:spcBef>
              <a:spcAft>
                <a:spcPts val="1000"/>
              </a:spcAft>
              <a:buClr>
                <a:srgbClr val="000000"/>
              </a:buClr>
              <a:buSzPts val="2300"/>
              <a:buFont typeface="Arial" panose="020B0604020202020204" pitchFamily="34" charset="0"/>
              <a:buChar char="●"/>
            </a:pPr>
            <a:r>
              <a:rPr lang="en-US" sz="3200" dirty="0">
                <a:solidFill>
                  <a:srgbClr val="181717"/>
                </a:solidFill>
                <a:latin typeface="Arial" panose="020B0604020202020204" pitchFamily="34" charset="0"/>
                <a:cs typeface="Arial" panose="020B0604020202020204" pitchFamily="34" charset="0"/>
              </a:rPr>
              <a:t>Most family and friend caregivers do not have access  </a:t>
            </a:r>
            <a:endParaRPr lang="en-US" sz="3200" dirty="0">
              <a:solidFill>
                <a:srgbClr val="000000"/>
              </a:solidFill>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4BFD59D5-7D64-4C35-99F1-FC8C23134926}"/>
              </a:ext>
            </a:extLst>
          </p:cNvPr>
          <p:cNvSpPr>
            <a:spLocks noGrp="1"/>
          </p:cNvSpPr>
          <p:nvPr>
            <p:ph type="title"/>
          </p:nvPr>
        </p:nvSpPr>
        <p:spPr>
          <a:xfrm>
            <a:off x="0" y="192505"/>
            <a:ext cx="9144000" cy="854242"/>
          </a:xfrm>
        </p:spPr>
        <p:txBody>
          <a:bodyPr>
            <a:noAutofit/>
          </a:bodyPr>
          <a:lstStyle/>
          <a:p>
            <a:pPr algn="ctr"/>
            <a:r>
              <a:rPr lang="en" sz="3600" b="1" dirty="0">
                <a:solidFill>
                  <a:srgbClr val="000000"/>
                </a:solidFill>
                <a:latin typeface="Arial" panose="020B0604020202020204"/>
              </a:rPr>
              <a:t>Problem: Limited Program Availability</a:t>
            </a:r>
            <a:endParaRPr lang="en-US" sz="3600" dirty="0"/>
          </a:p>
        </p:txBody>
      </p:sp>
      <p:sp>
        <p:nvSpPr>
          <p:cNvPr id="4" name="Footer Placeholder 3">
            <a:extLst>
              <a:ext uri="{FF2B5EF4-FFF2-40B4-BE49-F238E27FC236}">
                <a16:creationId xmlns:a16="http://schemas.microsoft.com/office/drawing/2014/main" id="{BD07BC9D-D55B-4FFE-A2B6-8D572371A25B}"/>
              </a:ext>
            </a:extLst>
          </p:cNvPr>
          <p:cNvSpPr>
            <a:spLocks noGrp="1"/>
          </p:cNvSpPr>
          <p:nvPr>
            <p:ph type="ftr" sz="quarter" idx="11"/>
          </p:nvPr>
        </p:nvSpPr>
        <p:spPr/>
        <p:txBody>
          <a:bodyPr/>
          <a:lstStyle/>
          <a:p>
            <a:fld id="{02ACEC9A-65E2-4F3D-B7B7-9827B90D8597}" type="slidenum">
              <a:rPr lang="en-US" smtClean="0"/>
              <a:t>4</a:t>
            </a:fld>
            <a:endParaRPr lang="en-US" dirty="0"/>
          </a:p>
        </p:txBody>
      </p:sp>
      <p:sp>
        <p:nvSpPr>
          <p:cNvPr id="5" name="Slide Number Placeholder 4">
            <a:extLst>
              <a:ext uri="{FF2B5EF4-FFF2-40B4-BE49-F238E27FC236}">
                <a16:creationId xmlns:a16="http://schemas.microsoft.com/office/drawing/2014/main" id="{D0E74506-9953-4D34-ABFB-9DD9D31C4211}"/>
              </a:ext>
            </a:extLst>
          </p:cNvPr>
          <p:cNvSpPr>
            <a:spLocks noGrp="1"/>
          </p:cNvSpPr>
          <p:nvPr>
            <p:ph type="sldNum" sz="quarter" idx="12"/>
          </p:nvPr>
        </p:nvSpPr>
        <p:spPr/>
        <p:txBody>
          <a:bodyPr/>
          <a:lstStyle/>
          <a:p>
            <a:fld id="{CF84747A-7B97-46D3-98A7-B6872AF73491}" type="slidenum">
              <a:rPr lang="en-US" smtClean="0"/>
              <a:t>4</a:t>
            </a:fld>
            <a:endParaRPr lang="en-US"/>
          </a:p>
        </p:txBody>
      </p:sp>
    </p:spTree>
    <p:extLst>
      <p:ext uri="{BB962C8B-B14F-4D97-AF65-F5344CB8AC3E}">
        <p14:creationId xmlns:p14="http://schemas.microsoft.com/office/powerpoint/2010/main" val="2016062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4B810A-2AB6-40FA-A4E7-064CDA5CF474}"/>
              </a:ext>
            </a:extLst>
          </p:cNvPr>
          <p:cNvSpPr>
            <a:spLocks noGrp="1"/>
          </p:cNvSpPr>
          <p:nvPr>
            <p:ph idx="1"/>
          </p:nvPr>
        </p:nvSpPr>
        <p:spPr>
          <a:xfrm>
            <a:off x="261257" y="1101012"/>
            <a:ext cx="8714791" cy="5243805"/>
          </a:xfrm>
        </p:spPr>
        <p:txBody>
          <a:bodyPr>
            <a:normAutofit/>
          </a:bodyPr>
          <a:lstStyle/>
          <a:p>
            <a:pPr marL="84138" indent="0">
              <a:buClr>
                <a:srgbClr val="000000"/>
              </a:buClr>
              <a:buSzPts val="2600"/>
              <a:buNone/>
            </a:pPr>
            <a:r>
              <a:rPr lang="en-US" sz="2600" u="sng" dirty="0">
                <a:solidFill>
                  <a:srgbClr val="000000"/>
                </a:solidFill>
                <a:latin typeface="Arial" panose="020B0604020202020204" pitchFamily="34" charset="0"/>
                <a:cs typeface="Arial" panose="020B0604020202020204" pitchFamily="34" charset="0"/>
              </a:rPr>
              <a:t>Before</a:t>
            </a:r>
            <a:r>
              <a:rPr lang="en-US" sz="2600" dirty="0">
                <a:solidFill>
                  <a:srgbClr val="000000"/>
                </a:solidFill>
                <a:latin typeface="Arial" panose="020B0604020202020204" pitchFamily="34" charset="0"/>
                <a:cs typeface="Arial" panose="020B0604020202020204" pitchFamily="34" charset="0"/>
              </a:rPr>
              <a:t> </a:t>
            </a:r>
            <a:r>
              <a:rPr lang="en-US" sz="2600" i="1" dirty="0">
                <a:solidFill>
                  <a:srgbClr val="000000"/>
                </a:solidFill>
                <a:latin typeface="Arial" panose="020B0604020202020204" pitchFamily="34" charset="0"/>
                <a:cs typeface="Arial" panose="020B0604020202020204" pitchFamily="34" charset="0"/>
              </a:rPr>
              <a:t>Best Practice Caregiving</a:t>
            </a:r>
            <a:r>
              <a:rPr lang="en-US" sz="2600" dirty="0">
                <a:solidFill>
                  <a:srgbClr val="000000"/>
                </a:solidFill>
                <a:latin typeface="Arial" panose="020B0604020202020204" pitchFamily="34" charset="0"/>
                <a:cs typeface="Arial" panose="020B0604020202020204" pitchFamily="34" charset="0"/>
              </a:rPr>
              <a:t>:</a:t>
            </a:r>
          </a:p>
          <a:p>
            <a:pPr marL="401638" indent="-317500">
              <a:buClr>
                <a:srgbClr val="000000"/>
              </a:buClr>
              <a:buSzPts val="2600"/>
            </a:pPr>
            <a:r>
              <a:rPr lang="en-US" sz="2600" dirty="0">
                <a:solidFill>
                  <a:srgbClr val="000000"/>
                </a:solidFill>
                <a:latin typeface="Arial" panose="020B0604020202020204" pitchFamily="34" charset="0"/>
                <a:cs typeface="Arial" panose="020B0604020202020204" pitchFamily="34" charset="0"/>
              </a:rPr>
              <a:t>No comprehensive, updated, single information source</a:t>
            </a:r>
          </a:p>
          <a:p>
            <a:pPr marL="427565" indent="-342900">
              <a:buClr>
                <a:srgbClr val="000000"/>
              </a:buClr>
              <a:buSzPts val="2600"/>
            </a:pPr>
            <a:r>
              <a:rPr lang="en-US" sz="2600" dirty="0">
                <a:solidFill>
                  <a:srgbClr val="000000"/>
                </a:solidFill>
                <a:latin typeface="Arial" panose="020B0604020202020204" pitchFamily="34" charset="0"/>
                <a:cs typeface="Arial" panose="020B0604020202020204" pitchFamily="34" charset="0"/>
              </a:rPr>
              <a:t>Limited information in published research articles – Particularly on implementations and delivery tools</a:t>
            </a:r>
          </a:p>
          <a:p>
            <a:pPr marL="457200" lvl="0" indent="-401638">
              <a:buClr>
                <a:srgbClr val="000000"/>
              </a:buClr>
              <a:buSzPts val="2600"/>
            </a:pPr>
            <a:r>
              <a:rPr lang="en-US" sz="2600" dirty="0">
                <a:solidFill>
                  <a:srgbClr val="000000"/>
                </a:solidFill>
                <a:latin typeface="Arial" panose="020B0604020202020204" pitchFamily="34" charset="0"/>
                <a:cs typeface="Arial" panose="020B0604020202020204" pitchFamily="34" charset="0"/>
              </a:rPr>
              <a:t>Difficult to know which programs are:</a:t>
            </a:r>
          </a:p>
          <a:p>
            <a:pPr marL="969962" lvl="1" indent="-342900">
              <a:spcBef>
                <a:spcPts val="600"/>
              </a:spcBef>
              <a:buClr>
                <a:srgbClr val="000000"/>
              </a:buClr>
              <a:buSzPts val="2600"/>
              <a:buFont typeface="Arial" panose="020B0604020202020204" pitchFamily="34" charset="0"/>
              <a:buChar char="−"/>
            </a:pPr>
            <a:r>
              <a:rPr lang="en-US" sz="2600" dirty="0">
                <a:solidFill>
                  <a:srgbClr val="000000"/>
                </a:solidFill>
                <a:latin typeface="Arial" panose="020B0604020202020204" pitchFamily="34" charset="0"/>
                <a:cs typeface="Arial" panose="020B0604020202020204" pitchFamily="34" charset="0"/>
              </a:rPr>
              <a:t>Best match for an organization or community </a:t>
            </a:r>
          </a:p>
          <a:p>
            <a:pPr marL="969962" lvl="1" indent="-342900">
              <a:spcBef>
                <a:spcPts val="0"/>
              </a:spcBef>
              <a:buClr>
                <a:srgbClr val="000000"/>
              </a:buClr>
              <a:buSzPts val="2600"/>
              <a:buFont typeface="Arial" panose="020B0604020202020204" pitchFamily="34" charset="0"/>
              <a:buChar char="−"/>
            </a:pPr>
            <a:r>
              <a:rPr lang="en-US" sz="2600" dirty="0">
                <a:solidFill>
                  <a:srgbClr val="000000"/>
                </a:solidFill>
                <a:latin typeface="Arial" panose="020B0604020202020204" pitchFamily="34" charset="0"/>
                <a:cs typeface="Arial" panose="020B0604020202020204" pitchFamily="34" charset="0"/>
              </a:rPr>
              <a:t>Which are ready for non-research implementations </a:t>
            </a:r>
          </a:p>
          <a:p>
            <a:pPr marL="969962" lvl="1" indent="-342900">
              <a:spcBef>
                <a:spcPts val="0"/>
              </a:spcBef>
              <a:buClr>
                <a:srgbClr val="000000"/>
              </a:buClr>
              <a:buSzPts val="2600"/>
              <a:buFont typeface="Arial" panose="020B0604020202020204" pitchFamily="34" charset="0"/>
              <a:buChar char="−"/>
            </a:pPr>
            <a:r>
              <a:rPr lang="en-US" sz="2600" dirty="0">
                <a:solidFill>
                  <a:srgbClr val="000000"/>
                </a:solidFill>
                <a:latin typeface="Arial" panose="020B0604020202020204" pitchFamily="34" charset="0"/>
                <a:cs typeface="Arial" panose="020B0604020202020204" pitchFamily="34" charset="0"/>
              </a:rPr>
              <a:t>Which are working well in other communities</a:t>
            </a:r>
          </a:p>
          <a:p>
            <a:pPr marL="0" lvl="0" indent="0">
              <a:spcBef>
                <a:spcPts val="1800"/>
              </a:spcBef>
              <a:buNone/>
            </a:pPr>
            <a:endParaRPr lang="en-US" sz="1300" dirty="0">
              <a:solidFill>
                <a:srgbClr val="000000"/>
              </a:solidFill>
              <a:latin typeface="Arial" panose="020B0604020202020204" pitchFamily="34" charset="0"/>
              <a:cs typeface="Arial" panose="020B0604020202020204" pitchFamily="34" charset="0"/>
            </a:endParaRPr>
          </a:p>
          <a:p>
            <a:pPr marL="0" lvl="0" indent="0">
              <a:spcBef>
                <a:spcPts val="1800"/>
              </a:spcBef>
              <a:buNone/>
            </a:pPr>
            <a:r>
              <a:rPr lang="en-US" sz="1300" dirty="0">
                <a:solidFill>
                  <a:srgbClr val="000000"/>
                </a:solidFill>
                <a:latin typeface="Arial" panose="020B0604020202020204" pitchFamily="34" charset="0"/>
                <a:cs typeface="Arial" panose="020B0604020202020204" pitchFamily="34" charset="0"/>
              </a:rPr>
              <a:t>Maslow, K. (2012). </a:t>
            </a:r>
            <a:r>
              <a:rPr lang="en-US" sz="1300" i="1" dirty="0">
                <a:solidFill>
                  <a:srgbClr val="000000"/>
                </a:solidFill>
                <a:latin typeface="Arial" panose="020B0604020202020204" pitchFamily="34" charset="0"/>
                <a:cs typeface="Arial" panose="020B0604020202020204" pitchFamily="34" charset="0"/>
              </a:rPr>
              <a:t>Translating innovation to impact: Evidence-based interventions to support people with Alzheimer’s disease and their caregivers at home and in the community</a:t>
            </a:r>
            <a:r>
              <a:rPr lang="en-US" sz="1300" dirty="0">
                <a:solidFill>
                  <a:srgbClr val="000000"/>
                </a:solidFill>
                <a:latin typeface="Arial" panose="020B0604020202020204" pitchFamily="34" charset="0"/>
                <a:cs typeface="Arial" panose="020B0604020202020204" pitchFamily="34" charset="0"/>
              </a:rPr>
              <a:t>. Administration on Aging and Alliance for Aging Research.</a:t>
            </a:r>
          </a:p>
        </p:txBody>
      </p:sp>
      <p:sp>
        <p:nvSpPr>
          <p:cNvPr id="3" name="Title 2">
            <a:extLst>
              <a:ext uri="{FF2B5EF4-FFF2-40B4-BE49-F238E27FC236}">
                <a16:creationId xmlns:a16="http://schemas.microsoft.com/office/drawing/2014/main" id="{57FEADAB-D05D-4DCF-B4AC-A99551707C4A}"/>
              </a:ext>
            </a:extLst>
          </p:cNvPr>
          <p:cNvSpPr>
            <a:spLocks noGrp="1"/>
          </p:cNvSpPr>
          <p:nvPr>
            <p:ph type="title"/>
          </p:nvPr>
        </p:nvSpPr>
        <p:spPr>
          <a:xfrm>
            <a:off x="0" y="149292"/>
            <a:ext cx="9237306" cy="653142"/>
          </a:xfrm>
        </p:spPr>
        <p:txBody>
          <a:bodyPr>
            <a:noAutofit/>
          </a:bodyPr>
          <a:lstStyle/>
          <a:p>
            <a:pPr algn="ctr"/>
            <a:r>
              <a:rPr lang="en" sz="3200" b="1" dirty="0">
                <a:solidFill>
                  <a:srgbClr val="000000"/>
                </a:solidFill>
                <a:latin typeface="Arial" panose="020B0604020202020204"/>
              </a:rPr>
              <a:t>One Reason: Limited Knowledge of Programs</a:t>
            </a:r>
            <a:endParaRPr lang="en-US" sz="3200" b="1" dirty="0">
              <a:solidFill>
                <a:srgbClr val="000000"/>
              </a:solidFill>
              <a:latin typeface="Arial" panose="020B0604020202020204"/>
            </a:endParaRPr>
          </a:p>
        </p:txBody>
      </p:sp>
      <p:sp>
        <p:nvSpPr>
          <p:cNvPr id="4" name="Footer Placeholder 3">
            <a:extLst>
              <a:ext uri="{FF2B5EF4-FFF2-40B4-BE49-F238E27FC236}">
                <a16:creationId xmlns:a16="http://schemas.microsoft.com/office/drawing/2014/main" id="{6C649A65-2AB3-4755-B386-3719B3CE9B9A}"/>
              </a:ext>
            </a:extLst>
          </p:cNvPr>
          <p:cNvSpPr>
            <a:spLocks noGrp="1"/>
          </p:cNvSpPr>
          <p:nvPr>
            <p:ph type="ftr" sz="quarter" idx="11"/>
          </p:nvPr>
        </p:nvSpPr>
        <p:spPr/>
        <p:txBody>
          <a:bodyPr/>
          <a:lstStyle/>
          <a:p>
            <a:fld id="{A8DE07B8-BBA9-4E3D-8353-25B9B3046800}" type="slidenum">
              <a:rPr lang="en-US" smtClean="0"/>
              <a:t>5</a:t>
            </a:fld>
            <a:endParaRPr lang="en-US" dirty="0"/>
          </a:p>
        </p:txBody>
      </p:sp>
      <p:sp>
        <p:nvSpPr>
          <p:cNvPr id="5" name="Slide Number Placeholder 4">
            <a:extLst>
              <a:ext uri="{FF2B5EF4-FFF2-40B4-BE49-F238E27FC236}">
                <a16:creationId xmlns:a16="http://schemas.microsoft.com/office/drawing/2014/main" id="{913E9F4E-5BD5-4F1C-88DA-97264A8A0DCB}"/>
              </a:ext>
            </a:extLst>
          </p:cNvPr>
          <p:cNvSpPr>
            <a:spLocks noGrp="1"/>
          </p:cNvSpPr>
          <p:nvPr>
            <p:ph type="sldNum" sz="quarter" idx="12"/>
          </p:nvPr>
        </p:nvSpPr>
        <p:spPr/>
        <p:txBody>
          <a:bodyPr/>
          <a:lstStyle/>
          <a:p>
            <a:fld id="{CF84747A-7B97-46D3-98A7-B6872AF73491}" type="slidenum">
              <a:rPr lang="en-US" smtClean="0"/>
              <a:t>5</a:t>
            </a:fld>
            <a:endParaRPr lang="en-US"/>
          </a:p>
        </p:txBody>
      </p:sp>
    </p:spTree>
    <p:extLst>
      <p:ext uri="{BB962C8B-B14F-4D97-AF65-F5344CB8AC3E}">
        <p14:creationId xmlns:p14="http://schemas.microsoft.com/office/powerpoint/2010/main" val="785495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6C9324-3257-4636-A314-836AD86CDAA6}"/>
              </a:ext>
            </a:extLst>
          </p:cNvPr>
          <p:cNvSpPr>
            <a:spLocks noGrp="1"/>
          </p:cNvSpPr>
          <p:nvPr>
            <p:ph idx="1"/>
          </p:nvPr>
        </p:nvSpPr>
        <p:spPr>
          <a:xfrm>
            <a:off x="335902" y="587829"/>
            <a:ext cx="8808098" cy="5589134"/>
          </a:xfrm>
        </p:spPr>
        <p:txBody>
          <a:bodyPr/>
          <a:lstStyle/>
          <a:p>
            <a:pPr marL="84665" lvl="0" indent="0">
              <a:lnSpc>
                <a:spcPct val="100000"/>
              </a:lnSpc>
              <a:buClr>
                <a:srgbClr val="000000"/>
              </a:buClr>
              <a:buSzPts val="2600"/>
              <a:buNone/>
            </a:pPr>
            <a:r>
              <a:rPr lang="en-US" b="1" dirty="0">
                <a:solidFill>
                  <a:srgbClr val="000000"/>
                </a:solidFill>
                <a:latin typeface="Arial" panose="020B0604020202020204"/>
              </a:rPr>
              <a:t>Launched in Jan. 2020</a:t>
            </a:r>
          </a:p>
          <a:p>
            <a:pPr marL="84665" lvl="0" indent="0">
              <a:lnSpc>
                <a:spcPct val="100000"/>
              </a:lnSpc>
              <a:buClr>
                <a:srgbClr val="000000"/>
              </a:buClr>
              <a:buSzPts val="2600"/>
              <a:buNone/>
            </a:pPr>
            <a:r>
              <a:rPr lang="en-US" sz="2700" b="1" dirty="0">
                <a:solidFill>
                  <a:srgbClr val="000000"/>
                </a:solidFill>
                <a:latin typeface="Arial" panose="020B0604020202020204" pitchFamily="34" charset="0"/>
                <a:cs typeface="Arial" panose="020B0604020202020204" pitchFamily="34" charset="0"/>
              </a:rPr>
              <a:t>Easy-to-use </a:t>
            </a:r>
          </a:p>
          <a:p>
            <a:pPr marL="84665" lvl="0" indent="0">
              <a:lnSpc>
                <a:spcPct val="100000"/>
              </a:lnSpc>
              <a:buClr>
                <a:srgbClr val="000000"/>
              </a:buClr>
              <a:buSzPts val="2600"/>
              <a:buNone/>
            </a:pPr>
            <a:r>
              <a:rPr lang="en-US" sz="2700" b="1" dirty="0">
                <a:solidFill>
                  <a:srgbClr val="000000"/>
                </a:solidFill>
                <a:latin typeface="Arial" panose="020B0604020202020204" pitchFamily="34" charset="0"/>
                <a:cs typeface="Arial" panose="020B0604020202020204" pitchFamily="34" charset="0"/>
              </a:rPr>
              <a:t>Online tool for </a:t>
            </a:r>
            <a:r>
              <a:rPr lang="en-US" sz="2700" b="1" u="sng" dirty="0">
                <a:solidFill>
                  <a:srgbClr val="000000"/>
                </a:solidFill>
                <a:latin typeface="Arial" panose="020B0604020202020204" pitchFamily="34" charset="0"/>
                <a:cs typeface="Arial" panose="020B0604020202020204" pitchFamily="34" charset="0"/>
              </a:rPr>
              <a:t>professionals</a:t>
            </a:r>
            <a:r>
              <a:rPr lang="en-US" sz="2700" b="1" dirty="0">
                <a:solidFill>
                  <a:srgbClr val="000000"/>
                </a:solidFill>
                <a:latin typeface="Arial" panose="020B0604020202020204" pitchFamily="34" charset="0"/>
                <a:cs typeface="Arial" panose="020B0604020202020204" pitchFamily="34" charset="0"/>
              </a:rPr>
              <a:t> </a:t>
            </a:r>
          </a:p>
          <a:p>
            <a:pPr marL="84665" lvl="0" indent="0">
              <a:lnSpc>
                <a:spcPct val="100000"/>
              </a:lnSpc>
              <a:buClr>
                <a:srgbClr val="000000"/>
              </a:buClr>
              <a:buSzPts val="2600"/>
              <a:buNone/>
            </a:pPr>
            <a:r>
              <a:rPr lang="en-US" sz="2700" b="1" dirty="0">
                <a:solidFill>
                  <a:srgbClr val="000000"/>
                </a:solidFill>
                <a:latin typeface="Arial" panose="020B0604020202020204" pitchFamily="34" charset="0"/>
                <a:cs typeface="Arial" panose="020B0604020202020204" pitchFamily="34" charset="0"/>
              </a:rPr>
              <a:t>44 top evidence-based dementia caregiving programs </a:t>
            </a:r>
            <a:r>
              <a:rPr lang="en-US" sz="2700" dirty="0">
                <a:solidFill>
                  <a:srgbClr val="000000"/>
                </a:solidFill>
                <a:latin typeface="Arial" panose="020B0604020202020204" pitchFamily="34" charset="0"/>
                <a:cs typeface="Arial" panose="020B0604020202020204" pitchFamily="34" charset="0"/>
              </a:rPr>
              <a:t> </a:t>
            </a:r>
          </a:p>
          <a:p>
            <a:pPr marL="627063" lvl="0" indent="-285750">
              <a:lnSpc>
                <a:spcPct val="100000"/>
              </a:lnSpc>
              <a:spcBef>
                <a:spcPts val="600"/>
              </a:spcBef>
              <a:buClr>
                <a:srgbClr val="000000"/>
              </a:buClr>
              <a:buSzPts val="2600"/>
            </a:pPr>
            <a:r>
              <a:rPr lang="en-US" sz="2400" dirty="0">
                <a:solidFill>
                  <a:srgbClr val="000000"/>
                </a:solidFill>
                <a:latin typeface="Arial" panose="020B0604020202020204" pitchFamily="34" charset="0"/>
                <a:cs typeface="Arial" panose="020B0604020202020204" pitchFamily="34" charset="0"/>
              </a:rPr>
              <a:t>Comprehensive program profiles</a:t>
            </a:r>
          </a:p>
          <a:p>
            <a:pPr marL="627063" lvl="0" indent="-285750">
              <a:buClr>
                <a:srgbClr val="000000"/>
              </a:buClr>
              <a:buSzPts val="2600"/>
            </a:pPr>
            <a:r>
              <a:rPr lang="en-US" sz="2400" dirty="0">
                <a:solidFill>
                  <a:srgbClr val="000000"/>
                </a:solidFill>
                <a:latin typeface="Arial" panose="020B0604020202020204" pitchFamily="34" charset="0"/>
                <a:cs typeface="Arial" panose="020B0604020202020204" pitchFamily="34" charset="0"/>
              </a:rPr>
              <a:t>Detailed information on implementation features </a:t>
            </a:r>
          </a:p>
          <a:p>
            <a:pPr marL="627063" lvl="0" indent="-285750">
              <a:buClr>
                <a:srgbClr val="000000"/>
              </a:buClr>
              <a:buSzPts val="2600"/>
            </a:pPr>
            <a:r>
              <a:rPr lang="en-US" sz="2400" dirty="0">
                <a:solidFill>
                  <a:srgbClr val="000000"/>
                </a:solidFill>
                <a:latin typeface="Arial" panose="020B0604020202020204" pitchFamily="34" charset="0"/>
                <a:cs typeface="Arial" panose="020B0604020202020204" pitchFamily="34" charset="0"/>
              </a:rPr>
              <a:t>Experiences of non-research delivery organizations  </a:t>
            </a:r>
          </a:p>
          <a:p>
            <a:pPr marL="627063" lvl="0" indent="-285750"/>
            <a:r>
              <a:rPr lang="en-US" sz="2400" dirty="0">
                <a:solidFill>
                  <a:srgbClr val="000000"/>
                </a:solidFill>
                <a:latin typeface="Arial" panose="020B0604020202020204" pitchFamily="34" charset="0"/>
                <a:cs typeface="Arial" panose="020B0604020202020204" pitchFamily="34" charset="0"/>
              </a:rPr>
              <a:t>Key features from evidence-based research</a:t>
            </a:r>
          </a:p>
          <a:p>
            <a:pPr marL="627063" lvl="0" indent="-285750"/>
            <a:r>
              <a:rPr lang="en-US" sz="2400" dirty="0">
                <a:solidFill>
                  <a:srgbClr val="000000"/>
                </a:solidFill>
                <a:latin typeface="Arial" panose="020B0604020202020204" pitchFamily="34" charset="0"/>
                <a:cs typeface="Arial" panose="020B0604020202020204" pitchFamily="34" charset="0"/>
              </a:rPr>
              <a:t>Complete program bibliographies </a:t>
            </a:r>
          </a:p>
          <a:p>
            <a:pPr marL="627063" lvl="0" indent="-285750"/>
            <a:r>
              <a:rPr lang="en-US" sz="2400" dirty="0">
                <a:solidFill>
                  <a:srgbClr val="000000"/>
                </a:solidFill>
                <a:latin typeface="Arial" panose="020B0604020202020204" pitchFamily="34" charset="0"/>
                <a:cs typeface="Arial" panose="020B0604020202020204" pitchFamily="34" charset="0"/>
              </a:rPr>
              <a:t>Contact information for program developers or distributors</a:t>
            </a:r>
          </a:p>
          <a:p>
            <a:pPr marL="0" indent="0">
              <a:buNone/>
            </a:pPr>
            <a:endParaRPr lang="en-US" dirty="0"/>
          </a:p>
        </p:txBody>
      </p:sp>
      <p:sp>
        <p:nvSpPr>
          <p:cNvPr id="3" name="Title 2">
            <a:extLst>
              <a:ext uri="{FF2B5EF4-FFF2-40B4-BE49-F238E27FC236}">
                <a16:creationId xmlns:a16="http://schemas.microsoft.com/office/drawing/2014/main" id="{D5189BCA-A22F-4241-B80C-F7FCAC982D29}"/>
              </a:ext>
            </a:extLst>
          </p:cNvPr>
          <p:cNvSpPr>
            <a:spLocks noGrp="1"/>
          </p:cNvSpPr>
          <p:nvPr>
            <p:ph type="title"/>
          </p:nvPr>
        </p:nvSpPr>
        <p:spPr>
          <a:xfrm>
            <a:off x="0" y="0"/>
            <a:ext cx="9144000" cy="681037"/>
          </a:xfrm>
        </p:spPr>
        <p:txBody>
          <a:bodyPr>
            <a:normAutofit/>
          </a:bodyPr>
          <a:lstStyle/>
          <a:p>
            <a:pPr algn="ctr"/>
            <a:r>
              <a:rPr lang="en" sz="3200" b="1" i="1" dirty="0">
                <a:solidFill>
                  <a:srgbClr val="000000"/>
                </a:solidFill>
                <a:latin typeface="Arial" panose="020B0604020202020204"/>
              </a:rPr>
              <a:t>Best Practice Caregiving</a:t>
            </a:r>
            <a:endParaRPr lang="en-US" sz="3200" b="0" dirty="0"/>
          </a:p>
        </p:txBody>
      </p:sp>
      <p:sp>
        <p:nvSpPr>
          <p:cNvPr id="4" name="Footer Placeholder 3">
            <a:extLst>
              <a:ext uri="{FF2B5EF4-FFF2-40B4-BE49-F238E27FC236}">
                <a16:creationId xmlns:a16="http://schemas.microsoft.com/office/drawing/2014/main" id="{B8E195ED-7358-4959-92E6-3A2510D945E5}"/>
              </a:ext>
            </a:extLst>
          </p:cNvPr>
          <p:cNvSpPr>
            <a:spLocks noGrp="1"/>
          </p:cNvSpPr>
          <p:nvPr>
            <p:ph type="ftr" sz="quarter" idx="11"/>
          </p:nvPr>
        </p:nvSpPr>
        <p:spPr/>
        <p:txBody>
          <a:bodyPr/>
          <a:lstStyle/>
          <a:p>
            <a:fld id="{509DD367-3018-4CCA-89F8-8B80E593A23A}" type="slidenum">
              <a:rPr lang="en-US" smtClean="0"/>
              <a:t>6</a:t>
            </a:fld>
            <a:endParaRPr lang="en-US" dirty="0"/>
          </a:p>
        </p:txBody>
      </p:sp>
      <p:sp>
        <p:nvSpPr>
          <p:cNvPr id="5" name="Slide Number Placeholder 4">
            <a:extLst>
              <a:ext uri="{FF2B5EF4-FFF2-40B4-BE49-F238E27FC236}">
                <a16:creationId xmlns:a16="http://schemas.microsoft.com/office/drawing/2014/main" id="{F9DA4126-DEA0-4DC1-B882-D5F1E5D96B42}"/>
              </a:ext>
            </a:extLst>
          </p:cNvPr>
          <p:cNvSpPr>
            <a:spLocks noGrp="1"/>
          </p:cNvSpPr>
          <p:nvPr>
            <p:ph type="sldNum" sz="quarter" idx="12"/>
          </p:nvPr>
        </p:nvSpPr>
        <p:spPr/>
        <p:txBody>
          <a:bodyPr/>
          <a:lstStyle/>
          <a:p>
            <a:fld id="{CF84747A-7B97-46D3-98A7-B6872AF73491}" type="slidenum">
              <a:rPr lang="en-US" smtClean="0"/>
              <a:t>6</a:t>
            </a:fld>
            <a:endParaRPr lang="en-US"/>
          </a:p>
        </p:txBody>
      </p:sp>
    </p:spTree>
    <p:extLst>
      <p:ext uri="{BB962C8B-B14F-4D97-AF65-F5344CB8AC3E}">
        <p14:creationId xmlns:p14="http://schemas.microsoft.com/office/powerpoint/2010/main" val="3989743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84E1599-0E09-4F6B-95A8-B25244EDDA96}"/>
              </a:ext>
            </a:extLst>
          </p:cNvPr>
          <p:cNvSpPr>
            <a:spLocks noGrp="1"/>
          </p:cNvSpPr>
          <p:nvPr>
            <p:ph idx="1"/>
          </p:nvPr>
        </p:nvSpPr>
        <p:spPr>
          <a:xfrm>
            <a:off x="345233" y="914400"/>
            <a:ext cx="8683263" cy="5262564"/>
          </a:xfrm>
        </p:spPr>
        <p:txBody>
          <a:bodyPr>
            <a:normAutofit/>
          </a:bodyPr>
          <a:lstStyle/>
          <a:p>
            <a:pPr marL="401638" lvl="0" indent="-401638">
              <a:spcBef>
                <a:spcPts val="1200"/>
              </a:spcBef>
              <a:buFont typeface="+mj-lt"/>
              <a:buAutoNum type="arabicPeriod"/>
            </a:pPr>
            <a:r>
              <a:rPr lang="en-US" dirty="0">
                <a:solidFill>
                  <a:srgbClr val="000000">
                    <a:lumMod val="95000"/>
                    <a:lumOff val="5000"/>
                  </a:srgbClr>
                </a:solidFill>
                <a:latin typeface="Arial" panose="020B0604020202020204" pitchFamily="34" charset="0"/>
                <a:cs typeface="Arial" panose="020B0604020202020204" pitchFamily="34" charset="0"/>
              </a:rPr>
              <a:t>At least 1 US randomized controlled trial, non-randomized controlled trial, or pre-post-test with:</a:t>
            </a:r>
          </a:p>
          <a:p>
            <a:pPr marL="969963" indent="-512763">
              <a:spcBef>
                <a:spcPts val="600"/>
              </a:spcBef>
            </a:pPr>
            <a:r>
              <a:rPr lang="en-US" dirty="0">
                <a:solidFill>
                  <a:srgbClr val="000000">
                    <a:lumMod val="95000"/>
                    <a:lumOff val="5000"/>
                  </a:srgbClr>
                </a:solidFill>
                <a:latin typeface="Arial" panose="020B0604020202020204" pitchFamily="34" charset="0"/>
                <a:cs typeface="Arial" panose="020B0604020202020204" pitchFamily="34" charset="0"/>
              </a:rPr>
              <a:t>At least 50% dementia caregivers</a:t>
            </a:r>
          </a:p>
          <a:p>
            <a:pPr marL="969963" indent="-512763">
              <a:spcBef>
                <a:spcPts val="0"/>
              </a:spcBef>
            </a:pPr>
            <a:r>
              <a:rPr lang="en-US" dirty="0">
                <a:solidFill>
                  <a:srgbClr val="000000">
                    <a:lumMod val="95000"/>
                    <a:lumOff val="5000"/>
                  </a:srgbClr>
                </a:solidFill>
                <a:latin typeface="Arial" panose="020B0604020202020204" pitchFamily="34" charset="0"/>
                <a:cs typeface="Arial" panose="020B0604020202020204" pitchFamily="34" charset="0"/>
              </a:rPr>
              <a:t>Persons living in the community</a:t>
            </a:r>
          </a:p>
          <a:p>
            <a:pPr marL="969963" indent="-512763">
              <a:spcBef>
                <a:spcPts val="0"/>
              </a:spcBef>
              <a:spcAft>
                <a:spcPts val="1200"/>
              </a:spcAft>
            </a:pPr>
            <a:r>
              <a:rPr lang="en-US" dirty="0">
                <a:solidFill>
                  <a:srgbClr val="000000">
                    <a:lumMod val="95000"/>
                    <a:lumOff val="5000"/>
                  </a:srgbClr>
                </a:solidFill>
                <a:latin typeface="Arial" panose="020B0604020202020204" pitchFamily="34" charset="0"/>
                <a:cs typeface="Arial" panose="020B0604020202020204" pitchFamily="34" charset="0"/>
              </a:rPr>
              <a:t>Statistically significant, published, beneficial caregiver outcome </a:t>
            </a:r>
          </a:p>
          <a:p>
            <a:pPr marL="457200" lvl="0" indent="-401638">
              <a:spcBef>
                <a:spcPts val="0"/>
              </a:spcBef>
              <a:buFont typeface="+mj-lt"/>
              <a:buAutoNum type="arabicPeriod" startAt="2"/>
            </a:pPr>
            <a:r>
              <a:rPr lang="en-US" dirty="0">
                <a:solidFill>
                  <a:srgbClr val="000000">
                    <a:lumMod val="95000"/>
                    <a:lumOff val="5000"/>
                  </a:srgbClr>
                </a:solidFill>
                <a:latin typeface="Arial" panose="020B0604020202020204" pitchFamily="34" charset="0"/>
                <a:cs typeface="Arial" panose="020B0604020202020204" pitchFamily="34" charset="0"/>
              </a:rPr>
              <a:t>At least 1 implementation where program was offered as a regular service  </a:t>
            </a:r>
          </a:p>
          <a:p>
            <a:pPr marL="969963" lvl="0" indent="-512763">
              <a:spcBef>
                <a:spcPts val="0"/>
              </a:spcBef>
              <a:buFont typeface="+mj-lt"/>
              <a:buAutoNum type="arabicPeriod" startAt="2"/>
            </a:pPr>
            <a:endParaRPr lang="en-US" dirty="0">
              <a:solidFill>
                <a:srgbClr val="000000">
                  <a:lumMod val="95000"/>
                  <a:lumOff val="5000"/>
                </a:srgbClr>
              </a:solidFill>
              <a:latin typeface="Arial" panose="020B0604020202020204" pitchFamily="34" charset="0"/>
              <a:cs typeface="Arial" panose="020B0604020202020204" pitchFamily="34" charset="0"/>
            </a:endParaRPr>
          </a:p>
          <a:p>
            <a:pPr marL="512763" lvl="0" indent="-457200">
              <a:spcBef>
                <a:spcPts val="0"/>
              </a:spcBef>
              <a:buFont typeface="+mj-lt"/>
              <a:buAutoNum type="arabicPeriod" startAt="2"/>
            </a:pPr>
            <a:r>
              <a:rPr lang="en-US" dirty="0">
                <a:solidFill>
                  <a:srgbClr val="000000">
                    <a:lumMod val="95000"/>
                    <a:lumOff val="5000"/>
                  </a:srgbClr>
                </a:solidFill>
                <a:latin typeface="Arial" panose="020B0604020202020204" pitchFamily="34" charset="0"/>
                <a:cs typeface="Arial" panose="020B0604020202020204" pitchFamily="34" charset="0"/>
              </a:rPr>
              <a:t>Program is available for replication </a:t>
            </a:r>
          </a:p>
          <a:p>
            <a:pPr marL="969963" indent="-512763">
              <a:spcBef>
                <a:spcPts val="600"/>
              </a:spcBef>
            </a:pPr>
            <a:r>
              <a:rPr lang="en-US" dirty="0">
                <a:solidFill>
                  <a:srgbClr val="000000">
                    <a:lumMod val="95000"/>
                    <a:lumOff val="5000"/>
                  </a:srgbClr>
                </a:solidFill>
                <a:latin typeface="Arial" panose="020B0604020202020204" pitchFamily="34" charset="0"/>
                <a:cs typeface="Arial" panose="020B0604020202020204" pitchFamily="34" charset="0"/>
              </a:rPr>
              <a:t>Permission or license to deliver</a:t>
            </a:r>
          </a:p>
          <a:p>
            <a:pPr marL="969963" indent="-512763">
              <a:spcBef>
                <a:spcPts val="0"/>
              </a:spcBef>
            </a:pPr>
            <a:r>
              <a:rPr lang="en-US" dirty="0">
                <a:solidFill>
                  <a:srgbClr val="000000">
                    <a:lumMod val="95000"/>
                    <a:lumOff val="5000"/>
                  </a:srgbClr>
                </a:solidFill>
                <a:latin typeface="Arial" panose="020B0604020202020204" pitchFamily="34" charset="0"/>
                <a:cs typeface="Arial" panose="020B0604020202020204" pitchFamily="34" charset="0"/>
              </a:rPr>
              <a:t>Manuals, training, and delivery tools </a:t>
            </a:r>
          </a:p>
          <a:p>
            <a:pPr marL="0" indent="0">
              <a:buNone/>
            </a:pPr>
            <a:endParaRPr lang="en-US" dirty="0"/>
          </a:p>
        </p:txBody>
      </p:sp>
      <p:sp>
        <p:nvSpPr>
          <p:cNvPr id="3" name="Title 2">
            <a:extLst>
              <a:ext uri="{FF2B5EF4-FFF2-40B4-BE49-F238E27FC236}">
                <a16:creationId xmlns:a16="http://schemas.microsoft.com/office/drawing/2014/main" id="{54486D53-5C38-4642-B57A-AF747140226A}"/>
              </a:ext>
            </a:extLst>
          </p:cNvPr>
          <p:cNvSpPr>
            <a:spLocks noGrp="1"/>
          </p:cNvSpPr>
          <p:nvPr>
            <p:ph type="title"/>
          </p:nvPr>
        </p:nvSpPr>
        <p:spPr>
          <a:xfrm>
            <a:off x="0" y="1"/>
            <a:ext cx="9144000" cy="818146"/>
          </a:xfrm>
        </p:spPr>
        <p:txBody>
          <a:bodyPr>
            <a:normAutofit/>
          </a:bodyPr>
          <a:lstStyle/>
          <a:p>
            <a:pPr algn="ctr"/>
            <a:r>
              <a:rPr lang="en-US" sz="3100" b="1" dirty="0">
                <a:solidFill>
                  <a:srgbClr val="000000"/>
                </a:solidFill>
                <a:latin typeface="Arial" panose="020B0604020202020204"/>
              </a:rPr>
              <a:t>3 Program Eligibility Criteria </a:t>
            </a:r>
            <a:endParaRPr lang="en-US" sz="3100" b="1" i="1" dirty="0"/>
          </a:p>
        </p:txBody>
      </p:sp>
      <p:sp>
        <p:nvSpPr>
          <p:cNvPr id="4" name="Footer Placeholder 3">
            <a:extLst>
              <a:ext uri="{FF2B5EF4-FFF2-40B4-BE49-F238E27FC236}">
                <a16:creationId xmlns:a16="http://schemas.microsoft.com/office/drawing/2014/main" id="{2820EADD-9CF4-4DC0-B655-09A82C6CCCD8}"/>
              </a:ext>
            </a:extLst>
          </p:cNvPr>
          <p:cNvSpPr>
            <a:spLocks noGrp="1"/>
          </p:cNvSpPr>
          <p:nvPr>
            <p:ph type="ftr" sz="quarter" idx="11"/>
          </p:nvPr>
        </p:nvSpPr>
        <p:spPr/>
        <p:txBody>
          <a:bodyPr/>
          <a:lstStyle/>
          <a:p>
            <a:fld id="{493E5004-0384-4FB1-8E44-B64C07B11703}" type="slidenum">
              <a:rPr lang="en-US" smtClean="0"/>
              <a:t>7</a:t>
            </a:fld>
            <a:endParaRPr lang="en-US" dirty="0"/>
          </a:p>
        </p:txBody>
      </p:sp>
      <p:sp>
        <p:nvSpPr>
          <p:cNvPr id="5" name="Slide Number Placeholder 4">
            <a:extLst>
              <a:ext uri="{FF2B5EF4-FFF2-40B4-BE49-F238E27FC236}">
                <a16:creationId xmlns:a16="http://schemas.microsoft.com/office/drawing/2014/main" id="{3979B77E-75AA-46C8-A12C-5397B0FE8E0D}"/>
              </a:ext>
            </a:extLst>
          </p:cNvPr>
          <p:cNvSpPr>
            <a:spLocks noGrp="1"/>
          </p:cNvSpPr>
          <p:nvPr>
            <p:ph type="sldNum" sz="quarter" idx="12"/>
          </p:nvPr>
        </p:nvSpPr>
        <p:spPr/>
        <p:txBody>
          <a:bodyPr/>
          <a:lstStyle/>
          <a:p>
            <a:fld id="{CF84747A-7B97-46D3-98A7-B6872AF73491}" type="slidenum">
              <a:rPr lang="en-US" smtClean="0"/>
              <a:t>7</a:t>
            </a:fld>
            <a:endParaRPr lang="en-US"/>
          </a:p>
        </p:txBody>
      </p:sp>
    </p:spTree>
    <p:extLst>
      <p:ext uri="{BB962C8B-B14F-4D97-AF65-F5344CB8AC3E}">
        <p14:creationId xmlns:p14="http://schemas.microsoft.com/office/powerpoint/2010/main" val="3179415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3E6C72-74F1-4FE7-9766-D78261849479}"/>
              </a:ext>
            </a:extLst>
          </p:cNvPr>
          <p:cNvSpPr>
            <a:spLocks noGrp="1"/>
          </p:cNvSpPr>
          <p:nvPr>
            <p:ph idx="1"/>
          </p:nvPr>
        </p:nvSpPr>
        <p:spPr>
          <a:xfrm>
            <a:off x="67378" y="1540041"/>
            <a:ext cx="8989995" cy="4636921"/>
          </a:xfrm>
        </p:spPr>
        <p:txBody>
          <a:bodyPr/>
          <a:lstStyle/>
          <a:p>
            <a:pPr marL="520700" lvl="0" indent="-457200">
              <a:spcBef>
                <a:spcPts val="0"/>
              </a:spcBef>
              <a:spcAft>
                <a:spcPts val="1200"/>
              </a:spcAft>
              <a:buClr>
                <a:srgbClr val="000000"/>
              </a:buClr>
              <a:buSzPts val="2600"/>
            </a:pPr>
            <a:r>
              <a:rPr lang="en-US" dirty="0">
                <a:solidFill>
                  <a:srgbClr val="000000"/>
                </a:solidFill>
                <a:latin typeface="Arial" panose="020B0604020202020204" pitchFamily="34" charset="0"/>
                <a:cs typeface="Arial" panose="020B0604020202020204" pitchFamily="34" charset="0"/>
              </a:rPr>
              <a:t>Inclusive definition of “Evidence-Based”</a:t>
            </a:r>
          </a:p>
          <a:p>
            <a:pPr marL="520700" lvl="0" indent="-457200">
              <a:spcBef>
                <a:spcPts val="0"/>
              </a:spcBef>
              <a:spcAft>
                <a:spcPts val="1200"/>
              </a:spcAft>
              <a:buClr>
                <a:srgbClr val="000000"/>
              </a:buClr>
              <a:buSzPts val="2600"/>
            </a:pPr>
            <a:r>
              <a:rPr lang="en-US" dirty="0">
                <a:solidFill>
                  <a:srgbClr val="000000"/>
                </a:solidFill>
                <a:latin typeface="Arial" panose="020B0604020202020204" pitchFamily="34" charset="0"/>
                <a:cs typeface="Arial" panose="020B0604020202020204" pitchFamily="34" charset="0"/>
              </a:rPr>
              <a:t>Detailed information; not subjective ratings</a:t>
            </a:r>
          </a:p>
          <a:p>
            <a:pPr marL="520700" lvl="0" indent="-457200">
              <a:spcBef>
                <a:spcPts val="0"/>
              </a:spcBef>
              <a:spcAft>
                <a:spcPts val="1200"/>
              </a:spcAft>
              <a:buClr>
                <a:srgbClr val="000000"/>
              </a:buClr>
              <a:buSzPts val="2600"/>
            </a:pPr>
            <a:r>
              <a:rPr lang="en-US" dirty="0">
                <a:solidFill>
                  <a:srgbClr val="000000"/>
                </a:solidFill>
                <a:latin typeface="Arial" panose="020B0604020202020204" pitchFamily="34" charset="0"/>
                <a:cs typeface="Arial" panose="020B0604020202020204" pitchFamily="34" charset="0"/>
              </a:rPr>
              <a:t>Emphasis on implementation characteristics </a:t>
            </a:r>
            <a:r>
              <a:rPr lang="en-US" u="sng" dirty="0">
                <a:solidFill>
                  <a:srgbClr val="000000"/>
                </a:solidFill>
                <a:latin typeface="Arial" panose="020B0604020202020204" pitchFamily="34" charset="0"/>
                <a:cs typeface="Arial" panose="020B0604020202020204" pitchFamily="34" charset="0"/>
              </a:rPr>
              <a:t>and</a:t>
            </a:r>
            <a:r>
              <a:rPr lang="en-US" dirty="0">
                <a:solidFill>
                  <a:srgbClr val="000000"/>
                </a:solidFill>
                <a:latin typeface="Arial" panose="020B0604020202020204" pitchFamily="34" charset="0"/>
                <a:cs typeface="Arial" panose="020B0604020202020204" pitchFamily="34" charset="0"/>
              </a:rPr>
              <a:t>  basics about the research</a:t>
            </a:r>
          </a:p>
          <a:p>
            <a:pPr marL="520700" lvl="0" indent="-457200">
              <a:spcBef>
                <a:spcPts val="0"/>
              </a:spcBef>
              <a:spcAft>
                <a:spcPts val="1200"/>
              </a:spcAft>
              <a:buClr>
                <a:srgbClr val="000000"/>
              </a:buClr>
              <a:buSzPts val="2600"/>
            </a:pPr>
            <a:r>
              <a:rPr lang="en-US" dirty="0">
                <a:solidFill>
                  <a:srgbClr val="000000"/>
                </a:solidFill>
                <a:latin typeface="Arial" panose="020B0604020202020204" pitchFamily="34" charset="0"/>
                <a:cs typeface="Arial" panose="020B0604020202020204" pitchFamily="34" charset="0"/>
              </a:rPr>
              <a:t>All the information needed to take the next step toward program implementation </a:t>
            </a:r>
          </a:p>
          <a:p>
            <a:pPr marL="520700" lvl="0" indent="-457200">
              <a:spcBef>
                <a:spcPts val="0"/>
              </a:spcBef>
              <a:spcAft>
                <a:spcPts val="1200"/>
              </a:spcAft>
              <a:buClr>
                <a:srgbClr val="000000"/>
              </a:buClr>
              <a:buSzPts val="2600"/>
            </a:pPr>
            <a:r>
              <a:rPr lang="en-US" dirty="0">
                <a:solidFill>
                  <a:srgbClr val="000000"/>
                </a:solidFill>
                <a:latin typeface="Arial" panose="020B0604020202020204" pitchFamily="34" charset="0"/>
                <a:cs typeface="Arial" panose="020B0604020202020204" pitchFamily="34" charset="0"/>
              </a:rPr>
              <a:t>Identify gaps for new program development</a:t>
            </a:r>
          </a:p>
          <a:p>
            <a:endParaRPr lang="en-US" dirty="0"/>
          </a:p>
        </p:txBody>
      </p:sp>
      <p:sp>
        <p:nvSpPr>
          <p:cNvPr id="3" name="Title 2">
            <a:extLst>
              <a:ext uri="{FF2B5EF4-FFF2-40B4-BE49-F238E27FC236}">
                <a16:creationId xmlns:a16="http://schemas.microsoft.com/office/drawing/2014/main" id="{3F61CBEC-259D-4608-8C39-0B99A36C994D}"/>
              </a:ext>
            </a:extLst>
          </p:cNvPr>
          <p:cNvSpPr>
            <a:spLocks noGrp="1"/>
          </p:cNvSpPr>
          <p:nvPr>
            <p:ph type="title"/>
          </p:nvPr>
        </p:nvSpPr>
        <p:spPr>
          <a:xfrm>
            <a:off x="67378" y="737047"/>
            <a:ext cx="8989994" cy="681730"/>
          </a:xfrm>
        </p:spPr>
        <p:txBody>
          <a:bodyPr>
            <a:normAutofit/>
          </a:bodyPr>
          <a:lstStyle/>
          <a:p>
            <a:pPr algn="ctr"/>
            <a:r>
              <a:rPr lang="en-US" sz="3000" b="1" dirty="0">
                <a:solidFill>
                  <a:srgbClr val="000000"/>
                </a:solidFill>
                <a:latin typeface="Arial" panose="020B0604020202020204"/>
              </a:rPr>
              <a:t>Guiding Principles for </a:t>
            </a:r>
            <a:r>
              <a:rPr lang="en-US" sz="3000" b="1" i="1" dirty="0">
                <a:solidFill>
                  <a:srgbClr val="000000"/>
                </a:solidFill>
                <a:latin typeface="Arial" panose="020B0604020202020204"/>
              </a:rPr>
              <a:t>Best Practice Caregiving</a:t>
            </a:r>
            <a:endParaRPr lang="en-US" sz="3000" i="1" dirty="0"/>
          </a:p>
        </p:txBody>
      </p:sp>
      <p:sp>
        <p:nvSpPr>
          <p:cNvPr id="4" name="Footer Placeholder 3">
            <a:extLst>
              <a:ext uri="{FF2B5EF4-FFF2-40B4-BE49-F238E27FC236}">
                <a16:creationId xmlns:a16="http://schemas.microsoft.com/office/drawing/2014/main" id="{166B3063-8DFF-4EBE-B6B5-EC41E82FBACF}"/>
              </a:ext>
            </a:extLst>
          </p:cNvPr>
          <p:cNvSpPr>
            <a:spLocks noGrp="1"/>
          </p:cNvSpPr>
          <p:nvPr>
            <p:ph type="ftr" sz="quarter" idx="11"/>
          </p:nvPr>
        </p:nvSpPr>
        <p:spPr/>
        <p:txBody>
          <a:bodyPr/>
          <a:lstStyle/>
          <a:p>
            <a:fld id="{AB04D3B5-176A-4396-9D6D-781D5F7EFBCA}" type="slidenum">
              <a:rPr lang="en-US" smtClean="0"/>
              <a:t>8</a:t>
            </a:fld>
            <a:endParaRPr lang="en-US" dirty="0"/>
          </a:p>
        </p:txBody>
      </p:sp>
      <p:sp>
        <p:nvSpPr>
          <p:cNvPr id="5" name="Slide Number Placeholder 4">
            <a:extLst>
              <a:ext uri="{FF2B5EF4-FFF2-40B4-BE49-F238E27FC236}">
                <a16:creationId xmlns:a16="http://schemas.microsoft.com/office/drawing/2014/main" id="{011DE538-1466-4403-BEF7-AEA5EE543AE7}"/>
              </a:ext>
            </a:extLst>
          </p:cNvPr>
          <p:cNvSpPr>
            <a:spLocks noGrp="1"/>
          </p:cNvSpPr>
          <p:nvPr>
            <p:ph type="sldNum" sz="quarter" idx="12"/>
          </p:nvPr>
        </p:nvSpPr>
        <p:spPr/>
        <p:txBody>
          <a:bodyPr/>
          <a:lstStyle/>
          <a:p>
            <a:fld id="{CF84747A-7B97-46D3-98A7-B6872AF73491}" type="slidenum">
              <a:rPr lang="en-US" smtClean="0"/>
              <a:t>8</a:t>
            </a:fld>
            <a:endParaRPr lang="en-US"/>
          </a:p>
        </p:txBody>
      </p:sp>
    </p:spTree>
    <p:extLst>
      <p:ext uri="{BB962C8B-B14F-4D97-AF65-F5344CB8AC3E}">
        <p14:creationId xmlns:p14="http://schemas.microsoft.com/office/powerpoint/2010/main" val="428459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AE1881-F6E9-44A1-9441-3B3CD177CD79}"/>
              </a:ext>
            </a:extLst>
          </p:cNvPr>
          <p:cNvSpPr>
            <a:spLocks noGrp="1"/>
          </p:cNvSpPr>
          <p:nvPr>
            <p:ph idx="1"/>
          </p:nvPr>
        </p:nvSpPr>
        <p:spPr>
          <a:xfrm>
            <a:off x="262831" y="1138335"/>
            <a:ext cx="8881170" cy="5038628"/>
          </a:xfrm>
        </p:spPr>
        <p:txBody>
          <a:bodyPr/>
          <a:lstStyle/>
          <a:p>
            <a:pPr lvl="0"/>
            <a:r>
              <a:rPr lang="en-US" dirty="0">
                <a:solidFill>
                  <a:srgbClr val="000000"/>
                </a:solidFill>
                <a:latin typeface="Arial" panose="020B0604020202020204" pitchFamily="34" charset="0"/>
                <a:cs typeface="Arial" panose="020B0604020202020204" pitchFamily="34" charset="0"/>
              </a:rPr>
              <a:t>Started 50 known possible programs</a:t>
            </a:r>
          </a:p>
          <a:p>
            <a:pPr lvl="0"/>
            <a:r>
              <a:rPr lang="en-US" dirty="0">
                <a:solidFill>
                  <a:srgbClr val="000000"/>
                </a:solidFill>
                <a:latin typeface="Arial" panose="020B0604020202020204" pitchFamily="34" charset="0"/>
                <a:cs typeface="Arial" panose="020B0604020202020204" pitchFamily="34" charset="0"/>
              </a:rPr>
              <a:t>Searched published systematic reviews; online literature searches; conference presentations; grants from ACL, NIH, and VA; and presentations at meetings of LEAD and NAPA</a:t>
            </a:r>
          </a:p>
          <a:p>
            <a:pPr lvl="0"/>
            <a:r>
              <a:rPr lang="en-US" dirty="0">
                <a:solidFill>
                  <a:srgbClr val="000000"/>
                </a:solidFill>
                <a:latin typeface="Arial" panose="020B0604020202020204" pitchFamily="34" charset="0"/>
                <a:cs typeface="Arial" panose="020B0604020202020204" pitchFamily="34" charset="0"/>
              </a:rPr>
              <a:t>Recommendations from the Advisory Committee, funders, researchers, clinicians, and service providers</a:t>
            </a:r>
          </a:p>
          <a:p>
            <a:pPr lvl="0"/>
            <a:r>
              <a:rPr lang="en-US" b="1" dirty="0">
                <a:solidFill>
                  <a:srgbClr val="000000"/>
                </a:solidFill>
                <a:latin typeface="Arial" panose="020B0604020202020204" pitchFamily="34" charset="0"/>
                <a:cs typeface="Arial" panose="020B0604020202020204" pitchFamily="34" charset="0"/>
              </a:rPr>
              <a:t>We missed some eligible programs and will be adding more throughout 2021</a:t>
            </a:r>
            <a:endParaRPr lang="en-US" dirty="0">
              <a:solidFill>
                <a:srgbClr val="000000"/>
              </a:solidFill>
              <a:latin typeface="Arial" panose="020B0604020202020204" pitchFamily="34" charset="0"/>
              <a:cs typeface="Arial" panose="020B0604020202020204" pitchFamily="34" charset="0"/>
            </a:endParaRPr>
          </a:p>
          <a:p>
            <a:endParaRPr lang="en-US" dirty="0"/>
          </a:p>
        </p:txBody>
      </p:sp>
      <p:sp>
        <p:nvSpPr>
          <p:cNvPr id="3" name="Title 2">
            <a:extLst>
              <a:ext uri="{FF2B5EF4-FFF2-40B4-BE49-F238E27FC236}">
                <a16:creationId xmlns:a16="http://schemas.microsoft.com/office/drawing/2014/main" id="{E317E987-25FA-4966-83BF-EE3D70BC561C}"/>
              </a:ext>
            </a:extLst>
          </p:cNvPr>
          <p:cNvSpPr>
            <a:spLocks noGrp="1"/>
          </p:cNvSpPr>
          <p:nvPr>
            <p:ph type="title"/>
          </p:nvPr>
        </p:nvSpPr>
        <p:spPr>
          <a:xfrm>
            <a:off x="262831" y="83976"/>
            <a:ext cx="8655538" cy="849085"/>
          </a:xfrm>
        </p:spPr>
        <p:txBody>
          <a:bodyPr/>
          <a:lstStyle/>
          <a:p>
            <a:pPr algn="ctr"/>
            <a:r>
              <a:rPr lang="en-US" sz="3200" b="1" dirty="0">
                <a:solidFill>
                  <a:srgbClr val="000000"/>
                </a:solidFill>
                <a:latin typeface="Arial" panose="020B0604020202020204"/>
              </a:rPr>
              <a:t>Finding Eligible Programs</a:t>
            </a:r>
            <a:endParaRPr lang="en-US" sz="3200" dirty="0"/>
          </a:p>
        </p:txBody>
      </p:sp>
      <p:sp>
        <p:nvSpPr>
          <p:cNvPr id="4" name="Footer Placeholder 3">
            <a:extLst>
              <a:ext uri="{FF2B5EF4-FFF2-40B4-BE49-F238E27FC236}">
                <a16:creationId xmlns:a16="http://schemas.microsoft.com/office/drawing/2014/main" id="{6D4FD884-4B75-497F-B7D4-5CC5C07B4CB6}"/>
              </a:ext>
            </a:extLst>
          </p:cNvPr>
          <p:cNvSpPr>
            <a:spLocks noGrp="1"/>
          </p:cNvSpPr>
          <p:nvPr>
            <p:ph type="ftr" sz="quarter" idx="11"/>
          </p:nvPr>
        </p:nvSpPr>
        <p:spPr/>
        <p:txBody>
          <a:bodyPr/>
          <a:lstStyle/>
          <a:p>
            <a:fld id="{69A568E9-2087-45F6-8591-CB8073192376}" type="slidenum">
              <a:rPr lang="en-US" smtClean="0"/>
              <a:t>9</a:t>
            </a:fld>
            <a:endParaRPr lang="en-US" dirty="0"/>
          </a:p>
        </p:txBody>
      </p:sp>
      <p:sp>
        <p:nvSpPr>
          <p:cNvPr id="5" name="Slide Number Placeholder 4">
            <a:extLst>
              <a:ext uri="{FF2B5EF4-FFF2-40B4-BE49-F238E27FC236}">
                <a16:creationId xmlns:a16="http://schemas.microsoft.com/office/drawing/2014/main" id="{32A28147-AB79-434D-8910-EC12289A60EC}"/>
              </a:ext>
            </a:extLst>
          </p:cNvPr>
          <p:cNvSpPr>
            <a:spLocks noGrp="1"/>
          </p:cNvSpPr>
          <p:nvPr>
            <p:ph type="sldNum" sz="quarter" idx="12"/>
          </p:nvPr>
        </p:nvSpPr>
        <p:spPr/>
        <p:txBody>
          <a:bodyPr/>
          <a:lstStyle/>
          <a:p>
            <a:fld id="{CF84747A-7B97-46D3-98A7-B6872AF73491}" type="slidenum">
              <a:rPr lang="en-US" smtClean="0"/>
              <a:t>9</a:t>
            </a:fld>
            <a:endParaRPr lang="en-US"/>
          </a:p>
        </p:txBody>
      </p:sp>
    </p:spTree>
    <p:extLst>
      <p:ext uri="{BB962C8B-B14F-4D97-AF65-F5344CB8AC3E}">
        <p14:creationId xmlns:p14="http://schemas.microsoft.com/office/powerpoint/2010/main" val="26271376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22994</TotalTime>
  <Words>948</Words>
  <Application>Microsoft Office PowerPoint</Application>
  <PresentationFormat>On-screen Show (4:3)</PresentationFormat>
  <Paragraphs>162</Paragraphs>
  <Slides>13</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Best Practice Caregiving:  Online Resource of Evidence-Based Dementia Caregiving Programs  </vt:lpstr>
      <vt:lpstr>   Partner Organizations </vt:lpstr>
      <vt:lpstr>Builds upon a Major Advance in  Dementia Caregiving</vt:lpstr>
      <vt:lpstr>Problem: Limited Program Availability</vt:lpstr>
      <vt:lpstr>One Reason: Limited Knowledge of Programs</vt:lpstr>
      <vt:lpstr>Best Practice Caregiving</vt:lpstr>
      <vt:lpstr>3 Program Eligibility Criteria </vt:lpstr>
      <vt:lpstr>Guiding Principles for Best Practice Caregiving</vt:lpstr>
      <vt:lpstr>Finding Eligible Programs</vt:lpstr>
      <vt:lpstr>Programs Featured in Best Practice Caregiving (phase I)</vt:lpstr>
      <vt:lpstr>Organizational Decision Making: Matching Programs to Mission </vt:lpstr>
      <vt:lpstr>Marketing and Sustainability, Expansions</vt:lpstr>
      <vt:lpstr>Connect with Us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Assistance Types Provided by Programs in Best Practice Caregiving</dc:title>
  <dc:creator>Ciancibello, Alyssa</dc:creator>
  <cp:lastModifiedBy>Bass, David</cp:lastModifiedBy>
  <cp:revision>145</cp:revision>
  <dcterms:created xsi:type="dcterms:W3CDTF">2020-09-03T14:43:16Z</dcterms:created>
  <dcterms:modified xsi:type="dcterms:W3CDTF">2021-06-02T17:00:27Z</dcterms:modified>
</cp:coreProperties>
</file>