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56" r:id="rId2"/>
    <p:sldId id="369" r:id="rId3"/>
    <p:sldId id="532" r:id="rId4"/>
    <p:sldId id="572" r:id="rId5"/>
    <p:sldId id="514" r:id="rId6"/>
    <p:sldId id="573" r:id="rId7"/>
    <p:sldId id="574" r:id="rId8"/>
    <p:sldId id="571" r:id="rId9"/>
    <p:sldId id="575" r:id="rId1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87">
          <p15:clr>
            <a:srgbClr val="A4A3A4"/>
          </p15:clr>
        </p15:guide>
        <p15:guide id="2" pos="367">
          <p15:clr>
            <a:srgbClr val="A4A3A4"/>
          </p15:clr>
        </p15:guide>
        <p15:guide id="3" orient="horz" pos="2160">
          <p15:clr>
            <a:srgbClr val="A4A3A4"/>
          </p15:clr>
        </p15:guide>
        <p15:guide id="4"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ilvers, Allison" initials="AS" lastIdx="3" clrIdx="0"/>
  <p:cmAuthor id="1" name="Silvers, Allison" initials="SA" lastIdx="15" clrIdx="1"/>
  <p:cmAuthor id="2" name="lynn spragens" initials="ls" lastIdx="7" clrIdx="2"/>
  <p:cmAuthor id="3" name="Torrie Fields" initials="TF" lastIdx="2" clrIdx="3">
    <p:extLst>
      <p:ext uri="{19B8F6BF-5375-455C-9EA6-DF929625EA0E}">
        <p15:presenceInfo xmlns:p15="http://schemas.microsoft.com/office/powerpoint/2012/main" userId="0dae7da1ce0ed68a" providerId="Windows Live"/>
      </p:ext>
    </p:extLst>
  </p:cmAuthor>
  <p:cmAuthor id="4" name="Allison Silvers" initials="AS" lastIdx="1" clrIdx="4">
    <p:extLst>
      <p:ext uri="{19B8F6BF-5375-455C-9EA6-DF929625EA0E}">
        <p15:presenceInfo xmlns:p15="http://schemas.microsoft.com/office/powerpoint/2012/main" userId="S-1-5-21-1343289809-3328226397-1219879547-10515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8E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77"/>
    <p:restoredTop sz="93011" autoAdjust="0"/>
  </p:normalViewPr>
  <p:slideViewPr>
    <p:cSldViewPr>
      <p:cViewPr varScale="1">
        <p:scale>
          <a:sx n="103" d="100"/>
          <a:sy n="103" d="100"/>
        </p:scale>
        <p:origin x="984" y="114"/>
      </p:cViewPr>
      <p:guideLst>
        <p:guide orient="horz" pos="4087"/>
        <p:guide pos="367"/>
        <p:guide orient="horz" pos="2160"/>
        <p:guide pos="2880"/>
      </p:guideLst>
    </p:cSldViewPr>
  </p:slideViewPr>
  <p:notesTextViewPr>
    <p:cViewPr>
      <p:scale>
        <a:sx n="1" d="1"/>
        <a:sy n="1" d="1"/>
      </p:scale>
      <p:origin x="0" y="0"/>
    </p:cViewPr>
  </p:notesTextViewPr>
  <p:sorterViewPr>
    <p:cViewPr>
      <p:scale>
        <a:sx n="100" d="100"/>
        <a:sy n="100" d="100"/>
      </p:scale>
      <p:origin x="0" y="90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703823-F57C-4120-8DAC-FE7E1D1F8072}"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61E4BD0C-3F3E-4514-9BF5-3889D2AB4AD9}">
      <dgm:prSet phldrT="[Text]"/>
      <dgm:spPr/>
      <dgm:t>
        <a:bodyPr/>
        <a:lstStyle/>
        <a:p>
          <a:r>
            <a:rPr lang="en-US" dirty="0"/>
            <a:t>Pilot</a:t>
          </a:r>
        </a:p>
      </dgm:t>
    </dgm:pt>
    <dgm:pt modelId="{4D60D729-C759-4609-A35D-D9E11D1FC6B6}" type="parTrans" cxnId="{D9D8FA21-4AE2-487F-8405-6595AC389D7D}">
      <dgm:prSet/>
      <dgm:spPr/>
      <dgm:t>
        <a:bodyPr/>
        <a:lstStyle/>
        <a:p>
          <a:endParaRPr lang="en-US"/>
        </a:p>
      </dgm:t>
    </dgm:pt>
    <dgm:pt modelId="{61EB981C-6582-4C86-A671-78AB69F25DF3}" type="sibTrans" cxnId="{D9D8FA21-4AE2-487F-8405-6595AC389D7D}">
      <dgm:prSet/>
      <dgm:spPr/>
      <dgm:t>
        <a:bodyPr/>
        <a:lstStyle/>
        <a:p>
          <a:endParaRPr lang="en-US"/>
        </a:p>
      </dgm:t>
    </dgm:pt>
    <dgm:pt modelId="{D284A56E-1FD9-48BD-A586-E11F43EAD516}">
      <dgm:prSet phldrT="[Text]" custT="1"/>
      <dgm:spPr/>
      <dgm:t>
        <a:bodyPr/>
        <a:lstStyle/>
        <a:p>
          <a:pPr marL="114300" lvl="1" indent="0" defTabSz="666750">
            <a:lnSpc>
              <a:spcPct val="90000"/>
            </a:lnSpc>
            <a:spcBef>
              <a:spcPct val="0"/>
            </a:spcBef>
            <a:spcAft>
              <a:spcPct val="15000"/>
            </a:spcAft>
          </a:pPr>
          <a:r>
            <a:rPr lang="en-US" sz="1400" dirty="0"/>
            <a:t>Uses estimated rather than expected savings</a:t>
          </a:r>
        </a:p>
      </dgm:t>
    </dgm:pt>
    <dgm:pt modelId="{0515E244-91C3-4B5A-8271-08DC62CBF863}" type="parTrans" cxnId="{C66128B0-BF53-48A4-8A99-7B6B14E228DB}">
      <dgm:prSet/>
      <dgm:spPr/>
      <dgm:t>
        <a:bodyPr/>
        <a:lstStyle/>
        <a:p>
          <a:endParaRPr lang="en-US"/>
        </a:p>
      </dgm:t>
    </dgm:pt>
    <dgm:pt modelId="{AD69991C-529B-4B77-B857-9E3631328516}" type="sibTrans" cxnId="{C66128B0-BF53-48A4-8A99-7B6B14E228DB}">
      <dgm:prSet/>
      <dgm:spPr/>
      <dgm:t>
        <a:bodyPr/>
        <a:lstStyle/>
        <a:p>
          <a:endParaRPr lang="en-US"/>
        </a:p>
      </dgm:t>
    </dgm:pt>
    <dgm:pt modelId="{06B4052F-9419-4BE7-A174-D6EA738DE996}">
      <dgm:prSet phldrT="[Text]"/>
      <dgm:spPr/>
      <dgm:t>
        <a:bodyPr/>
        <a:lstStyle/>
        <a:p>
          <a:r>
            <a:rPr lang="en-US" dirty="0"/>
            <a:t>Program</a:t>
          </a:r>
        </a:p>
      </dgm:t>
    </dgm:pt>
    <dgm:pt modelId="{A4D051C0-148D-43B9-8AF5-ACB6F72D0B84}" type="parTrans" cxnId="{FECFF052-A6CD-44C2-BCF8-8B2AB3F083C6}">
      <dgm:prSet/>
      <dgm:spPr/>
      <dgm:t>
        <a:bodyPr/>
        <a:lstStyle/>
        <a:p>
          <a:endParaRPr lang="en-US"/>
        </a:p>
      </dgm:t>
    </dgm:pt>
    <dgm:pt modelId="{BFBD3EB5-0755-4FC8-BAF0-0DBA55E431B3}" type="sibTrans" cxnId="{FECFF052-A6CD-44C2-BCF8-8B2AB3F083C6}">
      <dgm:prSet/>
      <dgm:spPr/>
      <dgm:t>
        <a:bodyPr/>
        <a:lstStyle/>
        <a:p>
          <a:endParaRPr lang="en-US"/>
        </a:p>
      </dgm:t>
    </dgm:pt>
    <dgm:pt modelId="{1CFC510A-8048-47A3-985D-505A76D0945A}">
      <dgm:prSet phldrT="[Text]" custT="1"/>
      <dgm:spPr/>
      <dgm:t>
        <a:bodyPr/>
        <a:lstStyle/>
        <a:p>
          <a:r>
            <a:rPr lang="en-US" sz="1400" dirty="0"/>
            <a:t>Tests price elasticity across geography</a:t>
          </a:r>
        </a:p>
      </dgm:t>
    </dgm:pt>
    <dgm:pt modelId="{1DF90E02-B506-48ED-82E8-400D9705A8C8}" type="parTrans" cxnId="{079552AC-EA57-4AE1-9308-8839F0D9B2B2}">
      <dgm:prSet/>
      <dgm:spPr/>
      <dgm:t>
        <a:bodyPr/>
        <a:lstStyle/>
        <a:p>
          <a:endParaRPr lang="en-US"/>
        </a:p>
      </dgm:t>
    </dgm:pt>
    <dgm:pt modelId="{E6612738-C9F0-4B8C-84D5-F785A7B17483}" type="sibTrans" cxnId="{079552AC-EA57-4AE1-9308-8839F0D9B2B2}">
      <dgm:prSet/>
      <dgm:spPr/>
      <dgm:t>
        <a:bodyPr/>
        <a:lstStyle/>
        <a:p>
          <a:endParaRPr lang="en-US"/>
        </a:p>
      </dgm:t>
    </dgm:pt>
    <dgm:pt modelId="{87540F8E-C5E5-4266-842F-DEE1212B3181}">
      <dgm:prSet phldrT="[Text]"/>
      <dgm:spPr/>
      <dgm:t>
        <a:bodyPr/>
        <a:lstStyle/>
        <a:p>
          <a:r>
            <a:rPr lang="en-US" dirty="0"/>
            <a:t>Benefit</a:t>
          </a:r>
        </a:p>
      </dgm:t>
    </dgm:pt>
    <dgm:pt modelId="{CD5AD8EE-E783-4A1E-9C7A-156E7FCA3F8D}" type="parTrans" cxnId="{065FADB0-1F57-4CC1-BDE6-F6023ABEABC7}">
      <dgm:prSet/>
      <dgm:spPr/>
      <dgm:t>
        <a:bodyPr/>
        <a:lstStyle/>
        <a:p>
          <a:endParaRPr lang="en-US"/>
        </a:p>
      </dgm:t>
    </dgm:pt>
    <dgm:pt modelId="{5DFA0CA8-5DF7-4701-8420-32E7F6A8B256}" type="sibTrans" cxnId="{065FADB0-1F57-4CC1-BDE6-F6023ABEABC7}">
      <dgm:prSet/>
      <dgm:spPr/>
      <dgm:t>
        <a:bodyPr/>
        <a:lstStyle/>
        <a:p>
          <a:endParaRPr lang="en-US"/>
        </a:p>
      </dgm:t>
    </dgm:pt>
    <dgm:pt modelId="{9FAC87AC-B869-40FD-9D38-853AF8D8B438}">
      <dgm:prSet phldrT="[Text]" custT="1"/>
      <dgm:spPr/>
      <dgm:t>
        <a:bodyPr/>
        <a:lstStyle/>
        <a:p>
          <a:r>
            <a:rPr lang="en-US" sz="1400" dirty="0"/>
            <a:t>Solidifies service requirements and limits for payment</a:t>
          </a:r>
        </a:p>
      </dgm:t>
    </dgm:pt>
    <dgm:pt modelId="{400062BD-68F0-4AEF-B951-623140ECCE95}" type="parTrans" cxnId="{142BDC33-8659-4C9B-B1E3-F2DB0AC66380}">
      <dgm:prSet/>
      <dgm:spPr/>
      <dgm:t>
        <a:bodyPr/>
        <a:lstStyle/>
        <a:p>
          <a:endParaRPr lang="en-US"/>
        </a:p>
      </dgm:t>
    </dgm:pt>
    <dgm:pt modelId="{F1F74268-2DFA-4D0A-8305-247B8562D0FE}" type="sibTrans" cxnId="{142BDC33-8659-4C9B-B1E3-F2DB0AC66380}">
      <dgm:prSet/>
      <dgm:spPr/>
      <dgm:t>
        <a:bodyPr/>
        <a:lstStyle/>
        <a:p>
          <a:endParaRPr lang="en-US"/>
        </a:p>
      </dgm:t>
    </dgm:pt>
    <dgm:pt modelId="{A8335A66-733F-4D18-A4FD-781C9B4D8242}">
      <dgm:prSet phldrT="[Text]" custT="1"/>
      <dgm:spPr/>
      <dgm:t>
        <a:bodyPr/>
        <a:lstStyle/>
        <a:p>
          <a:r>
            <a:rPr lang="en-US" sz="1400" dirty="0"/>
            <a:t>Sets pricing of the intervention into a product</a:t>
          </a:r>
        </a:p>
      </dgm:t>
    </dgm:pt>
    <dgm:pt modelId="{A11AAC48-DA08-4090-AB42-3B1B776C07CE}" type="parTrans" cxnId="{DAA70522-C07A-4160-A45A-FCA59C7AD61A}">
      <dgm:prSet/>
      <dgm:spPr/>
      <dgm:t>
        <a:bodyPr/>
        <a:lstStyle/>
        <a:p>
          <a:endParaRPr lang="en-US"/>
        </a:p>
      </dgm:t>
    </dgm:pt>
    <dgm:pt modelId="{1AEA5581-BB38-494A-BF3C-903A322EFC84}" type="sibTrans" cxnId="{DAA70522-C07A-4160-A45A-FCA59C7AD61A}">
      <dgm:prSet/>
      <dgm:spPr/>
      <dgm:t>
        <a:bodyPr/>
        <a:lstStyle/>
        <a:p>
          <a:endParaRPr lang="en-US"/>
        </a:p>
      </dgm:t>
    </dgm:pt>
    <dgm:pt modelId="{B6F5E438-23E3-475C-99DB-5F1BCF0ED72C}">
      <dgm:prSet phldrT="[Text]" custT="1"/>
      <dgm:spPr/>
      <dgm:t>
        <a:bodyPr/>
        <a:lstStyle/>
        <a:p>
          <a:pPr marL="114300" lvl="1" indent="0" defTabSz="666750">
            <a:lnSpc>
              <a:spcPct val="90000"/>
            </a:lnSpc>
            <a:spcBef>
              <a:spcPct val="0"/>
            </a:spcBef>
            <a:spcAft>
              <a:spcPct val="15000"/>
            </a:spcAft>
          </a:pPr>
          <a:r>
            <a:rPr lang="en-US" sz="1400" dirty="0"/>
            <a:t>Tests Pricing Assumptions</a:t>
          </a:r>
        </a:p>
      </dgm:t>
    </dgm:pt>
    <dgm:pt modelId="{3F115361-5263-4B52-8634-3E220F232CA7}" type="parTrans" cxnId="{E9FB3FD2-E3FB-49A4-A1B8-7D0A8B60D935}">
      <dgm:prSet/>
      <dgm:spPr/>
      <dgm:t>
        <a:bodyPr/>
        <a:lstStyle/>
        <a:p>
          <a:endParaRPr lang="en-US"/>
        </a:p>
      </dgm:t>
    </dgm:pt>
    <dgm:pt modelId="{3FD9F8F1-C8CE-4BD8-B54A-F6CCDDC3E6A9}" type="sibTrans" cxnId="{E9FB3FD2-E3FB-49A4-A1B8-7D0A8B60D935}">
      <dgm:prSet/>
      <dgm:spPr/>
      <dgm:t>
        <a:bodyPr/>
        <a:lstStyle/>
        <a:p>
          <a:endParaRPr lang="en-US"/>
        </a:p>
      </dgm:t>
    </dgm:pt>
    <dgm:pt modelId="{DDF1149A-A197-4EDD-8BFA-D446AE03DC7B}">
      <dgm:prSet phldrT="[Text]" custT="1"/>
      <dgm:spPr/>
      <dgm:t>
        <a:bodyPr/>
        <a:lstStyle/>
        <a:p>
          <a:pPr marL="114300" lvl="1" indent="0" defTabSz="666750">
            <a:lnSpc>
              <a:spcPct val="90000"/>
            </a:lnSpc>
            <a:spcBef>
              <a:spcPct val="0"/>
            </a:spcBef>
            <a:spcAft>
              <a:spcPct val="15000"/>
            </a:spcAft>
          </a:pPr>
          <a:r>
            <a:rPr lang="en-US" sz="1400" dirty="0"/>
            <a:t>Tests feasibility of the intervention</a:t>
          </a:r>
        </a:p>
      </dgm:t>
    </dgm:pt>
    <dgm:pt modelId="{5E9D2D78-991F-4E34-9AF0-51E06F7B46AA}" type="parTrans" cxnId="{F8DA039C-4449-4287-B5AF-C097BA8660A1}">
      <dgm:prSet/>
      <dgm:spPr/>
      <dgm:t>
        <a:bodyPr/>
        <a:lstStyle/>
        <a:p>
          <a:endParaRPr lang="en-US"/>
        </a:p>
      </dgm:t>
    </dgm:pt>
    <dgm:pt modelId="{14ADB900-9FAB-42E8-9C49-62F0550D44A1}" type="sibTrans" cxnId="{F8DA039C-4449-4287-B5AF-C097BA8660A1}">
      <dgm:prSet/>
      <dgm:spPr/>
      <dgm:t>
        <a:bodyPr/>
        <a:lstStyle/>
        <a:p>
          <a:endParaRPr lang="en-US"/>
        </a:p>
      </dgm:t>
    </dgm:pt>
    <dgm:pt modelId="{F20C0752-F6F2-4497-8707-B539C80481BD}">
      <dgm:prSet phldrT="[Text]" custT="1"/>
      <dgm:spPr/>
      <dgm:t>
        <a:bodyPr/>
        <a:lstStyle/>
        <a:p>
          <a:pPr marL="114300" lvl="1" indent="0" defTabSz="666750">
            <a:lnSpc>
              <a:spcPct val="90000"/>
            </a:lnSpc>
            <a:spcBef>
              <a:spcPct val="0"/>
            </a:spcBef>
            <a:spcAft>
              <a:spcPct val="15000"/>
            </a:spcAft>
          </a:pPr>
          <a:r>
            <a:rPr lang="en-US" sz="1400" dirty="0"/>
            <a:t>Limited reach and impact</a:t>
          </a:r>
        </a:p>
      </dgm:t>
    </dgm:pt>
    <dgm:pt modelId="{7F654E2F-963A-43DD-8763-66D32D1D234E}" type="parTrans" cxnId="{52AA2799-C0B1-4D8D-B5A4-A9595205E21C}">
      <dgm:prSet/>
      <dgm:spPr/>
      <dgm:t>
        <a:bodyPr/>
        <a:lstStyle/>
        <a:p>
          <a:endParaRPr lang="en-US"/>
        </a:p>
      </dgm:t>
    </dgm:pt>
    <dgm:pt modelId="{81D12BD3-4AEC-4E0F-B864-BC5B17CCF71D}" type="sibTrans" cxnId="{52AA2799-C0B1-4D8D-B5A4-A9595205E21C}">
      <dgm:prSet/>
      <dgm:spPr/>
      <dgm:t>
        <a:bodyPr/>
        <a:lstStyle/>
        <a:p>
          <a:endParaRPr lang="en-US"/>
        </a:p>
      </dgm:t>
    </dgm:pt>
    <dgm:pt modelId="{231CAA2E-1503-46B2-97E6-07DF8E345A53}">
      <dgm:prSet phldrT="[Text]" custT="1"/>
      <dgm:spPr/>
      <dgm:t>
        <a:bodyPr/>
        <a:lstStyle/>
        <a:p>
          <a:r>
            <a:rPr lang="en-US" sz="1400" dirty="0"/>
            <a:t>Used estimated rather than expected savings with high confidence</a:t>
          </a:r>
        </a:p>
      </dgm:t>
    </dgm:pt>
    <dgm:pt modelId="{218978E6-8EC4-4A86-935D-CF5CCD5E5406}" type="parTrans" cxnId="{51D7EF80-E5AA-436C-9B30-B24DBEB184D8}">
      <dgm:prSet/>
      <dgm:spPr/>
      <dgm:t>
        <a:bodyPr/>
        <a:lstStyle/>
        <a:p>
          <a:endParaRPr lang="en-US"/>
        </a:p>
      </dgm:t>
    </dgm:pt>
    <dgm:pt modelId="{437075F9-5C29-47A3-AEB7-9760877F9618}" type="sibTrans" cxnId="{51D7EF80-E5AA-436C-9B30-B24DBEB184D8}">
      <dgm:prSet/>
      <dgm:spPr/>
      <dgm:t>
        <a:bodyPr/>
        <a:lstStyle/>
        <a:p>
          <a:endParaRPr lang="en-US"/>
        </a:p>
      </dgm:t>
    </dgm:pt>
    <dgm:pt modelId="{21771148-5785-4D90-BF20-AE5E50FD1722}">
      <dgm:prSet phldrT="[Text]" custT="1"/>
      <dgm:spPr/>
      <dgm:t>
        <a:bodyPr/>
        <a:lstStyle/>
        <a:p>
          <a:r>
            <a:rPr lang="en-US" sz="1400" dirty="0"/>
            <a:t>Requires internal infrastructure and change management</a:t>
          </a:r>
        </a:p>
      </dgm:t>
    </dgm:pt>
    <dgm:pt modelId="{9829F2C0-47D4-4957-9E14-0542DE5CE4C7}" type="parTrans" cxnId="{10932CFF-0A6E-4EB5-922D-B8C4EF8203EF}">
      <dgm:prSet/>
      <dgm:spPr/>
      <dgm:t>
        <a:bodyPr/>
        <a:lstStyle/>
        <a:p>
          <a:endParaRPr lang="en-US"/>
        </a:p>
      </dgm:t>
    </dgm:pt>
    <dgm:pt modelId="{02EE0A92-E751-4641-BDFE-E190D68FCB50}" type="sibTrans" cxnId="{10932CFF-0A6E-4EB5-922D-B8C4EF8203EF}">
      <dgm:prSet/>
      <dgm:spPr/>
      <dgm:t>
        <a:bodyPr/>
        <a:lstStyle/>
        <a:p>
          <a:endParaRPr lang="en-US"/>
        </a:p>
      </dgm:t>
    </dgm:pt>
    <dgm:pt modelId="{DFD79F93-D91F-45B3-B8BA-591E5BA78CBA}">
      <dgm:prSet phldrT="[Text]" custT="1"/>
      <dgm:spPr/>
      <dgm:t>
        <a:bodyPr/>
        <a:lstStyle/>
        <a:p>
          <a:r>
            <a:rPr lang="en-US" sz="1400" dirty="0"/>
            <a:t>Uses expected savings and a defined budget</a:t>
          </a:r>
        </a:p>
      </dgm:t>
    </dgm:pt>
    <dgm:pt modelId="{04422D54-B5B7-44E6-955D-1A39513C879C}" type="parTrans" cxnId="{5E7186D1-7828-4C41-903B-8400622FDF00}">
      <dgm:prSet/>
      <dgm:spPr/>
      <dgm:t>
        <a:bodyPr/>
        <a:lstStyle/>
        <a:p>
          <a:endParaRPr lang="en-US"/>
        </a:p>
      </dgm:t>
    </dgm:pt>
    <dgm:pt modelId="{725EE895-D780-4C7F-B403-E2B8355FC6FB}" type="sibTrans" cxnId="{5E7186D1-7828-4C41-903B-8400622FDF00}">
      <dgm:prSet/>
      <dgm:spPr/>
      <dgm:t>
        <a:bodyPr/>
        <a:lstStyle/>
        <a:p>
          <a:endParaRPr lang="en-US"/>
        </a:p>
      </dgm:t>
    </dgm:pt>
    <dgm:pt modelId="{44A96FB4-E849-4337-9114-C2619E72E828}">
      <dgm:prSet phldrT="[Text]" custT="1"/>
      <dgm:spPr/>
      <dgm:t>
        <a:bodyPr/>
        <a:lstStyle/>
        <a:p>
          <a:r>
            <a:rPr lang="en-US" sz="1400" dirty="0"/>
            <a:t>Requires filing of benefit into state and federal products</a:t>
          </a:r>
        </a:p>
      </dgm:t>
    </dgm:pt>
    <dgm:pt modelId="{E4276300-2968-4985-812D-5CC2C20F412B}" type="parTrans" cxnId="{E2A68DCD-C1D0-4936-B341-EFF437C01062}">
      <dgm:prSet/>
      <dgm:spPr/>
      <dgm:t>
        <a:bodyPr/>
        <a:lstStyle/>
        <a:p>
          <a:endParaRPr lang="en-US"/>
        </a:p>
      </dgm:t>
    </dgm:pt>
    <dgm:pt modelId="{E44D2A11-6CF8-4A4A-A2D5-FC0D41AA1AA4}" type="sibTrans" cxnId="{E2A68DCD-C1D0-4936-B341-EFF437C01062}">
      <dgm:prSet/>
      <dgm:spPr/>
      <dgm:t>
        <a:bodyPr/>
        <a:lstStyle/>
        <a:p>
          <a:endParaRPr lang="en-US"/>
        </a:p>
      </dgm:t>
    </dgm:pt>
    <dgm:pt modelId="{A3605984-9106-48B4-A785-0F23EA04275F}">
      <dgm:prSet phldrT="[Text]" custT="1"/>
      <dgm:spPr/>
      <dgm:t>
        <a:bodyPr/>
        <a:lstStyle/>
        <a:p>
          <a:r>
            <a:rPr lang="en-US" sz="1400" dirty="0"/>
            <a:t>Tests scalability of the intervention</a:t>
          </a:r>
        </a:p>
      </dgm:t>
    </dgm:pt>
    <dgm:pt modelId="{0433965B-EAD4-4BC8-9FD9-2D63A8522D07}" type="parTrans" cxnId="{C2FCEEE7-EF77-4075-9D95-DAA89468D273}">
      <dgm:prSet/>
      <dgm:spPr/>
      <dgm:t>
        <a:bodyPr/>
        <a:lstStyle/>
        <a:p>
          <a:endParaRPr lang="en-US"/>
        </a:p>
      </dgm:t>
    </dgm:pt>
    <dgm:pt modelId="{CD08A030-7E4E-47E1-B8D0-38F81FDC414F}" type="sibTrans" cxnId="{C2FCEEE7-EF77-4075-9D95-DAA89468D273}">
      <dgm:prSet/>
      <dgm:spPr/>
      <dgm:t>
        <a:bodyPr/>
        <a:lstStyle/>
        <a:p>
          <a:endParaRPr lang="en-US"/>
        </a:p>
      </dgm:t>
    </dgm:pt>
    <dgm:pt modelId="{C42714A4-98B4-421D-9F13-BFC811251676}" type="pres">
      <dgm:prSet presAssocID="{F0703823-F57C-4120-8DAC-FE7E1D1F8072}" presName="Name0" presStyleCnt="0">
        <dgm:presLayoutVars>
          <dgm:dir/>
          <dgm:animLvl val="lvl"/>
          <dgm:resizeHandles val="exact"/>
        </dgm:presLayoutVars>
      </dgm:prSet>
      <dgm:spPr/>
      <dgm:t>
        <a:bodyPr/>
        <a:lstStyle/>
        <a:p>
          <a:endParaRPr lang="en-US"/>
        </a:p>
      </dgm:t>
    </dgm:pt>
    <dgm:pt modelId="{CF920539-D7FC-4C37-B4CF-FE966EF8F963}" type="pres">
      <dgm:prSet presAssocID="{F0703823-F57C-4120-8DAC-FE7E1D1F8072}" presName="tSp" presStyleCnt="0"/>
      <dgm:spPr/>
    </dgm:pt>
    <dgm:pt modelId="{C560CE48-1F88-4370-8785-4E4BCE96FD5D}" type="pres">
      <dgm:prSet presAssocID="{F0703823-F57C-4120-8DAC-FE7E1D1F8072}" presName="bSp" presStyleCnt="0"/>
      <dgm:spPr/>
    </dgm:pt>
    <dgm:pt modelId="{36BAA1EF-E3A8-4703-A6D4-1765EA0B12BF}" type="pres">
      <dgm:prSet presAssocID="{F0703823-F57C-4120-8DAC-FE7E1D1F8072}" presName="process" presStyleCnt="0"/>
      <dgm:spPr/>
    </dgm:pt>
    <dgm:pt modelId="{6DC1B96D-E871-4EE6-B574-157487961FE5}" type="pres">
      <dgm:prSet presAssocID="{61E4BD0C-3F3E-4514-9BF5-3889D2AB4AD9}" presName="composite1" presStyleCnt="0"/>
      <dgm:spPr/>
    </dgm:pt>
    <dgm:pt modelId="{2E67F28A-CD40-47F9-8826-EA224149D54E}" type="pres">
      <dgm:prSet presAssocID="{61E4BD0C-3F3E-4514-9BF5-3889D2AB4AD9}" presName="dummyNode1" presStyleLbl="node1" presStyleIdx="0" presStyleCnt="3"/>
      <dgm:spPr/>
    </dgm:pt>
    <dgm:pt modelId="{B6868A98-C2FE-40C4-915F-5986ADD9E779}" type="pres">
      <dgm:prSet presAssocID="{61E4BD0C-3F3E-4514-9BF5-3889D2AB4AD9}" presName="childNode1" presStyleLbl="bgAcc1" presStyleIdx="0" presStyleCnt="3" custScaleX="127304" custScaleY="166942">
        <dgm:presLayoutVars>
          <dgm:bulletEnabled val="1"/>
        </dgm:presLayoutVars>
      </dgm:prSet>
      <dgm:spPr/>
      <dgm:t>
        <a:bodyPr/>
        <a:lstStyle/>
        <a:p>
          <a:endParaRPr lang="en-US"/>
        </a:p>
      </dgm:t>
    </dgm:pt>
    <dgm:pt modelId="{40052125-7102-4830-8A03-51FE3A7077D4}" type="pres">
      <dgm:prSet presAssocID="{61E4BD0C-3F3E-4514-9BF5-3889D2AB4AD9}" presName="childNode1tx" presStyleLbl="bgAcc1" presStyleIdx="0" presStyleCnt="3">
        <dgm:presLayoutVars>
          <dgm:bulletEnabled val="1"/>
        </dgm:presLayoutVars>
      </dgm:prSet>
      <dgm:spPr/>
      <dgm:t>
        <a:bodyPr/>
        <a:lstStyle/>
        <a:p>
          <a:endParaRPr lang="en-US"/>
        </a:p>
      </dgm:t>
    </dgm:pt>
    <dgm:pt modelId="{0DA39142-494F-40C0-90AB-710DDDCFC8E7}" type="pres">
      <dgm:prSet presAssocID="{61E4BD0C-3F3E-4514-9BF5-3889D2AB4AD9}" presName="parentNode1" presStyleLbl="node1" presStyleIdx="0" presStyleCnt="3" custLinFactNeighborY="61844">
        <dgm:presLayoutVars>
          <dgm:chMax val="1"/>
          <dgm:bulletEnabled val="1"/>
        </dgm:presLayoutVars>
      </dgm:prSet>
      <dgm:spPr/>
      <dgm:t>
        <a:bodyPr/>
        <a:lstStyle/>
        <a:p>
          <a:endParaRPr lang="en-US"/>
        </a:p>
      </dgm:t>
    </dgm:pt>
    <dgm:pt modelId="{91570555-F5CA-4EC7-8BD9-86EA9B1AE43A}" type="pres">
      <dgm:prSet presAssocID="{61E4BD0C-3F3E-4514-9BF5-3889D2AB4AD9}" presName="connSite1" presStyleCnt="0"/>
      <dgm:spPr/>
    </dgm:pt>
    <dgm:pt modelId="{021DE895-0941-417E-87D8-8FB316B08E75}" type="pres">
      <dgm:prSet presAssocID="{61EB981C-6582-4C86-A671-78AB69F25DF3}" presName="Name9" presStyleLbl="sibTrans2D1" presStyleIdx="0" presStyleCnt="2"/>
      <dgm:spPr/>
      <dgm:t>
        <a:bodyPr/>
        <a:lstStyle/>
        <a:p>
          <a:endParaRPr lang="en-US"/>
        </a:p>
      </dgm:t>
    </dgm:pt>
    <dgm:pt modelId="{050D63AD-D3F6-4B32-B14D-A8D1EDBE60EC}" type="pres">
      <dgm:prSet presAssocID="{06B4052F-9419-4BE7-A174-D6EA738DE996}" presName="composite2" presStyleCnt="0"/>
      <dgm:spPr/>
    </dgm:pt>
    <dgm:pt modelId="{A2CFC269-0943-4D95-8121-5A27439F30F3}" type="pres">
      <dgm:prSet presAssocID="{06B4052F-9419-4BE7-A174-D6EA738DE996}" presName="dummyNode2" presStyleLbl="node1" presStyleIdx="0" presStyleCnt="3"/>
      <dgm:spPr/>
    </dgm:pt>
    <dgm:pt modelId="{CE58898B-2546-4A18-91A9-2753ACF0A46F}" type="pres">
      <dgm:prSet presAssocID="{06B4052F-9419-4BE7-A174-D6EA738DE996}" presName="childNode2" presStyleLbl="bgAcc1" presStyleIdx="1" presStyleCnt="3" custScaleX="135299" custScaleY="181729">
        <dgm:presLayoutVars>
          <dgm:bulletEnabled val="1"/>
        </dgm:presLayoutVars>
      </dgm:prSet>
      <dgm:spPr/>
      <dgm:t>
        <a:bodyPr/>
        <a:lstStyle/>
        <a:p>
          <a:endParaRPr lang="en-US"/>
        </a:p>
      </dgm:t>
    </dgm:pt>
    <dgm:pt modelId="{7B10A74A-5AC1-43BC-81EC-178EE129EEB2}" type="pres">
      <dgm:prSet presAssocID="{06B4052F-9419-4BE7-A174-D6EA738DE996}" presName="childNode2tx" presStyleLbl="bgAcc1" presStyleIdx="1" presStyleCnt="3">
        <dgm:presLayoutVars>
          <dgm:bulletEnabled val="1"/>
        </dgm:presLayoutVars>
      </dgm:prSet>
      <dgm:spPr/>
      <dgm:t>
        <a:bodyPr/>
        <a:lstStyle/>
        <a:p>
          <a:endParaRPr lang="en-US"/>
        </a:p>
      </dgm:t>
    </dgm:pt>
    <dgm:pt modelId="{E77DADF4-F0F4-4A70-A519-4D1333A7C971}" type="pres">
      <dgm:prSet presAssocID="{06B4052F-9419-4BE7-A174-D6EA738DE996}" presName="parentNode2" presStyleLbl="node1" presStyleIdx="1" presStyleCnt="3" custLinFactNeighborX="8812" custLinFactNeighborY="-45144">
        <dgm:presLayoutVars>
          <dgm:chMax val="0"/>
          <dgm:bulletEnabled val="1"/>
        </dgm:presLayoutVars>
      </dgm:prSet>
      <dgm:spPr/>
      <dgm:t>
        <a:bodyPr/>
        <a:lstStyle/>
        <a:p>
          <a:endParaRPr lang="en-US"/>
        </a:p>
      </dgm:t>
    </dgm:pt>
    <dgm:pt modelId="{01C39B50-7A1A-421A-8B63-9A1E8AF5CC09}" type="pres">
      <dgm:prSet presAssocID="{06B4052F-9419-4BE7-A174-D6EA738DE996}" presName="connSite2" presStyleCnt="0"/>
      <dgm:spPr/>
    </dgm:pt>
    <dgm:pt modelId="{F649E730-B7A7-4219-BB00-4DC381AB98E6}" type="pres">
      <dgm:prSet presAssocID="{BFBD3EB5-0755-4FC8-BAF0-0DBA55E431B3}" presName="Name18" presStyleLbl="sibTrans2D1" presStyleIdx="1" presStyleCnt="2"/>
      <dgm:spPr/>
      <dgm:t>
        <a:bodyPr/>
        <a:lstStyle/>
        <a:p>
          <a:endParaRPr lang="en-US"/>
        </a:p>
      </dgm:t>
    </dgm:pt>
    <dgm:pt modelId="{FA5A7281-3D98-4E5B-988D-2A09FF5F7D88}" type="pres">
      <dgm:prSet presAssocID="{87540F8E-C5E5-4266-842F-DEE1212B3181}" presName="composite1" presStyleCnt="0"/>
      <dgm:spPr/>
    </dgm:pt>
    <dgm:pt modelId="{236C96D7-7B2D-4A47-88DF-1F13CD59A1C0}" type="pres">
      <dgm:prSet presAssocID="{87540F8E-C5E5-4266-842F-DEE1212B3181}" presName="dummyNode1" presStyleLbl="node1" presStyleIdx="1" presStyleCnt="3"/>
      <dgm:spPr/>
    </dgm:pt>
    <dgm:pt modelId="{DF76A192-AFA0-49C1-AF81-174E0A0A0590}" type="pres">
      <dgm:prSet presAssocID="{87540F8E-C5E5-4266-842F-DEE1212B3181}" presName="childNode1" presStyleLbl="bgAcc1" presStyleIdx="2" presStyleCnt="3" custScaleX="131894" custScaleY="186072">
        <dgm:presLayoutVars>
          <dgm:bulletEnabled val="1"/>
        </dgm:presLayoutVars>
      </dgm:prSet>
      <dgm:spPr/>
      <dgm:t>
        <a:bodyPr/>
        <a:lstStyle/>
        <a:p>
          <a:endParaRPr lang="en-US"/>
        </a:p>
      </dgm:t>
    </dgm:pt>
    <dgm:pt modelId="{00605BA0-E271-4A66-BBBF-03B4C6A13387}" type="pres">
      <dgm:prSet presAssocID="{87540F8E-C5E5-4266-842F-DEE1212B3181}" presName="childNode1tx" presStyleLbl="bgAcc1" presStyleIdx="2" presStyleCnt="3">
        <dgm:presLayoutVars>
          <dgm:bulletEnabled val="1"/>
        </dgm:presLayoutVars>
      </dgm:prSet>
      <dgm:spPr/>
      <dgm:t>
        <a:bodyPr/>
        <a:lstStyle/>
        <a:p>
          <a:endParaRPr lang="en-US"/>
        </a:p>
      </dgm:t>
    </dgm:pt>
    <dgm:pt modelId="{462E7BB5-99D5-406A-8724-75C8CB357450}" type="pres">
      <dgm:prSet presAssocID="{87540F8E-C5E5-4266-842F-DEE1212B3181}" presName="parentNode1" presStyleLbl="node1" presStyleIdx="2" presStyleCnt="3" custLinFactNeighborY="61844">
        <dgm:presLayoutVars>
          <dgm:chMax val="1"/>
          <dgm:bulletEnabled val="1"/>
        </dgm:presLayoutVars>
      </dgm:prSet>
      <dgm:spPr/>
      <dgm:t>
        <a:bodyPr/>
        <a:lstStyle/>
        <a:p>
          <a:endParaRPr lang="en-US"/>
        </a:p>
      </dgm:t>
    </dgm:pt>
    <dgm:pt modelId="{6C52566A-198D-445F-A771-DAA5D2F5BF31}" type="pres">
      <dgm:prSet presAssocID="{87540F8E-C5E5-4266-842F-DEE1212B3181}" presName="connSite1" presStyleCnt="0"/>
      <dgm:spPr/>
    </dgm:pt>
  </dgm:ptLst>
  <dgm:cxnLst>
    <dgm:cxn modelId="{FECFF052-A6CD-44C2-BCF8-8B2AB3F083C6}" srcId="{F0703823-F57C-4120-8DAC-FE7E1D1F8072}" destId="{06B4052F-9419-4BE7-A174-D6EA738DE996}" srcOrd="1" destOrd="0" parTransId="{A4D051C0-148D-43B9-8AF5-ACB6F72D0B84}" sibTransId="{BFBD3EB5-0755-4FC8-BAF0-0DBA55E431B3}"/>
    <dgm:cxn modelId="{4B81C3D1-1A99-413C-A746-41905AD74C43}" type="presOf" srcId="{87540F8E-C5E5-4266-842F-DEE1212B3181}" destId="{462E7BB5-99D5-406A-8724-75C8CB357450}" srcOrd="0" destOrd="0" presId="urn:microsoft.com/office/officeart/2005/8/layout/hProcess4"/>
    <dgm:cxn modelId="{2B701186-710B-479C-A2AC-2D9D9C8C47F4}" type="presOf" srcId="{9FAC87AC-B869-40FD-9D38-853AF8D8B438}" destId="{00605BA0-E271-4A66-BBBF-03B4C6A13387}" srcOrd="1" destOrd="0" presId="urn:microsoft.com/office/officeart/2005/8/layout/hProcess4"/>
    <dgm:cxn modelId="{52AA2799-C0B1-4D8D-B5A4-A9595205E21C}" srcId="{61E4BD0C-3F3E-4514-9BF5-3889D2AB4AD9}" destId="{F20C0752-F6F2-4497-8707-B539C80481BD}" srcOrd="3" destOrd="0" parTransId="{7F654E2F-963A-43DD-8763-66D32D1D234E}" sibTransId="{81D12BD3-4AEC-4E0F-B864-BC5B17CCF71D}"/>
    <dgm:cxn modelId="{079552AC-EA57-4AE1-9308-8839F0D9B2B2}" srcId="{06B4052F-9419-4BE7-A174-D6EA738DE996}" destId="{1CFC510A-8048-47A3-985D-505A76D0945A}" srcOrd="1" destOrd="0" parTransId="{1DF90E02-B506-48ED-82E8-400D9705A8C8}" sibTransId="{E6612738-C9F0-4B8C-84D5-F785A7B17483}"/>
    <dgm:cxn modelId="{DAA70522-C07A-4160-A45A-FCA59C7AD61A}" srcId="{87540F8E-C5E5-4266-842F-DEE1212B3181}" destId="{A8335A66-733F-4D18-A4FD-781C9B4D8242}" srcOrd="1" destOrd="0" parTransId="{A11AAC48-DA08-4090-AB42-3B1B776C07CE}" sibTransId="{1AEA5581-BB38-494A-BF3C-903A322EFC84}"/>
    <dgm:cxn modelId="{5E7186D1-7828-4C41-903B-8400622FDF00}" srcId="{87540F8E-C5E5-4266-842F-DEE1212B3181}" destId="{DFD79F93-D91F-45B3-B8BA-591E5BA78CBA}" srcOrd="2" destOrd="0" parTransId="{04422D54-B5B7-44E6-955D-1A39513C879C}" sibTransId="{725EE895-D780-4C7F-B403-E2B8355FC6FB}"/>
    <dgm:cxn modelId="{A93FE93E-BACB-47FC-A414-793D0B951F4E}" type="presOf" srcId="{61E4BD0C-3F3E-4514-9BF5-3889D2AB4AD9}" destId="{0DA39142-494F-40C0-90AB-710DDDCFC8E7}" srcOrd="0" destOrd="0" presId="urn:microsoft.com/office/officeart/2005/8/layout/hProcess4"/>
    <dgm:cxn modelId="{065FADB0-1F57-4CC1-BDE6-F6023ABEABC7}" srcId="{F0703823-F57C-4120-8DAC-FE7E1D1F8072}" destId="{87540F8E-C5E5-4266-842F-DEE1212B3181}" srcOrd="2" destOrd="0" parTransId="{CD5AD8EE-E783-4A1E-9C7A-156E7FCA3F8D}" sibTransId="{5DFA0CA8-5DF7-4701-8420-32E7F6A8B256}"/>
    <dgm:cxn modelId="{1A52FFA6-C9BD-461B-9F14-9FC66B601AF8}" type="presOf" srcId="{A3605984-9106-48B4-A785-0F23EA04275F}" destId="{7B10A74A-5AC1-43BC-81EC-178EE129EEB2}" srcOrd="1" destOrd="0" presId="urn:microsoft.com/office/officeart/2005/8/layout/hProcess4"/>
    <dgm:cxn modelId="{7B99B6C3-F75B-4FF1-BDA6-DAB41130AE08}" type="presOf" srcId="{1CFC510A-8048-47A3-985D-505A76D0945A}" destId="{7B10A74A-5AC1-43BC-81EC-178EE129EEB2}" srcOrd="1" destOrd="1" presId="urn:microsoft.com/office/officeart/2005/8/layout/hProcess4"/>
    <dgm:cxn modelId="{51EDE5C4-9591-45CD-960F-C89F155DE349}" type="presOf" srcId="{A8335A66-733F-4D18-A4FD-781C9B4D8242}" destId="{DF76A192-AFA0-49C1-AF81-174E0A0A0590}" srcOrd="0" destOrd="1" presId="urn:microsoft.com/office/officeart/2005/8/layout/hProcess4"/>
    <dgm:cxn modelId="{CF890CC6-BADB-4DAF-9A27-5F629E98662A}" type="presOf" srcId="{F0703823-F57C-4120-8DAC-FE7E1D1F8072}" destId="{C42714A4-98B4-421D-9F13-BFC811251676}" srcOrd="0" destOrd="0" presId="urn:microsoft.com/office/officeart/2005/8/layout/hProcess4"/>
    <dgm:cxn modelId="{966C8FD3-5B14-4E44-8F49-807449A076B3}" type="presOf" srcId="{21771148-5785-4D90-BF20-AE5E50FD1722}" destId="{7B10A74A-5AC1-43BC-81EC-178EE129EEB2}" srcOrd="1" destOrd="3" presId="urn:microsoft.com/office/officeart/2005/8/layout/hProcess4"/>
    <dgm:cxn modelId="{30A3BFFD-2CBF-4E07-8592-C837F0A1F23A}" type="presOf" srcId="{61EB981C-6582-4C86-A671-78AB69F25DF3}" destId="{021DE895-0941-417E-87D8-8FB316B08E75}" srcOrd="0" destOrd="0" presId="urn:microsoft.com/office/officeart/2005/8/layout/hProcess4"/>
    <dgm:cxn modelId="{9475250C-9639-48FD-8D50-50410D17B9AC}" type="presOf" srcId="{D284A56E-1FD9-48BD-A586-E11F43EAD516}" destId="{B6868A98-C2FE-40C4-915F-5986ADD9E779}" srcOrd="0" destOrd="2" presId="urn:microsoft.com/office/officeart/2005/8/layout/hProcess4"/>
    <dgm:cxn modelId="{F0A02F32-C84C-4E60-9DDA-B233ED0FDAF6}" type="presOf" srcId="{DDF1149A-A197-4EDD-8BFA-D446AE03DC7B}" destId="{B6868A98-C2FE-40C4-915F-5986ADD9E779}" srcOrd="0" destOrd="0" presId="urn:microsoft.com/office/officeart/2005/8/layout/hProcess4"/>
    <dgm:cxn modelId="{B0DAD171-6855-4A00-8BC6-796808B0007A}" type="presOf" srcId="{DFD79F93-D91F-45B3-B8BA-591E5BA78CBA}" destId="{00605BA0-E271-4A66-BBBF-03B4C6A13387}" srcOrd="1" destOrd="2" presId="urn:microsoft.com/office/officeart/2005/8/layout/hProcess4"/>
    <dgm:cxn modelId="{E09A4C45-1680-4024-A243-490C70654DAE}" type="presOf" srcId="{231CAA2E-1503-46B2-97E6-07DF8E345A53}" destId="{CE58898B-2546-4A18-91A9-2753ACF0A46F}" srcOrd="0" destOrd="2" presId="urn:microsoft.com/office/officeart/2005/8/layout/hProcess4"/>
    <dgm:cxn modelId="{E9FB3FD2-E3FB-49A4-A1B8-7D0A8B60D935}" srcId="{61E4BD0C-3F3E-4514-9BF5-3889D2AB4AD9}" destId="{B6F5E438-23E3-475C-99DB-5F1BCF0ED72C}" srcOrd="1" destOrd="0" parTransId="{3F115361-5263-4B52-8634-3E220F232CA7}" sibTransId="{3FD9F8F1-C8CE-4BD8-B54A-F6CCDDC3E6A9}"/>
    <dgm:cxn modelId="{94ADBBEA-A5DD-408F-9269-97A8964502F0}" type="presOf" srcId="{21771148-5785-4D90-BF20-AE5E50FD1722}" destId="{CE58898B-2546-4A18-91A9-2753ACF0A46F}" srcOrd="0" destOrd="3" presId="urn:microsoft.com/office/officeart/2005/8/layout/hProcess4"/>
    <dgm:cxn modelId="{52791CD9-DFC3-490C-9E84-5867CD5192A6}" type="presOf" srcId="{44A96FB4-E849-4337-9114-C2619E72E828}" destId="{DF76A192-AFA0-49C1-AF81-174E0A0A0590}" srcOrd="0" destOrd="3" presId="urn:microsoft.com/office/officeart/2005/8/layout/hProcess4"/>
    <dgm:cxn modelId="{F8DA039C-4449-4287-B5AF-C097BA8660A1}" srcId="{61E4BD0C-3F3E-4514-9BF5-3889D2AB4AD9}" destId="{DDF1149A-A197-4EDD-8BFA-D446AE03DC7B}" srcOrd="0" destOrd="0" parTransId="{5E9D2D78-991F-4E34-9AF0-51E06F7B46AA}" sibTransId="{14ADB900-9FAB-42E8-9C49-62F0550D44A1}"/>
    <dgm:cxn modelId="{B8EFDBBF-9966-45C8-BED8-73B7BC2EBBBA}" type="presOf" srcId="{9FAC87AC-B869-40FD-9D38-853AF8D8B438}" destId="{DF76A192-AFA0-49C1-AF81-174E0A0A0590}" srcOrd="0" destOrd="0" presId="urn:microsoft.com/office/officeart/2005/8/layout/hProcess4"/>
    <dgm:cxn modelId="{1258B9C0-E807-438F-B105-E8C722A46CDD}" type="presOf" srcId="{D284A56E-1FD9-48BD-A586-E11F43EAD516}" destId="{40052125-7102-4830-8A03-51FE3A7077D4}" srcOrd="1" destOrd="2" presId="urn:microsoft.com/office/officeart/2005/8/layout/hProcess4"/>
    <dgm:cxn modelId="{EA81A779-AB50-440F-97CC-CE758598EE46}" type="presOf" srcId="{B6F5E438-23E3-475C-99DB-5F1BCF0ED72C}" destId="{40052125-7102-4830-8A03-51FE3A7077D4}" srcOrd="1" destOrd="1" presId="urn:microsoft.com/office/officeart/2005/8/layout/hProcess4"/>
    <dgm:cxn modelId="{AF1C1D49-957B-433F-92AA-233CF9BBD1CB}" type="presOf" srcId="{A8335A66-733F-4D18-A4FD-781C9B4D8242}" destId="{00605BA0-E271-4A66-BBBF-03B4C6A13387}" srcOrd="1" destOrd="1" presId="urn:microsoft.com/office/officeart/2005/8/layout/hProcess4"/>
    <dgm:cxn modelId="{D9D8FA21-4AE2-487F-8405-6595AC389D7D}" srcId="{F0703823-F57C-4120-8DAC-FE7E1D1F8072}" destId="{61E4BD0C-3F3E-4514-9BF5-3889D2AB4AD9}" srcOrd="0" destOrd="0" parTransId="{4D60D729-C759-4609-A35D-D9E11D1FC6B6}" sibTransId="{61EB981C-6582-4C86-A671-78AB69F25DF3}"/>
    <dgm:cxn modelId="{C6447AF7-655D-4185-83B6-BCD04989C66D}" type="presOf" srcId="{1CFC510A-8048-47A3-985D-505A76D0945A}" destId="{CE58898B-2546-4A18-91A9-2753ACF0A46F}" srcOrd="0" destOrd="1" presId="urn:microsoft.com/office/officeart/2005/8/layout/hProcess4"/>
    <dgm:cxn modelId="{10932CFF-0A6E-4EB5-922D-B8C4EF8203EF}" srcId="{06B4052F-9419-4BE7-A174-D6EA738DE996}" destId="{21771148-5785-4D90-BF20-AE5E50FD1722}" srcOrd="3" destOrd="0" parTransId="{9829F2C0-47D4-4957-9E14-0542DE5CE4C7}" sibTransId="{02EE0A92-E751-4641-BDFE-E190D68FCB50}"/>
    <dgm:cxn modelId="{943354DD-4AEB-49F2-95D0-DDCFC8F0662D}" type="presOf" srcId="{F20C0752-F6F2-4497-8707-B539C80481BD}" destId="{B6868A98-C2FE-40C4-915F-5986ADD9E779}" srcOrd="0" destOrd="3" presId="urn:microsoft.com/office/officeart/2005/8/layout/hProcess4"/>
    <dgm:cxn modelId="{3F6CD7D6-AF6A-48FE-9395-EE075D4C8C2B}" type="presOf" srcId="{B6F5E438-23E3-475C-99DB-5F1BCF0ED72C}" destId="{B6868A98-C2FE-40C4-915F-5986ADD9E779}" srcOrd="0" destOrd="1" presId="urn:microsoft.com/office/officeart/2005/8/layout/hProcess4"/>
    <dgm:cxn modelId="{A3E33B8A-2DC8-475B-940D-11FCA036FF02}" type="presOf" srcId="{BFBD3EB5-0755-4FC8-BAF0-0DBA55E431B3}" destId="{F649E730-B7A7-4219-BB00-4DC381AB98E6}" srcOrd="0" destOrd="0" presId="urn:microsoft.com/office/officeart/2005/8/layout/hProcess4"/>
    <dgm:cxn modelId="{1634C868-0DBB-4107-B7EB-6E70CEB30294}" type="presOf" srcId="{44A96FB4-E849-4337-9114-C2619E72E828}" destId="{00605BA0-E271-4A66-BBBF-03B4C6A13387}" srcOrd="1" destOrd="3" presId="urn:microsoft.com/office/officeart/2005/8/layout/hProcess4"/>
    <dgm:cxn modelId="{51D7EF80-E5AA-436C-9B30-B24DBEB184D8}" srcId="{06B4052F-9419-4BE7-A174-D6EA738DE996}" destId="{231CAA2E-1503-46B2-97E6-07DF8E345A53}" srcOrd="2" destOrd="0" parTransId="{218978E6-8EC4-4A86-935D-CF5CCD5E5406}" sibTransId="{437075F9-5C29-47A3-AEB7-9760877F9618}"/>
    <dgm:cxn modelId="{49738475-D4AE-4989-B118-4FC4678DF496}" type="presOf" srcId="{DFD79F93-D91F-45B3-B8BA-591E5BA78CBA}" destId="{DF76A192-AFA0-49C1-AF81-174E0A0A0590}" srcOrd="0" destOrd="2" presId="urn:microsoft.com/office/officeart/2005/8/layout/hProcess4"/>
    <dgm:cxn modelId="{AC6E4178-4C2F-4F83-B6E1-08E34C36A9A6}" type="presOf" srcId="{F20C0752-F6F2-4497-8707-B539C80481BD}" destId="{40052125-7102-4830-8A03-51FE3A7077D4}" srcOrd="1" destOrd="3" presId="urn:microsoft.com/office/officeart/2005/8/layout/hProcess4"/>
    <dgm:cxn modelId="{C2FCEEE7-EF77-4075-9D95-DAA89468D273}" srcId="{06B4052F-9419-4BE7-A174-D6EA738DE996}" destId="{A3605984-9106-48B4-A785-0F23EA04275F}" srcOrd="0" destOrd="0" parTransId="{0433965B-EAD4-4BC8-9FD9-2D63A8522D07}" sibTransId="{CD08A030-7E4E-47E1-B8D0-38F81FDC414F}"/>
    <dgm:cxn modelId="{A68588A6-279A-41E4-9AD2-21483C3A52A5}" type="presOf" srcId="{DDF1149A-A197-4EDD-8BFA-D446AE03DC7B}" destId="{40052125-7102-4830-8A03-51FE3A7077D4}" srcOrd="1" destOrd="0" presId="urn:microsoft.com/office/officeart/2005/8/layout/hProcess4"/>
    <dgm:cxn modelId="{E2A68DCD-C1D0-4936-B341-EFF437C01062}" srcId="{87540F8E-C5E5-4266-842F-DEE1212B3181}" destId="{44A96FB4-E849-4337-9114-C2619E72E828}" srcOrd="3" destOrd="0" parTransId="{E4276300-2968-4985-812D-5CC2C20F412B}" sibTransId="{E44D2A11-6CF8-4A4A-A2D5-FC0D41AA1AA4}"/>
    <dgm:cxn modelId="{BE5FE409-9988-4191-9B3C-6E8100595F37}" type="presOf" srcId="{06B4052F-9419-4BE7-A174-D6EA738DE996}" destId="{E77DADF4-F0F4-4A70-A519-4D1333A7C971}" srcOrd="0" destOrd="0" presId="urn:microsoft.com/office/officeart/2005/8/layout/hProcess4"/>
    <dgm:cxn modelId="{C66128B0-BF53-48A4-8A99-7B6B14E228DB}" srcId="{61E4BD0C-3F3E-4514-9BF5-3889D2AB4AD9}" destId="{D284A56E-1FD9-48BD-A586-E11F43EAD516}" srcOrd="2" destOrd="0" parTransId="{0515E244-91C3-4B5A-8271-08DC62CBF863}" sibTransId="{AD69991C-529B-4B77-B857-9E3631328516}"/>
    <dgm:cxn modelId="{DEF2006E-4BB0-4886-9392-956E942062F9}" type="presOf" srcId="{231CAA2E-1503-46B2-97E6-07DF8E345A53}" destId="{7B10A74A-5AC1-43BC-81EC-178EE129EEB2}" srcOrd="1" destOrd="2" presId="urn:microsoft.com/office/officeart/2005/8/layout/hProcess4"/>
    <dgm:cxn modelId="{142BDC33-8659-4C9B-B1E3-F2DB0AC66380}" srcId="{87540F8E-C5E5-4266-842F-DEE1212B3181}" destId="{9FAC87AC-B869-40FD-9D38-853AF8D8B438}" srcOrd="0" destOrd="0" parTransId="{400062BD-68F0-4AEF-B951-623140ECCE95}" sibTransId="{F1F74268-2DFA-4D0A-8305-247B8562D0FE}"/>
    <dgm:cxn modelId="{BEEB9076-C264-4CAC-8D7A-E4F2850C802D}" type="presOf" srcId="{A3605984-9106-48B4-A785-0F23EA04275F}" destId="{CE58898B-2546-4A18-91A9-2753ACF0A46F}" srcOrd="0" destOrd="0" presId="urn:microsoft.com/office/officeart/2005/8/layout/hProcess4"/>
    <dgm:cxn modelId="{18360C7F-6E3C-4650-BA82-EF058B309B03}" type="presParOf" srcId="{C42714A4-98B4-421D-9F13-BFC811251676}" destId="{CF920539-D7FC-4C37-B4CF-FE966EF8F963}" srcOrd="0" destOrd="0" presId="urn:microsoft.com/office/officeart/2005/8/layout/hProcess4"/>
    <dgm:cxn modelId="{24F929CC-A188-48A7-B42C-A0BCB3B0FDCB}" type="presParOf" srcId="{C42714A4-98B4-421D-9F13-BFC811251676}" destId="{C560CE48-1F88-4370-8785-4E4BCE96FD5D}" srcOrd="1" destOrd="0" presId="urn:microsoft.com/office/officeart/2005/8/layout/hProcess4"/>
    <dgm:cxn modelId="{024F404E-94F0-4927-ACA3-4C1F1C327A38}" type="presParOf" srcId="{C42714A4-98B4-421D-9F13-BFC811251676}" destId="{36BAA1EF-E3A8-4703-A6D4-1765EA0B12BF}" srcOrd="2" destOrd="0" presId="urn:microsoft.com/office/officeart/2005/8/layout/hProcess4"/>
    <dgm:cxn modelId="{2AAA61DD-38DB-494C-9A56-C198ACF6CE11}" type="presParOf" srcId="{36BAA1EF-E3A8-4703-A6D4-1765EA0B12BF}" destId="{6DC1B96D-E871-4EE6-B574-157487961FE5}" srcOrd="0" destOrd="0" presId="urn:microsoft.com/office/officeart/2005/8/layout/hProcess4"/>
    <dgm:cxn modelId="{8A6CBDF9-1557-40E2-9324-7C60DF05E731}" type="presParOf" srcId="{6DC1B96D-E871-4EE6-B574-157487961FE5}" destId="{2E67F28A-CD40-47F9-8826-EA224149D54E}" srcOrd="0" destOrd="0" presId="urn:microsoft.com/office/officeart/2005/8/layout/hProcess4"/>
    <dgm:cxn modelId="{7AF3764D-13BB-4B45-9082-1C4D69C7C8EA}" type="presParOf" srcId="{6DC1B96D-E871-4EE6-B574-157487961FE5}" destId="{B6868A98-C2FE-40C4-915F-5986ADD9E779}" srcOrd="1" destOrd="0" presId="urn:microsoft.com/office/officeart/2005/8/layout/hProcess4"/>
    <dgm:cxn modelId="{B9CA133D-B291-4F8B-B14F-E46D8581DF71}" type="presParOf" srcId="{6DC1B96D-E871-4EE6-B574-157487961FE5}" destId="{40052125-7102-4830-8A03-51FE3A7077D4}" srcOrd="2" destOrd="0" presId="urn:microsoft.com/office/officeart/2005/8/layout/hProcess4"/>
    <dgm:cxn modelId="{A7E2C965-193D-4013-9FD4-3CCC6BA7177D}" type="presParOf" srcId="{6DC1B96D-E871-4EE6-B574-157487961FE5}" destId="{0DA39142-494F-40C0-90AB-710DDDCFC8E7}" srcOrd="3" destOrd="0" presId="urn:microsoft.com/office/officeart/2005/8/layout/hProcess4"/>
    <dgm:cxn modelId="{241F6E7F-4B05-46F8-BBF1-BBA2D11BCE1D}" type="presParOf" srcId="{6DC1B96D-E871-4EE6-B574-157487961FE5}" destId="{91570555-F5CA-4EC7-8BD9-86EA9B1AE43A}" srcOrd="4" destOrd="0" presId="urn:microsoft.com/office/officeart/2005/8/layout/hProcess4"/>
    <dgm:cxn modelId="{05D4525A-18DF-4CFC-8AB9-9ED7907FED16}" type="presParOf" srcId="{36BAA1EF-E3A8-4703-A6D4-1765EA0B12BF}" destId="{021DE895-0941-417E-87D8-8FB316B08E75}" srcOrd="1" destOrd="0" presId="urn:microsoft.com/office/officeart/2005/8/layout/hProcess4"/>
    <dgm:cxn modelId="{ED8D7BB1-F1E6-4BA3-90AF-00C179D05FA2}" type="presParOf" srcId="{36BAA1EF-E3A8-4703-A6D4-1765EA0B12BF}" destId="{050D63AD-D3F6-4B32-B14D-A8D1EDBE60EC}" srcOrd="2" destOrd="0" presId="urn:microsoft.com/office/officeart/2005/8/layout/hProcess4"/>
    <dgm:cxn modelId="{935F4801-F22F-44CA-B1C2-2B9840834D7C}" type="presParOf" srcId="{050D63AD-D3F6-4B32-B14D-A8D1EDBE60EC}" destId="{A2CFC269-0943-4D95-8121-5A27439F30F3}" srcOrd="0" destOrd="0" presId="urn:microsoft.com/office/officeart/2005/8/layout/hProcess4"/>
    <dgm:cxn modelId="{CEB87E70-41FA-4D9F-92CD-B3A8127AB481}" type="presParOf" srcId="{050D63AD-D3F6-4B32-B14D-A8D1EDBE60EC}" destId="{CE58898B-2546-4A18-91A9-2753ACF0A46F}" srcOrd="1" destOrd="0" presId="urn:microsoft.com/office/officeart/2005/8/layout/hProcess4"/>
    <dgm:cxn modelId="{9C51E927-BA90-4C13-BFFA-9CAB337262B7}" type="presParOf" srcId="{050D63AD-D3F6-4B32-B14D-A8D1EDBE60EC}" destId="{7B10A74A-5AC1-43BC-81EC-178EE129EEB2}" srcOrd="2" destOrd="0" presId="urn:microsoft.com/office/officeart/2005/8/layout/hProcess4"/>
    <dgm:cxn modelId="{05129D79-45A6-4086-A137-225B66612E85}" type="presParOf" srcId="{050D63AD-D3F6-4B32-B14D-A8D1EDBE60EC}" destId="{E77DADF4-F0F4-4A70-A519-4D1333A7C971}" srcOrd="3" destOrd="0" presId="urn:microsoft.com/office/officeart/2005/8/layout/hProcess4"/>
    <dgm:cxn modelId="{6C5536DA-264C-499E-BD29-4FB66A5C63A7}" type="presParOf" srcId="{050D63AD-D3F6-4B32-B14D-A8D1EDBE60EC}" destId="{01C39B50-7A1A-421A-8B63-9A1E8AF5CC09}" srcOrd="4" destOrd="0" presId="urn:microsoft.com/office/officeart/2005/8/layout/hProcess4"/>
    <dgm:cxn modelId="{F93C35C1-FB32-4C59-AA19-457DA7C06163}" type="presParOf" srcId="{36BAA1EF-E3A8-4703-A6D4-1765EA0B12BF}" destId="{F649E730-B7A7-4219-BB00-4DC381AB98E6}" srcOrd="3" destOrd="0" presId="urn:microsoft.com/office/officeart/2005/8/layout/hProcess4"/>
    <dgm:cxn modelId="{47DCFFCE-B1E6-47DE-B296-84C834466682}" type="presParOf" srcId="{36BAA1EF-E3A8-4703-A6D4-1765EA0B12BF}" destId="{FA5A7281-3D98-4E5B-988D-2A09FF5F7D88}" srcOrd="4" destOrd="0" presId="urn:microsoft.com/office/officeart/2005/8/layout/hProcess4"/>
    <dgm:cxn modelId="{DCBDB3E9-74E9-4428-A5BC-305369B303C8}" type="presParOf" srcId="{FA5A7281-3D98-4E5B-988D-2A09FF5F7D88}" destId="{236C96D7-7B2D-4A47-88DF-1F13CD59A1C0}" srcOrd="0" destOrd="0" presId="urn:microsoft.com/office/officeart/2005/8/layout/hProcess4"/>
    <dgm:cxn modelId="{98A17F60-650F-47EA-9332-A32BEF34F70A}" type="presParOf" srcId="{FA5A7281-3D98-4E5B-988D-2A09FF5F7D88}" destId="{DF76A192-AFA0-49C1-AF81-174E0A0A0590}" srcOrd="1" destOrd="0" presId="urn:microsoft.com/office/officeart/2005/8/layout/hProcess4"/>
    <dgm:cxn modelId="{2E4937E2-67BD-4DA6-B29D-2C70972B5FCD}" type="presParOf" srcId="{FA5A7281-3D98-4E5B-988D-2A09FF5F7D88}" destId="{00605BA0-E271-4A66-BBBF-03B4C6A13387}" srcOrd="2" destOrd="0" presId="urn:microsoft.com/office/officeart/2005/8/layout/hProcess4"/>
    <dgm:cxn modelId="{5C6E2AD1-E2BB-4A3D-BC19-83147FE6E662}" type="presParOf" srcId="{FA5A7281-3D98-4E5B-988D-2A09FF5F7D88}" destId="{462E7BB5-99D5-406A-8724-75C8CB357450}" srcOrd="3" destOrd="0" presId="urn:microsoft.com/office/officeart/2005/8/layout/hProcess4"/>
    <dgm:cxn modelId="{022A8ED8-7B37-499A-952B-A60183B4FA96}" type="presParOf" srcId="{FA5A7281-3D98-4E5B-988D-2A09FF5F7D88}" destId="{6C52566A-198D-445F-A771-DAA5D2F5BF31}"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868A98-C2FE-40C4-915F-5986ADD9E779}">
      <dsp:nvSpPr>
        <dsp:cNvPr id="0" name=""/>
        <dsp:cNvSpPr/>
      </dsp:nvSpPr>
      <dsp:spPr>
        <a:xfrm>
          <a:off x="4287" y="605576"/>
          <a:ext cx="2430662" cy="262900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0" algn="l" defTabSz="666750">
            <a:lnSpc>
              <a:spcPct val="90000"/>
            </a:lnSpc>
            <a:spcBef>
              <a:spcPct val="0"/>
            </a:spcBef>
            <a:spcAft>
              <a:spcPct val="15000"/>
            </a:spcAft>
            <a:buChar char="••"/>
          </a:pPr>
          <a:r>
            <a:rPr lang="en-US" sz="1400" kern="1200" dirty="0"/>
            <a:t>Tests feasibility of the intervention</a:t>
          </a:r>
        </a:p>
        <a:p>
          <a:pPr marL="114300" lvl="1" indent="0" algn="l" defTabSz="666750">
            <a:lnSpc>
              <a:spcPct val="90000"/>
            </a:lnSpc>
            <a:spcBef>
              <a:spcPct val="0"/>
            </a:spcBef>
            <a:spcAft>
              <a:spcPct val="15000"/>
            </a:spcAft>
            <a:buChar char="••"/>
          </a:pPr>
          <a:r>
            <a:rPr lang="en-US" sz="1400" kern="1200" dirty="0"/>
            <a:t>Tests Pricing Assumptions</a:t>
          </a:r>
        </a:p>
        <a:p>
          <a:pPr marL="114300" lvl="1" indent="0" algn="l" defTabSz="666750">
            <a:lnSpc>
              <a:spcPct val="90000"/>
            </a:lnSpc>
            <a:spcBef>
              <a:spcPct val="0"/>
            </a:spcBef>
            <a:spcAft>
              <a:spcPct val="15000"/>
            </a:spcAft>
            <a:buChar char="••"/>
          </a:pPr>
          <a:r>
            <a:rPr lang="en-US" sz="1400" kern="1200" dirty="0"/>
            <a:t>Uses estimated rather than expected savings</a:t>
          </a:r>
        </a:p>
        <a:p>
          <a:pPr marL="114300" lvl="1" indent="0" algn="l" defTabSz="666750">
            <a:lnSpc>
              <a:spcPct val="90000"/>
            </a:lnSpc>
            <a:spcBef>
              <a:spcPct val="0"/>
            </a:spcBef>
            <a:spcAft>
              <a:spcPct val="15000"/>
            </a:spcAft>
            <a:buChar char="••"/>
          </a:pPr>
          <a:r>
            <a:rPr lang="en-US" sz="1400" kern="1200" dirty="0"/>
            <a:t>Limited reach and impact</a:t>
          </a:r>
        </a:p>
      </dsp:txBody>
      <dsp:txXfrm>
        <a:off x="64788" y="666077"/>
        <a:ext cx="2309660" cy="1944648"/>
      </dsp:txXfrm>
    </dsp:sp>
    <dsp:sp modelId="{021DE895-0941-417E-87D8-8FB316B08E75}">
      <dsp:nvSpPr>
        <dsp:cNvPr id="0" name=""/>
        <dsp:cNvSpPr/>
      </dsp:nvSpPr>
      <dsp:spPr>
        <a:xfrm>
          <a:off x="1162233" y="1337001"/>
          <a:ext cx="2638850" cy="2638850"/>
        </a:xfrm>
        <a:prstGeom prst="leftCircularArrow">
          <a:avLst>
            <a:gd name="adj1" fmla="val 2741"/>
            <a:gd name="adj2" fmla="val 333997"/>
            <a:gd name="adj3" fmla="val 1455414"/>
            <a:gd name="adj4" fmla="val 8370395"/>
            <a:gd name="adj5" fmla="val 319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DA39142-494F-40C0-90AB-710DDDCFC8E7}">
      <dsp:nvSpPr>
        <dsp:cNvPr id="0" name=""/>
        <dsp:cNvSpPr/>
      </dsp:nvSpPr>
      <dsp:spPr>
        <a:xfrm>
          <a:off x="689247" y="2787420"/>
          <a:ext cx="1697188" cy="6749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9055" tIns="39370" rIns="59055" bIns="39370" numCol="1" spcCol="1270" anchor="ctr" anchorCtr="0">
          <a:noAutofit/>
        </a:bodyPr>
        <a:lstStyle/>
        <a:p>
          <a:pPr lvl="0" algn="ctr" defTabSz="1377950">
            <a:lnSpc>
              <a:spcPct val="90000"/>
            </a:lnSpc>
            <a:spcBef>
              <a:spcPct val="0"/>
            </a:spcBef>
            <a:spcAft>
              <a:spcPct val="35000"/>
            </a:spcAft>
          </a:pPr>
          <a:r>
            <a:rPr lang="en-US" sz="3100" kern="1200" dirty="0"/>
            <a:t>Pilot</a:t>
          </a:r>
        </a:p>
      </dsp:txBody>
      <dsp:txXfrm>
        <a:off x="709015" y="2807188"/>
        <a:ext cx="1657652" cy="635379"/>
      </dsp:txXfrm>
    </dsp:sp>
    <dsp:sp modelId="{CE58898B-2546-4A18-91A9-2753ACF0A46F}">
      <dsp:nvSpPr>
        <dsp:cNvPr id="0" name=""/>
        <dsp:cNvSpPr/>
      </dsp:nvSpPr>
      <dsp:spPr>
        <a:xfrm>
          <a:off x="2779323" y="489143"/>
          <a:ext cx="2583314" cy="286187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en-US" sz="1400" kern="1200" dirty="0"/>
            <a:t>Tests scalability of the intervention</a:t>
          </a:r>
        </a:p>
        <a:p>
          <a:pPr marL="114300" lvl="1" indent="-114300" algn="l" defTabSz="622300">
            <a:lnSpc>
              <a:spcPct val="90000"/>
            </a:lnSpc>
            <a:spcBef>
              <a:spcPct val="0"/>
            </a:spcBef>
            <a:spcAft>
              <a:spcPct val="15000"/>
            </a:spcAft>
            <a:buChar char="••"/>
          </a:pPr>
          <a:r>
            <a:rPr lang="en-US" sz="1400" kern="1200" dirty="0"/>
            <a:t>Tests price elasticity across geography</a:t>
          </a:r>
        </a:p>
        <a:p>
          <a:pPr marL="114300" lvl="1" indent="-114300" algn="l" defTabSz="622300">
            <a:lnSpc>
              <a:spcPct val="90000"/>
            </a:lnSpc>
            <a:spcBef>
              <a:spcPct val="0"/>
            </a:spcBef>
            <a:spcAft>
              <a:spcPct val="15000"/>
            </a:spcAft>
            <a:buChar char="••"/>
          </a:pPr>
          <a:r>
            <a:rPr lang="en-US" sz="1400" kern="1200" dirty="0"/>
            <a:t>Used estimated rather than expected savings with high confidence</a:t>
          </a:r>
        </a:p>
        <a:p>
          <a:pPr marL="114300" lvl="1" indent="-114300" algn="l" defTabSz="622300">
            <a:lnSpc>
              <a:spcPct val="90000"/>
            </a:lnSpc>
            <a:spcBef>
              <a:spcPct val="0"/>
            </a:spcBef>
            <a:spcAft>
              <a:spcPct val="15000"/>
            </a:spcAft>
            <a:buChar char="••"/>
          </a:pPr>
          <a:r>
            <a:rPr lang="en-US" sz="1400" kern="1200" dirty="0"/>
            <a:t>Requires internal infrastructure and change management</a:t>
          </a:r>
        </a:p>
      </dsp:txBody>
      <dsp:txXfrm>
        <a:off x="2845183" y="1168262"/>
        <a:ext cx="2451594" cy="2116896"/>
      </dsp:txXfrm>
    </dsp:sp>
    <dsp:sp modelId="{F649E730-B7A7-4219-BB00-4DC381AB98E6}">
      <dsp:nvSpPr>
        <dsp:cNvPr id="0" name=""/>
        <dsp:cNvSpPr/>
      </dsp:nvSpPr>
      <dsp:spPr>
        <a:xfrm>
          <a:off x="4198519" y="-99345"/>
          <a:ext cx="2738813" cy="2738813"/>
        </a:xfrm>
        <a:prstGeom prst="circularArrow">
          <a:avLst>
            <a:gd name="adj1" fmla="val 2641"/>
            <a:gd name="adj2" fmla="val 321057"/>
            <a:gd name="adj3" fmla="val 19956410"/>
            <a:gd name="adj4" fmla="val 13028489"/>
            <a:gd name="adj5" fmla="val 30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77DADF4-F0F4-4A70-A519-4D1333A7C971}">
      <dsp:nvSpPr>
        <dsp:cNvPr id="0" name=""/>
        <dsp:cNvSpPr/>
      </dsp:nvSpPr>
      <dsp:spPr>
        <a:xfrm>
          <a:off x="3690165" y="490536"/>
          <a:ext cx="1697188" cy="6749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9055" tIns="39370" rIns="59055" bIns="39370" numCol="1" spcCol="1270" anchor="ctr" anchorCtr="0">
          <a:noAutofit/>
        </a:bodyPr>
        <a:lstStyle/>
        <a:p>
          <a:pPr lvl="0" algn="ctr" defTabSz="1377950">
            <a:lnSpc>
              <a:spcPct val="90000"/>
            </a:lnSpc>
            <a:spcBef>
              <a:spcPct val="0"/>
            </a:spcBef>
            <a:spcAft>
              <a:spcPct val="35000"/>
            </a:spcAft>
          </a:pPr>
          <a:r>
            <a:rPr lang="en-US" sz="3100" kern="1200" dirty="0"/>
            <a:t>Program</a:t>
          </a:r>
        </a:p>
      </dsp:txBody>
      <dsp:txXfrm>
        <a:off x="3709933" y="510304"/>
        <a:ext cx="1657652" cy="635379"/>
      </dsp:txXfrm>
    </dsp:sp>
    <dsp:sp modelId="{DF76A192-AFA0-49C1-AF81-174E0A0A0590}">
      <dsp:nvSpPr>
        <dsp:cNvPr id="0" name=""/>
        <dsp:cNvSpPr/>
      </dsp:nvSpPr>
      <dsp:spPr>
        <a:xfrm>
          <a:off x="5707011" y="454946"/>
          <a:ext cx="2518301" cy="293026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en-US" sz="1400" kern="1200" dirty="0"/>
            <a:t>Solidifies service requirements and limits for payment</a:t>
          </a:r>
        </a:p>
        <a:p>
          <a:pPr marL="114300" lvl="1" indent="-114300" algn="l" defTabSz="622300">
            <a:lnSpc>
              <a:spcPct val="90000"/>
            </a:lnSpc>
            <a:spcBef>
              <a:spcPct val="0"/>
            </a:spcBef>
            <a:spcAft>
              <a:spcPct val="15000"/>
            </a:spcAft>
            <a:buChar char="••"/>
          </a:pPr>
          <a:r>
            <a:rPr lang="en-US" sz="1400" kern="1200" dirty="0"/>
            <a:t>Sets pricing of the intervention into a product</a:t>
          </a:r>
        </a:p>
        <a:p>
          <a:pPr marL="114300" lvl="1" indent="-114300" algn="l" defTabSz="622300">
            <a:lnSpc>
              <a:spcPct val="90000"/>
            </a:lnSpc>
            <a:spcBef>
              <a:spcPct val="0"/>
            </a:spcBef>
            <a:spcAft>
              <a:spcPct val="15000"/>
            </a:spcAft>
            <a:buChar char="••"/>
          </a:pPr>
          <a:r>
            <a:rPr lang="en-US" sz="1400" kern="1200" dirty="0"/>
            <a:t>Uses expected savings and a defined budget</a:t>
          </a:r>
        </a:p>
        <a:p>
          <a:pPr marL="114300" lvl="1" indent="-114300" algn="l" defTabSz="622300">
            <a:lnSpc>
              <a:spcPct val="90000"/>
            </a:lnSpc>
            <a:spcBef>
              <a:spcPct val="0"/>
            </a:spcBef>
            <a:spcAft>
              <a:spcPct val="15000"/>
            </a:spcAft>
            <a:buChar char="••"/>
          </a:pPr>
          <a:r>
            <a:rPr lang="en-US" sz="1400" kern="1200" dirty="0"/>
            <a:t>Requires filing of benefit into state and federal products</a:t>
          </a:r>
        </a:p>
      </dsp:txBody>
      <dsp:txXfrm>
        <a:off x="5774445" y="522380"/>
        <a:ext cx="2383433" cy="2167486"/>
      </dsp:txXfrm>
    </dsp:sp>
    <dsp:sp modelId="{462E7BB5-99D5-406A-8724-75C8CB357450}">
      <dsp:nvSpPr>
        <dsp:cNvPr id="0" name=""/>
        <dsp:cNvSpPr/>
      </dsp:nvSpPr>
      <dsp:spPr>
        <a:xfrm>
          <a:off x="6435790" y="2787420"/>
          <a:ext cx="1697188" cy="6749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9055" tIns="39370" rIns="59055" bIns="39370" numCol="1" spcCol="1270" anchor="ctr" anchorCtr="0">
          <a:noAutofit/>
        </a:bodyPr>
        <a:lstStyle/>
        <a:p>
          <a:pPr lvl="0" algn="ctr" defTabSz="1377950">
            <a:lnSpc>
              <a:spcPct val="90000"/>
            </a:lnSpc>
            <a:spcBef>
              <a:spcPct val="0"/>
            </a:spcBef>
            <a:spcAft>
              <a:spcPct val="35000"/>
            </a:spcAft>
          </a:pPr>
          <a:r>
            <a:rPr lang="en-US" sz="3100" kern="1200" dirty="0"/>
            <a:t>Benefit</a:t>
          </a:r>
        </a:p>
      </dsp:txBody>
      <dsp:txXfrm>
        <a:off x="6455558" y="2807188"/>
        <a:ext cx="1657652" cy="63537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6681648-CAA6-4AB0-AABB-6CB44C6A3781}" type="datetimeFigureOut">
              <a:rPr lang="en-US" smtClean="0"/>
              <a:t>12/19/2019</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5230B8A9-DF73-4D26-952D-D5709E817759}" type="slidenum">
              <a:rPr lang="en-US" smtClean="0"/>
              <a:t>‹#›</a:t>
            </a:fld>
            <a:endParaRPr lang="en-US" dirty="0"/>
          </a:p>
        </p:txBody>
      </p:sp>
    </p:spTree>
    <p:extLst>
      <p:ext uri="{BB962C8B-B14F-4D97-AF65-F5344CB8AC3E}">
        <p14:creationId xmlns:p14="http://schemas.microsoft.com/office/powerpoint/2010/main" val="178453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A24EB60-7F9B-46BE-A3CD-B04344305A72}" type="datetimeFigureOut">
              <a:rPr lang="en-US" smtClean="0"/>
              <a:t>12/19/2019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3466F74-5E18-47E5-A952-0F53E34C9C30}" type="slidenum">
              <a:rPr lang="en-US" smtClean="0"/>
              <a:t>‹#›</a:t>
            </a:fld>
            <a:endParaRPr lang="en-US" dirty="0"/>
          </a:p>
        </p:txBody>
      </p:sp>
    </p:spTree>
    <p:extLst>
      <p:ext uri="{BB962C8B-B14F-4D97-AF65-F5344CB8AC3E}">
        <p14:creationId xmlns:p14="http://schemas.microsoft.com/office/powerpoint/2010/main" val="2721663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466F74-5E18-47E5-A952-0F53E34C9C30}" type="slidenum">
              <a:rPr lang="en-US" smtClean="0"/>
              <a:t>1</a:t>
            </a:fld>
            <a:endParaRPr lang="en-US" dirty="0"/>
          </a:p>
        </p:txBody>
      </p:sp>
    </p:spTree>
    <p:extLst>
      <p:ext uri="{BB962C8B-B14F-4D97-AF65-F5344CB8AC3E}">
        <p14:creationId xmlns:p14="http://schemas.microsoft.com/office/powerpoint/2010/main" val="826488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dirty="0"/>
          </a:p>
        </p:txBody>
      </p:sp>
      <p:sp>
        <p:nvSpPr>
          <p:cNvPr id="4" name="Slide Number Placeholder 3"/>
          <p:cNvSpPr>
            <a:spLocks noGrp="1"/>
          </p:cNvSpPr>
          <p:nvPr>
            <p:ph type="sldNum" sz="quarter" idx="10"/>
          </p:nvPr>
        </p:nvSpPr>
        <p:spPr/>
        <p:txBody>
          <a:bodyPr/>
          <a:lstStyle/>
          <a:p>
            <a:fld id="{43466F74-5E18-47E5-A952-0F53E34C9C30}" type="slidenum">
              <a:rPr lang="en-US" smtClean="0"/>
              <a:t>2</a:t>
            </a:fld>
            <a:endParaRPr lang="en-US" dirty="0"/>
          </a:p>
        </p:txBody>
      </p:sp>
    </p:spTree>
    <p:extLst>
      <p:ext uri="{BB962C8B-B14F-4D97-AF65-F5344CB8AC3E}">
        <p14:creationId xmlns:p14="http://schemas.microsoft.com/office/powerpoint/2010/main" val="379141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556A65-A29A-493A-90AD-AFFF774283F9}" type="slidenum">
              <a:rPr lang="en-US" smtClean="0"/>
              <a:t>3</a:t>
            </a:fld>
            <a:endParaRPr lang="en-US"/>
          </a:p>
        </p:txBody>
      </p:sp>
    </p:spTree>
    <p:extLst>
      <p:ext uri="{BB962C8B-B14F-4D97-AF65-F5344CB8AC3E}">
        <p14:creationId xmlns:p14="http://schemas.microsoft.com/office/powerpoint/2010/main" val="442071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466F74-5E18-47E5-A952-0F53E34C9C30}" type="slidenum">
              <a:rPr lang="en-US" smtClean="0"/>
              <a:t>5</a:t>
            </a:fld>
            <a:endParaRPr lang="en-US" dirty="0"/>
          </a:p>
        </p:txBody>
      </p:sp>
    </p:spTree>
    <p:extLst>
      <p:ext uri="{BB962C8B-B14F-4D97-AF65-F5344CB8AC3E}">
        <p14:creationId xmlns:p14="http://schemas.microsoft.com/office/powerpoint/2010/main" val="31124387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466F74-5E18-47E5-A952-0F53E34C9C30}" type="slidenum">
              <a:rPr lang="en-US" smtClean="0"/>
              <a:t>6</a:t>
            </a:fld>
            <a:endParaRPr lang="en-US" dirty="0"/>
          </a:p>
        </p:txBody>
      </p:sp>
    </p:spTree>
    <p:extLst>
      <p:ext uri="{BB962C8B-B14F-4D97-AF65-F5344CB8AC3E}">
        <p14:creationId xmlns:p14="http://schemas.microsoft.com/office/powerpoint/2010/main" val="1275902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466F74-5E18-47E5-A952-0F53E34C9C30}" type="slidenum">
              <a:rPr lang="en-US" smtClean="0"/>
              <a:t>7</a:t>
            </a:fld>
            <a:endParaRPr lang="en-US" dirty="0"/>
          </a:p>
        </p:txBody>
      </p:sp>
    </p:spTree>
    <p:extLst>
      <p:ext uri="{BB962C8B-B14F-4D97-AF65-F5344CB8AC3E}">
        <p14:creationId xmlns:p14="http://schemas.microsoft.com/office/powerpoint/2010/main" val="233580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466F74-5E18-47E5-A952-0F53E34C9C30}" type="slidenum">
              <a:rPr lang="en-US" smtClean="0"/>
              <a:t>8</a:t>
            </a:fld>
            <a:endParaRPr lang="en-US" dirty="0"/>
          </a:p>
        </p:txBody>
      </p:sp>
    </p:spTree>
    <p:extLst>
      <p:ext uri="{BB962C8B-B14F-4D97-AF65-F5344CB8AC3E}">
        <p14:creationId xmlns:p14="http://schemas.microsoft.com/office/powerpoint/2010/main" val="591610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466F74-5E18-47E5-A952-0F53E34C9C30}" type="slidenum">
              <a:rPr lang="en-US" smtClean="0"/>
              <a:t>9</a:t>
            </a:fld>
            <a:endParaRPr lang="en-US" dirty="0"/>
          </a:p>
        </p:txBody>
      </p:sp>
    </p:spTree>
    <p:extLst>
      <p:ext uri="{BB962C8B-B14F-4D97-AF65-F5344CB8AC3E}">
        <p14:creationId xmlns:p14="http://schemas.microsoft.com/office/powerpoint/2010/main" val="1705163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1764A7"/>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7086"/>
            <a:ext cx="7772400" cy="1470025"/>
          </a:xfrm>
          <a:noFill/>
          <a:ln>
            <a:noFill/>
          </a:ln>
        </p:spPr>
        <p:txBody>
          <a:bodyPr/>
          <a:lstStyle>
            <a:lvl1pPr algn="l">
              <a:defRPr b="1" i="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2157111"/>
            <a:ext cx="7772400" cy="1752600"/>
          </a:xfrm>
        </p:spPr>
        <p:txBody>
          <a:bodyPr/>
          <a:lstStyle>
            <a:lvl1pPr marL="0" indent="0" algn="l">
              <a:buNone/>
              <a:defRPr sz="27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3427302" y="6238116"/>
            <a:ext cx="1652814" cy="365125"/>
          </a:xfrm>
          <a:prstGeom prst="rect">
            <a:avLst/>
          </a:prstGeom>
        </p:spPr>
        <p:txBody>
          <a:bodyPr/>
          <a:lstStyle/>
          <a:p>
            <a:fld id="{98ABB4F7-02F0-434C-98E5-7887382A7352}" type="datetime1">
              <a:rPr lang="en-US" smtClean="0"/>
              <a:pPr/>
              <a:t>12/19/2019</a:t>
            </a:fld>
            <a:endParaRPr lang="en-US" dirty="0"/>
          </a:p>
        </p:txBody>
      </p:sp>
      <p:sp>
        <p:nvSpPr>
          <p:cNvPr id="5" name="Footer Placeholder 4"/>
          <p:cNvSpPr>
            <a:spLocks noGrp="1"/>
          </p:cNvSpPr>
          <p:nvPr>
            <p:ph type="ftr" sz="quarter" idx="11"/>
          </p:nvPr>
        </p:nvSpPr>
        <p:spPr>
          <a:xfrm>
            <a:off x="1369557" y="6238116"/>
            <a:ext cx="2022759" cy="365125"/>
          </a:xfrm>
          <a:prstGeom prst="rect">
            <a:avLst/>
          </a:prstGeom>
        </p:spPr>
        <p:txBody>
          <a:bodyPr/>
          <a:lstStyle/>
          <a:p>
            <a:endParaRPr lang="en-US" dirty="0"/>
          </a:p>
        </p:txBody>
      </p:sp>
      <p:sp>
        <p:nvSpPr>
          <p:cNvPr id="10" name="TextBox 9"/>
          <p:cNvSpPr txBox="1"/>
          <p:nvPr userDrawn="1"/>
        </p:nvSpPr>
        <p:spPr>
          <a:xfrm>
            <a:off x="7162800" y="6477000"/>
            <a:ext cx="184666" cy="369332"/>
          </a:xfrm>
          <a:prstGeom prst="rect">
            <a:avLst/>
          </a:prstGeom>
          <a:noFill/>
        </p:spPr>
        <p:txBody>
          <a:bodyPr wrap="none" rtlCol="0">
            <a:spAutoFit/>
          </a:bodyPr>
          <a:lstStyle/>
          <a:p>
            <a:endParaRPr lang="en-US" dirty="0"/>
          </a:p>
        </p:txBody>
      </p:sp>
      <p:sp>
        <p:nvSpPr>
          <p:cNvPr id="12" name="Rectangle 11"/>
          <p:cNvSpPr/>
          <p:nvPr userDrawn="1"/>
        </p:nvSpPr>
        <p:spPr>
          <a:xfrm>
            <a:off x="2" y="5169557"/>
            <a:ext cx="9143999" cy="1688443"/>
          </a:xfrm>
          <a:prstGeom prst="rect">
            <a:avLst/>
          </a:prstGeom>
          <a:solidFill>
            <a:srgbClr val="128E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ffectLst/>
            </a:endParaRPr>
          </a:p>
        </p:txBody>
      </p:sp>
      <p:pic>
        <p:nvPicPr>
          <p:cNvPr id="13" name="Picture 12" descr="CAPC-white-logo_001-01-Hom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46448" y="5561247"/>
            <a:ext cx="1624892" cy="919424"/>
          </a:xfrm>
          <a:prstGeom prst="rect">
            <a:avLst/>
          </a:prstGeom>
        </p:spPr>
      </p:pic>
    </p:spTree>
    <p:extLst>
      <p:ext uri="{BB962C8B-B14F-4D97-AF65-F5344CB8AC3E}">
        <p14:creationId xmlns:p14="http://schemas.microsoft.com/office/powerpoint/2010/main" val="329422738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7"/>
          <p:cNvSpPr>
            <a:spLocks noGrp="1"/>
          </p:cNvSpPr>
          <p:nvPr>
            <p:ph type="sldNum" sz="quarter" idx="10"/>
          </p:nvPr>
        </p:nvSpPr>
        <p:spPr/>
        <p:txBody>
          <a:bodyPr/>
          <a:lstStyle/>
          <a:p>
            <a:pPr algn="l"/>
            <a:fld id="{5C06C424-E783-2A4B-A49B-6E477786D520}" type="slidenum">
              <a:rPr lang="en-US" smtClean="0"/>
              <a:pPr algn="l"/>
              <a:t>‹#›</a:t>
            </a:fld>
            <a:endParaRPr lang="en-US" dirty="0"/>
          </a:p>
        </p:txBody>
      </p:sp>
    </p:spTree>
    <p:extLst>
      <p:ext uri="{BB962C8B-B14F-4D97-AF65-F5344CB8AC3E}">
        <p14:creationId xmlns:p14="http://schemas.microsoft.com/office/powerpoint/2010/main" val="4095586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p>
            <a:pPr algn="l"/>
            <a:fld id="{5C06C424-E783-2A4B-A49B-6E477786D520}" type="slidenum">
              <a:rPr lang="en-US" smtClean="0"/>
              <a:pPr algn="l"/>
              <a:t>‹#›</a:t>
            </a:fld>
            <a:endParaRPr lang="en-US" dirty="0"/>
          </a:p>
        </p:txBody>
      </p:sp>
    </p:spTree>
    <p:extLst>
      <p:ext uri="{BB962C8B-B14F-4D97-AF65-F5344CB8AC3E}">
        <p14:creationId xmlns:p14="http://schemas.microsoft.com/office/powerpoint/2010/main" val="3787314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p>
            <a:pPr algn="l"/>
            <a:fld id="{5C06C424-E783-2A4B-A49B-6E477786D520}" type="slidenum">
              <a:rPr lang="en-US" smtClean="0"/>
              <a:pPr algn="l"/>
              <a:t>‹#›</a:t>
            </a:fld>
            <a:endParaRPr lang="en-US" dirty="0"/>
          </a:p>
        </p:txBody>
      </p:sp>
    </p:spTree>
    <p:extLst>
      <p:ext uri="{BB962C8B-B14F-4D97-AF65-F5344CB8AC3E}">
        <p14:creationId xmlns:p14="http://schemas.microsoft.com/office/powerpoint/2010/main" val="2480312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975556"/>
            <a:ext cx="8229600" cy="3813144"/>
          </a:xfrm>
        </p:spPr>
        <p:txBody>
          <a:bodyPr/>
          <a:lstStyle>
            <a:lvl1pPr>
              <a:lnSpc>
                <a:spcPct val="120000"/>
              </a:lnSpc>
              <a:defRPr/>
            </a:lvl1pPr>
            <a:lvl2pPr>
              <a:lnSpc>
                <a:spcPct val="120000"/>
              </a:lnSpc>
              <a:defRPr/>
            </a:lvl2pPr>
            <a:lvl3pPr>
              <a:lnSpc>
                <a:spcPct val="120000"/>
              </a:lnSpc>
              <a:defRPr/>
            </a:lvl3pPr>
            <a:lvl4pPr>
              <a:lnSpc>
                <a:spcPct val="120000"/>
              </a:lnSpc>
              <a:defRPr/>
            </a:lvl4pPr>
            <a:lvl5pPr>
              <a:lnSpc>
                <a:spcPct val="12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0"/>
          </p:nvPr>
        </p:nvSpPr>
        <p:spPr/>
        <p:txBody>
          <a:bodyPr/>
          <a:lstStyle/>
          <a:p>
            <a:pPr algn="l"/>
            <a:fld id="{5C06C424-E783-2A4B-A49B-6E477786D520}" type="slidenum">
              <a:rPr lang="en-US" smtClean="0"/>
              <a:pPr algn="l"/>
              <a:t>‹#›</a:t>
            </a:fld>
            <a:endParaRPr lang="en-US" dirty="0"/>
          </a:p>
        </p:txBody>
      </p:sp>
    </p:spTree>
    <p:extLst>
      <p:ext uri="{BB962C8B-B14F-4D97-AF65-F5344CB8AC3E}">
        <p14:creationId xmlns:p14="http://schemas.microsoft.com/office/powerpoint/2010/main" val="1896788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pPr algn="l"/>
            <a:fld id="{5C06C424-E783-2A4B-A49B-6E477786D520}" type="slidenum">
              <a:rPr lang="en-US" smtClean="0"/>
              <a:pPr algn="l"/>
              <a:t>‹#›</a:t>
            </a:fld>
            <a:endParaRPr lang="en-US" dirty="0"/>
          </a:p>
        </p:txBody>
      </p:sp>
      <p:sp>
        <p:nvSpPr>
          <p:cNvPr id="4" name="Content Placeholder 2"/>
          <p:cNvSpPr>
            <a:spLocks noGrp="1"/>
          </p:cNvSpPr>
          <p:nvPr>
            <p:ph idx="1"/>
          </p:nvPr>
        </p:nvSpPr>
        <p:spPr>
          <a:xfrm>
            <a:off x="457200" y="1947334"/>
            <a:ext cx="8229600" cy="3841367"/>
          </a:xfrm>
        </p:spPr>
        <p:txBody>
          <a:bodyPr>
            <a:normAutofit/>
          </a:bodyPr>
          <a:lstStyle>
            <a:lvl1pPr marL="0" indent="0">
              <a:lnSpc>
                <a:spcPct val="120000"/>
              </a:lnSpc>
              <a:buNone/>
              <a:defRPr sz="2800" baseline="0"/>
            </a:lvl1pPr>
          </a:lstStyle>
          <a:p>
            <a:pPr marL="0" lvl="0" indent="0">
              <a:buNone/>
            </a:pPr>
            <a:r>
              <a:rPr lang="en-US">
                <a:solidFill>
                  <a:srgbClr val="000000"/>
                </a:solidFill>
              </a:rPr>
              <a:t>Click to edit Master text styles</a:t>
            </a:r>
          </a:p>
        </p:txBody>
      </p:sp>
    </p:spTree>
    <p:extLst>
      <p:ext uri="{BB962C8B-B14F-4D97-AF65-F5344CB8AC3E}">
        <p14:creationId xmlns:p14="http://schemas.microsoft.com/office/powerpoint/2010/main" val="3376334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6"/>
          <p:cNvSpPr>
            <a:spLocks noGrp="1"/>
          </p:cNvSpPr>
          <p:nvPr>
            <p:ph type="sldNum" sz="quarter" idx="10"/>
          </p:nvPr>
        </p:nvSpPr>
        <p:spPr/>
        <p:txBody>
          <a:bodyPr/>
          <a:lstStyle/>
          <a:p>
            <a:pPr algn="l"/>
            <a:fld id="{5C06C424-E783-2A4B-A49B-6E477786D520}" type="slidenum">
              <a:rPr lang="en-US" smtClean="0"/>
              <a:pPr algn="l"/>
              <a:t>‹#›</a:t>
            </a:fld>
            <a:endParaRPr lang="en-US" dirty="0"/>
          </a:p>
        </p:txBody>
      </p:sp>
    </p:spTree>
    <p:extLst>
      <p:ext uri="{BB962C8B-B14F-4D97-AF65-F5344CB8AC3E}">
        <p14:creationId xmlns:p14="http://schemas.microsoft.com/office/powerpoint/2010/main" val="1405474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p:cNvSpPr>
            <a:spLocks noGrp="1"/>
          </p:cNvSpPr>
          <p:nvPr>
            <p:ph type="sldNum" sz="quarter" idx="10"/>
          </p:nvPr>
        </p:nvSpPr>
        <p:spPr/>
        <p:txBody>
          <a:bodyPr/>
          <a:lstStyle/>
          <a:p>
            <a:pPr algn="l"/>
            <a:fld id="{5C06C424-E783-2A4B-A49B-6E477786D520}" type="slidenum">
              <a:rPr lang="en-US" smtClean="0"/>
              <a:pPr algn="l"/>
              <a:t>‹#›</a:t>
            </a:fld>
            <a:endParaRPr lang="en-US" dirty="0"/>
          </a:p>
        </p:txBody>
      </p:sp>
    </p:spTree>
    <p:extLst>
      <p:ext uri="{BB962C8B-B14F-4D97-AF65-F5344CB8AC3E}">
        <p14:creationId xmlns:p14="http://schemas.microsoft.com/office/powerpoint/2010/main" val="4094988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p:cNvSpPr>
            <a:spLocks noGrp="1"/>
          </p:cNvSpPr>
          <p:nvPr>
            <p:ph type="sldNum" sz="quarter" idx="10"/>
          </p:nvPr>
        </p:nvSpPr>
        <p:spPr/>
        <p:txBody>
          <a:bodyPr/>
          <a:lstStyle/>
          <a:p>
            <a:pPr algn="l"/>
            <a:fld id="{5C06C424-E783-2A4B-A49B-6E477786D520}" type="slidenum">
              <a:rPr lang="en-US" smtClean="0"/>
              <a:pPr algn="l"/>
              <a:t>‹#›</a:t>
            </a:fld>
            <a:endParaRPr lang="en-US" dirty="0"/>
          </a:p>
        </p:txBody>
      </p:sp>
    </p:spTree>
    <p:extLst>
      <p:ext uri="{BB962C8B-B14F-4D97-AF65-F5344CB8AC3E}">
        <p14:creationId xmlns:p14="http://schemas.microsoft.com/office/powerpoint/2010/main" val="3259260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0"/>
          </p:nvPr>
        </p:nvSpPr>
        <p:spPr/>
        <p:txBody>
          <a:bodyPr/>
          <a:lstStyle/>
          <a:p>
            <a:pPr algn="l"/>
            <a:fld id="{5C06C424-E783-2A4B-A49B-6E477786D520}" type="slidenum">
              <a:rPr lang="en-US" smtClean="0"/>
              <a:pPr algn="l"/>
              <a:t>‹#›</a:t>
            </a:fld>
            <a:endParaRPr lang="en-US" dirty="0"/>
          </a:p>
        </p:txBody>
      </p:sp>
      <p:sp>
        <p:nvSpPr>
          <p:cNvPr id="4" name="Content Placeholder 2"/>
          <p:cNvSpPr>
            <a:spLocks noGrp="1"/>
          </p:cNvSpPr>
          <p:nvPr>
            <p:ph idx="1"/>
          </p:nvPr>
        </p:nvSpPr>
        <p:spPr>
          <a:xfrm>
            <a:off x="457200" y="1876777"/>
            <a:ext cx="8229600" cy="3911923"/>
          </a:xfrm>
        </p:spPr>
        <p:txBody>
          <a:bodyPr/>
          <a:lstStyle>
            <a:lvl1pPr marL="0" indent="0">
              <a:lnSpc>
                <a:spcPts val="4740"/>
              </a:lnSpc>
              <a:buNone/>
              <a:defRPr baseline="0"/>
            </a:lvl1pPr>
            <a:lvl2pPr marL="457200" indent="0">
              <a:buNone/>
              <a:defRPr/>
            </a:lvl2pPr>
          </a:lstStyle>
          <a:p>
            <a:pPr lvl="0"/>
            <a:r>
              <a:rPr lang="en-US"/>
              <a:t>Click to edit Master text styles</a:t>
            </a:r>
          </a:p>
        </p:txBody>
      </p:sp>
    </p:spTree>
    <p:extLst>
      <p:ext uri="{BB962C8B-B14F-4D97-AF65-F5344CB8AC3E}">
        <p14:creationId xmlns:p14="http://schemas.microsoft.com/office/powerpoint/2010/main" val="3303347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pPr algn="l"/>
            <a:fld id="{5C06C424-E783-2A4B-A49B-6E477786D520}" type="slidenum">
              <a:rPr lang="en-US" smtClean="0"/>
              <a:pPr algn="l"/>
              <a:t>‹#›</a:t>
            </a:fld>
            <a:endParaRPr lang="en-US" dirty="0"/>
          </a:p>
        </p:txBody>
      </p:sp>
    </p:spTree>
    <p:extLst>
      <p:ext uri="{BB962C8B-B14F-4D97-AF65-F5344CB8AC3E}">
        <p14:creationId xmlns:p14="http://schemas.microsoft.com/office/powerpoint/2010/main" val="3661272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7"/>
          <p:cNvSpPr>
            <a:spLocks noGrp="1"/>
          </p:cNvSpPr>
          <p:nvPr>
            <p:ph type="sldNum" sz="quarter" idx="10"/>
          </p:nvPr>
        </p:nvSpPr>
        <p:spPr/>
        <p:txBody>
          <a:bodyPr/>
          <a:lstStyle/>
          <a:p>
            <a:pPr algn="l"/>
            <a:fld id="{5C06C424-E783-2A4B-A49B-6E477786D520}" type="slidenum">
              <a:rPr lang="en-US" smtClean="0"/>
              <a:pPr algn="l"/>
              <a:t>‹#›</a:t>
            </a:fld>
            <a:endParaRPr lang="en-US" dirty="0"/>
          </a:p>
        </p:txBody>
      </p:sp>
    </p:spTree>
    <p:extLst>
      <p:ext uri="{BB962C8B-B14F-4D97-AF65-F5344CB8AC3E}">
        <p14:creationId xmlns:p14="http://schemas.microsoft.com/office/powerpoint/2010/main" val="3088070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7"/>
            <a:ext cx="8229600" cy="2011363"/>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457200" y="2286001"/>
            <a:ext cx="8229600" cy="35027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479097" y="6223797"/>
            <a:ext cx="473347" cy="384035"/>
          </a:xfrm>
          <a:prstGeom prst="rect">
            <a:avLst/>
          </a:prstGeom>
        </p:spPr>
        <p:txBody>
          <a:bodyPr vert="horz" lIns="91440" tIns="45720" rIns="91440" bIns="45720" rtlCol="0" anchor="ctr"/>
          <a:lstStyle>
            <a:lvl1pPr algn="r">
              <a:defRPr sz="1200">
                <a:solidFill>
                  <a:schemeClr val="tx1">
                    <a:tint val="75000"/>
                  </a:schemeClr>
                </a:solidFill>
              </a:defRPr>
            </a:lvl1pPr>
          </a:lstStyle>
          <a:p>
            <a:pPr algn="l"/>
            <a:fld id="{5C06C424-E783-2A4B-A49B-6E477786D520}" type="slidenum">
              <a:rPr lang="en-US" smtClean="0"/>
              <a:pPr algn="l"/>
              <a:t>‹#›</a:t>
            </a:fld>
            <a:endParaRPr lang="en-US" dirty="0"/>
          </a:p>
        </p:txBody>
      </p:sp>
      <p:pic>
        <p:nvPicPr>
          <p:cNvPr id="8" name="Picture 7" descr="capc-side-01.pn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709767" y="5970686"/>
            <a:ext cx="2268584" cy="895415"/>
          </a:xfrm>
          <a:prstGeom prst="rect">
            <a:avLst/>
          </a:prstGeom>
        </p:spPr>
      </p:pic>
    </p:spTree>
    <p:extLst>
      <p:ext uri="{BB962C8B-B14F-4D97-AF65-F5344CB8AC3E}">
        <p14:creationId xmlns:p14="http://schemas.microsoft.com/office/powerpoint/2010/main" val="1245250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457200" rtl="0" eaLnBrk="1" latinLnBrk="0" hangingPunct="1">
        <a:spcBef>
          <a:spcPct val="0"/>
        </a:spcBef>
        <a:buNone/>
        <a:defRPr sz="4400" b="1" i="0" kern="1200">
          <a:solidFill>
            <a:srgbClr val="118ED9"/>
          </a:solidFill>
          <a:latin typeface="+mj-lt"/>
          <a:ea typeface="+mj-ea"/>
          <a:cs typeface="+mj-cs"/>
        </a:defRPr>
      </a:lvl1pPr>
    </p:titleStyle>
    <p:bodyStyle>
      <a:lvl1pPr marL="342900" indent="-342900" algn="l" defTabSz="457200" rtl="0" eaLnBrk="1" latinLnBrk="0" hangingPunct="1">
        <a:lnSpc>
          <a:spcPct val="120000"/>
        </a:lnSpc>
        <a:spcBef>
          <a:spcPct val="20000"/>
        </a:spcBef>
        <a:buClr>
          <a:srgbClr val="157ACF"/>
        </a:buClr>
        <a:buSzPct val="80000"/>
        <a:buFont typeface="Lucida Grande"/>
        <a:buChar char="➔"/>
        <a:defRPr sz="3200" kern="1200">
          <a:solidFill>
            <a:schemeClr val="tx1"/>
          </a:solidFill>
          <a:latin typeface="+mn-lt"/>
          <a:ea typeface="+mn-ea"/>
          <a:cs typeface="+mn-cs"/>
        </a:defRPr>
      </a:lvl1pPr>
      <a:lvl2pPr marL="742950" indent="-285750" algn="l" defTabSz="457200" rtl="0" eaLnBrk="1" latinLnBrk="0" hangingPunct="1">
        <a:lnSpc>
          <a:spcPct val="120000"/>
        </a:lnSpc>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lnSpc>
          <a:spcPct val="120000"/>
        </a:lnSpc>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lnSpc>
          <a:spcPct val="120000"/>
        </a:lnSpc>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lnSpc>
          <a:spcPct val="120000"/>
        </a:lnSpc>
        <a:spcBef>
          <a:spcPct val="20000"/>
        </a:spcBef>
        <a:buFont typeface="Arial"/>
        <a:buChar char="»"/>
        <a:tabLst/>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Considerations in Benefit Creation for Home-Based Palliative Care</a:t>
            </a:r>
          </a:p>
        </p:txBody>
      </p:sp>
      <p:sp>
        <p:nvSpPr>
          <p:cNvPr id="3" name="Subtitle 2"/>
          <p:cNvSpPr>
            <a:spLocks noGrp="1"/>
          </p:cNvSpPr>
          <p:nvPr>
            <p:ph type="subTitle" idx="1"/>
          </p:nvPr>
        </p:nvSpPr>
        <p:spPr>
          <a:xfrm>
            <a:off x="685800" y="3080266"/>
            <a:ext cx="7772400" cy="1752600"/>
          </a:xfrm>
        </p:spPr>
        <p:txBody>
          <a:bodyPr>
            <a:normAutofit/>
          </a:bodyPr>
          <a:lstStyle/>
          <a:p>
            <a:r>
              <a:rPr lang="en-US" dirty="0" smtClean="0"/>
              <a:t>A Resource for the CAPC Medicare Advantage Learning Community</a:t>
            </a:r>
          </a:p>
          <a:p>
            <a:endParaRPr lang="en-US" dirty="0"/>
          </a:p>
          <a:p>
            <a:endParaRPr lang="en-US" dirty="0" smtClean="0"/>
          </a:p>
        </p:txBody>
      </p:sp>
      <p:sp>
        <p:nvSpPr>
          <p:cNvPr id="4" name="Subtitle 2"/>
          <p:cNvSpPr txBox="1">
            <a:spLocks/>
          </p:cNvSpPr>
          <p:nvPr/>
        </p:nvSpPr>
        <p:spPr>
          <a:xfrm>
            <a:off x="381000" y="5334000"/>
            <a:ext cx="7772400" cy="1243106"/>
          </a:xfrm>
          <a:prstGeom prst="rect">
            <a:avLst/>
          </a:prstGeom>
        </p:spPr>
        <p:txBody>
          <a:bodyPr vert="horz" lIns="91440" tIns="45720" rIns="91440" bIns="45720" rtlCol="0">
            <a:normAutofit/>
          </a:bodyPr>
          <a:lstStyle>
            <a:lvl1pPr marL="0" indent="0" algn="l" defTabSz="457200" rtl="0" eaLnBrk="1" latinLnBrk="0" hangingPunct="1">
              <a:lnSpc>
                <a:spcPct val="120000"/>
              </a:lnSpc>
              <a:spcBef>
                <a:spcPct val="20000"/>
              </a:spcBef>
              <a:buClr>
                <a:srgbClr val="157ACF"/>
              </a:buClr>
              <a:buSzPct val="80000"/>
              <a:buFont typeface="Lucida Grande"/>
              <a:buNone/>
              <a:defRPr sz="2700" kern="1200">
                <a:solidFill>
                  <a:srgbClr val="FFFFFF"/>
                </a:solidFill>
                <a:latin typeface="+mn-lt"/>
                <a:ea typeface="+mn-ea"/>
                <a:cs typeface="+mn-cs"/>
              </a:defRPr>
            </a:lvl1pPr>
            <a:lvl2pPr marL="457200" indent="0" algn="ctr" defTabSz="457200" rtl="0" eaLnBrk="1" latinLnBrk="0" hangingPunct="1">
              <a:lnSpc>
                <a:spcPct val="120000"/>
              </a:lnSpc>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lnSpc>
                <a:spcPct val="120000"/>
              </a:lnSpc>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lnSpc>
                <a:spcPct val="120000"/>
              </a:lnSpc>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lnSpc>
                <a:spcPct val="120000"/>
              </a:lnSpc>
              <a:spcBef>
                <a:spcPct val="20000"/>
              </a:spcBef>
              <a:buFont typeface="Arial"/>
              <a:buNone/>
              <a:tabLst/>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dirty="0"/>
          </a:p>
        </p:txBody>
      </p:sp>
      <p:sp>
        <p:nvSpPr>
          <p:cNvPr id="6" name="TextBox 5"/>
          <p:cNvSpPr txBox="1"/>
          <p:nvPr/>
        </p:nvSpPr>
        <p:spPr>
          <a:xfrm>
            <a:off x="838200" y="5867400"/>
            <a:ext cx="1877502" cy="369332"/>
          </a:xfrm>
          <a:prstGeom prst="rect">
            <a:avLst/>
          </a:prstGeom>
          <a:noFill/>
        </p:spPr>
        <p:txBody>
          <a:bodyPr wrap="none" rtlCol="0">
            <a:spAutoFit/>
          </a:bodyPr>
          <a:lstStyle/>
          <a:p>
            <a:r>
              <a:rPr lang="en-US" dirty="0" smtClean="0"/>
              <a:t>December, 2019</a:t>
            </a:r>
            <a:endParaRPr lang="en-US" dirty="0"/>
          </a:p>
        </p:txBody>
      </p:sp>
    </p:spTree>
    <p:extLst>
      <p:ext uri="{BB962C8B-B14F-4D97-AF65-F5344CB8AC3E}">
        <p14:creationId xmlns:p14="http://schemas.microsoft.com/office/powerpoint/2010/main" val="2678638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a:t>What is a Benefit?</a:t>
            </a:r>
          </a:p>
        </p:txBody>
      </p:sp>
      <p:sp>
        <p:nvSpPr>
          <p:cNvPr id="6" name="Content Placeholder 5"/>
          <p:cNvSpPr>
            <a:spLocks noGrp="1"/>
          </p:cNvSpPr>
          <p:nvPr>
            <p:ph sz="half" idx="1"/>
          </p:nvPr>
        </p:nvSpPr>
        <p:spPr>
          <a:xfrm>
            <a:off x="228600" y="1295400"/>
            <a:ext cx="8534400" cy="5410200"/>
          </a:xfrm>
        </p:spPr>
        <p:txBody>
          <a:bodyPr>
            <a:normAutofit/>
          </a:bodyPr>
          <a:lstStyle/>
          <a:p>
            <a:r>
              <a:rPr lang="en-US" dirty="0"/>
              <a:t>The health care items or services covered under a health insurance </a:t>
            </a:r>
            <a:r>
              <a:rPr lang="en-US" dirty="0" smtClean="0"/>
              <a:t>plan </a:t>
            </a:r>
            <a:endParaRPr lang="en-US" dirty="0"/>
          </a:p>
          <a:p>
            <a:r>
              <a:rPr lang="en-US" dirty="0"/>
              <a:t>Covered benefits and excluded services are defined in the health insurance plan's coverage </a:t>
            </a:r>
            <a:r>
              <a:rPr lang="en-US" dirty="0" smtClean="0"/>
              <a:t>documents </a:t>
            </a:r>
            <a:endParaRPr lang="en-US" dirty="0"/>
          </a:p>
          <a:p>
            <a:pPr lvl="1"/>
            <a:r>
              <a:rPr lang="en-US" dirty="0"/>
              <a:t>In Medicaid or CHIP, covered benefits and excluded services are defined in state program </a:t>
            </a:r>
            <a:r>
              <a:rPr lang="en-US" dirty="0" smtClean="0"/>
              <a:t>rules</a:t>
            </a:r>
            <a:endParaRPr lang="en-US" dirty="0"/>
          </a:p>
          <a:p>
            <a:pPr lvl="1"/>
            <a:r>
              <a:rPr lang="en-US" dirty="0"/>
              <a:t>In Medicare Advantage, benefits must be </a:t>
            </a:r>
            <a:r>
              <a:rPr lang="en-US" dirty="0" smtClean="0"/>
              <a:t>filed and approved </a:t>
            </a:r>
            <a:r>
              <a:rPr lang="en-US" dirty="0"/>
              <a:t>by CMS before they can be provided to beneficiaries</a:t>
            </a:r>
          </a:p>
        </p:txBody>
      </p:sp>
      <p:sp>
        <p:nvSpPr>
          <p:cNvPr id="4" name="Slide Number Placeholder 3"/>
          <p:cNvSpPr>
            <a:spLocks noGrp="1"/>
          </p:cNvSpPr>
          <p:nvPr>
            <p:ph type="sldNum" sz="quarter" idx="10"/>
          </p:nvPr>
        </p:nvSpPr>
        <p:spPr/>
        <p:txBody>
          <a:bodyPr/>
          <a:lstStyle/>
          <a:p>
            <a:pPr algn="l"/>
            <a:fld id="{5C06C424-E783-2A4B-A49B-6E477786D520}" type="slidenum">
              <a:rPr lang="en-US" smtClean="0"/>
              <a:pPr algn="l"/>
              <a:t>2</a:t>
            </a:fld>
            <a:endParaRPr lang="en-US" dirty="0"/>
          </a:p>
        </p:txBody>
      </p:sp>
    </p:spTree>
    <p:extLst>
      <p:ext uri="{BB962C8B-B14F-4D97-AF65-F5344CB8AC3E}">
        <p14:creationId xmlns:p14="http://schemas.microsoft.com/office/powerpoint/2010/main" val="1278233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05800" cy="1219200"/>
          </a:xfrm>
        </p:spPr>
        <p:txBody>
          <a:bodyPr>
            <a:noAutofit/>
          </a:bodyPr>
          <a:lstStyle/>
          <a:p>
            <a:r>
              <a:rPr lang="en-US" sz="3600" dirty="0"/>
              <a:t>What Do Actuaries Need to Know When Creating a Benefit?</a:t>
            </a:r>
          </a:p>
        </p:txBody>
      </p:sp>
      <p:sp>
        <p:nvSpPr>
          <p:cNvPr id="19" name="Subtitle 2"/>
          <p:cNvSpPr txBox="1">
            <a:spLocks/>
          </p:cNvSpPr>
          <p:nvPr/>
        </p:nvSpPr>
        <p:spPr>
          <a:xfrm>
            <a:off x="578244" y="1695300"/>
            <a:ext cx="7727556" cy="4019699"/>
          </a:xfrm>
          <a:prstGeom prst="rect">
            <a:avLst/>
          </a:prstGeom>
        </p:spPr>
        <p:txBody>
          <a:bodyPr vert="horz" lIns="51435" tIns="25718" rIns="51435" bIns="25718" rtlCol="0">
            <a:noAutofit/>
          </a:bodyPr>
          <a:lstStyle>
            <a:lvl1pPr marL="342900" indent="-342900" algn="l" defTabSz="457200" rtl="0" eaLnBrk="1" latinLnBrk="0" hangingPunct="1">
              <a:lnSpc>
                <a:spcPct val="120000"/>
              </a:lnSpc>
              <a:spcBef>
                <a:spcPct val="20000"/>
              </a:spcBef>
              <a:buClr>
                <a:srgbClr val="157ACF"/>
              </a:buClr>
              <a:buSzPct val="80000"/>
              <a:buFont typeface="Lucida Grande"/>
              <a:buChar char="➔"/>
              <a:defRPr sz="3200" kern="1200">
                <a:solidFill>
                  <a:schemeClr val="tx1"/>
                </a:solidFill>
                <a:latin typeface="+mn-lt"/>
                <a:ea typeface="+mn-ea"/>
                <a:cs typeface="+mn-cs"/>
              </a:defRPr>
            </a:lvl1pPr>
            <a:lvl2pPr marL="742950" indent="-285750" algn="l" defTabSz="457200" rtl="0" eaLnBrk="1" latinLnBrk="0" hangingPunct="1">
              <a:lnSpc>
                <a:spcPct val="120000"/>
              </a:lnSpc>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lnSpc>
                <a:spcPct val="120000"/>
              </a:lnSpc>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lnSpc>
                <a:spcPct val="120000"/>
              </a:lnSpc>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lnSpc>
                <a:spcPct val="120000"/>
              </a:lnSpc>
              <a:spcBef>
                <a:spcPct val="20000"/>
              </a:spcBef>
              <a:buFont typeface="Arial"/>
              <a:buChar char="»"/>
              <a:tabLst/>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200" dirty="0" smtClean="0"/>
              <a:t>The expected cost </a:t>
            </a:r>
            <a:r>
              <a:rPr lang="en-US" sz="2200" dirty="0"/>
              <a:t>of the services under the benefit</a:t>
            </a:r>
          </a:p>
          <a:p>
            <a:r>
              <a:rPr lang="en-US" sz="2200" dirty="0"/>
              <a:t>How many people </a:t>
            </a:r>
            <a:r>
              <a:rPr lang="en-US" sz="2200" dirty="0" smtClean="0"/>
              <a:t>are likely to </a:t>
            </a:r>
            <a:r>
              <a:rPr lang="en-US" sz="2200" dirty="0"/>
              <a:t>use the benefit</a:t>
            </a:r>
          </a:p>
          <a:p>
            <a:r>
              <a:rPr lang="en-US" sz="2200" dirty="0"/>
              <a:t>The value (in dollars) of the benefit being created</a:t>
            </a:r>
          </a:p>
          <a:p>
            <a:r>
              <a:rPr lang="en-US" sz="2200" dirty="0"/>
              <a:t>The marketability of the benefit being included </a:t>
            </a:r>
          </a:p>
          <a:p>
            <a:r>
              <a:rPr lang="en-US" sz="2200" dirty="0"/>
              <a:t>Impact of the benefit’s inclusion on other benefits </a:t>
            </a:r>
            <a:r>
              <a:rPr lang="en-US" sz="2200" dirty="0" smtClean="0"/>
              <a:t>and/or </a:t>
            </a:r>
            <a:r>
              <a:rPr lang="en-US" sz="2200" dirty="0"/>
              <a:t>the overall premium price</a:t>
            </a:r>
          </a:p>
          <a:p>
            <a:endParaRPr lang="en-US" sz="2200" dirty="0"/>
          </a:p>
          <a:p>
            <a:endParaRPr lang="en-US" sz="2200" dirty="0"/>
          </a:p>
          <a:p>
            <a:endParaRPr lang="en-US" sz="2200" dirty="0"/>
          </a:p>
          <a:p>
            <a:pPr marL="0" indent="0">
              <a:buNone/>
            </a:pPr>
            <a:endParaRPr lang="en-US" sz="2200" dirty="0">
              <a:latin typeface="+mj-lt"/>
            </a:endParaRPr>
          </a:p>
        </p:txBody>
      </p:sp>
    </p:spTree>
    <p:extLst>
      <p:ext uri="{BB962C8B-B14F-4D97-AF65-F5344CB8AC3E}">
        <p14:creationId xmlns:p14="http://schemas.microsoft.com/office/powerpoint/2010/main" val="4152723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C3CAA-B4F1-4A67-929C-CDF88028F9CD}"/>
              </a:ext>
            </a:extLst>
          </p:cNvPr>
          <p:cNvSpPr>
            <a:spLocks noGrp="1"/>
          </p:cNvSpPr>
          <p:nvPr>
            <p:ph type="title"/>
          </p:nvPr>
        </p:nvSpPr>
        <p:spPr/>
        <p:txBody>
          <a:bodyPr>
            <a:normAutofit/>
          </a:bodyPr>
          <a:lstStyle/>
          <a:p>
            <a:r>
              <a:rPr lang="en-US" sz="3600" dirty="0"/>
              <a:t>From Pilot to Benefit in 3 Easy Steps</a:t>
            </a:r>
          </a:p>
        </p:txBody>
      </p:sp>
      <p:sp>
        <p:nvSpPr>
          <p:cNvPr id="3" name="Slide Number Placeholder 2">
            <a:extLst>
              <a:ext uri="{FF2B5EF4-FFF2-40B4-BE49-F238E27FC236}">
                <a16:creationId xmlns:a16="http://schemas.microsoft.com/office/drawing/2014/main" id="{18A93D23-4981-4D53-A232-0DF6E6FA4404}"/>
              </a:ext>
            </a:extLst>
          </p:cNvPr>
          <p:cNvSpPr>
            <a:spLocks noGrp="1"/>
          </p:cNvSpPr>
          <p:nvPr>
            <p:ph type="sldNum" sz="quarter" idx="10"/>
          </p:nvPr>
        </p:nvSpPr>
        <p:spPr/>
        <p:txBody>
          <a:bodyPr/>
          <a:lstStyle/>
          <a:p>
            <a:pPr algn="l"/>
            <a:fld id="{5C06C424-E783-2A4B-A49B-6E477786D520}" type="slidenum">
              <a:rPr lang="en-US" smtClean="0"/>
              <a:pPr algn="l"/>
              <a:t>4</a:t>
            </a:fld>
            <a:endParaRPr lang="en-US" dirty="0"/>
          </a:p>
        </p:txBody>
      </p:sp>
      <p:graphicFrame>
        <p:nvGraphicFramePr>
          <p:cNvPr id="5" name="Content Placeholder 4">
            <a:extLst>
              <a:ext uri="{FF2B5EF4-FFF2-40B4-BE49-F238E27FC236}">
                <a16:creationId xmlns:a16="http://schemas.microsoft.com/office/drawing/2014/main" id="{DEBB2C18-59EF-4130-9136-39990D43F730}"/>
              </a:ext>
            </a:extLst>
          </p:cNvPr>
          <p:cNvGraphicFramePr>
            <a:graphicFrameLocks noGrp="1"/>
          </p:cNvGraphicFramePr>
          <p:nvPr>
            <p:ph idx="1"/>
            <p:extLst>
              <p:ext uri="{D42A27DB-BD31-4B8C-83A1-F6EECF244321}">
                <p14:modId xmlns:p14="http://schemas.microsoft.com/office/powerpoint/2010/main" val="1032592124"/>
              </p:ext>
            </p:extLst>
          </p:nvPr>
        </p:nvGraphicFramePr>
        <p:xfrm>
          <a:off x="435621" y="1371600"/>
          <a:ext cx="8229600" cy="3840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3614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29B6B-C1CF-F94C-B9BF-C38CE7A1D6B6}"/>
              </a:ext>
            </a:extLst>
          </p:cNvPr>
          <p:cNvSpPr>
            <a:spLocks noGrp="1"/>
          </p:cNvSpPr>
          <p:nvPr>
            <p:ph type="title"/>
          </p:nvPr>
        </p:nvSpPr>
        <p:spPr/>
        <p:txBody>
          <a:bodyPr>
            <a:normAutofit/>
          </a:bodyPr>
          <a:lstStyle/>
          <a:p>
            <a:r>
              <a:rPr lang="en-US" sz="3600" dirty="0" smtClean="0"/>
              <a:t>Pilot: </a:t>
            </a:r>
            <a:r>
              <a:rPr lang="en-US" sz="3600" dirty="0"/>
              <a:t>Considerations and Trade-Offs</a:t>
            </a:r>
          </a:p>
        </p:txBody>
      </p:sp>
      <p:sp>
        <p:nvSpPr>
          <p:cNvPr id="3" name="Content Placeholder 2">
            <a:extLst>
              <a:ext uri="{FF2B5EF4-FFF2-40B4-BE49-F238E27FC236}">
                <a16:creationId xmlns:a16="http://schemas.microsoft.com/office/drawing/2014/main" id="{0B574E56-878E-3240-BF0A-1CBA174DE297}"/>
              </a:ext>
            </a:extLst>
          </p:cNvPr>
          <p:cNvSpPr>
            <a:spLocks noGrp="1"/>
          </p:cNvSpPr>
          <p:nvPr>
            <p:ph idx="1"/>
          </p:nvPr>
        </p:nvSpPr>
        <p:spPr>
          <a:xfrm>
            <a:off x="457200" y="1355763"/>
            <a:ext cx="8229599" cy="4876800"/>
          </a:xfrm>
        </p:spPr>
        <p:txBody>
          <a:bodyPr>
            <a:normAutofit/>
          </a:bodyPr>
          <a:lstStyle/>
          <a:p>
            <a:r>
              <a:rPr lang="en-US" sz="2200" dirty="0"/>
              <a:t>A pilot’s immediate objective is </a:t>
            </a:r>
            <a:r>
              <a:rPr lang="en-US" sz="2200" dirty="0" smtClean="0"/>
              <a:t>to test whether a new </a:t>
            </a:r>
            <a:r>
              <a:rPr lang="en-US" sz="2200" dirty="0"/>
              <a:t>intervention achieves the outcomes it has been shown to achieve </a:t>
            </a:r>
            <a:r>
              <a:rPr lang="en-US" sz="2200" dirty="0" smtClean="0"/>
              <a:t>elsewhere</a:t>
            </a:r>
            <a:endParaRPr lang="en-US" sz="2200" dirty="0"/>
          </a:p>
          <a:p>
            <a:r>
              <a:rPr lang="en-US" sz="2200" dirty="0" smtClean="0"/>
              <a:t>Providers </a:t>
            </a:r>
            <a:r>
              <a:rPr lang="en-US" sz="2200" dirty="0"/>
              <a:t>participating in a pilot </a:t>
            </a:r>
            <a:r>
              <a:rPr lang="en-US" sz="2200" dirty="0" smtClean="0"/>
              <a:t>typically commit </a:t>
            </a:r>
            <a:r>
              <a:rPr lang="en-US" sz="2200" dirty="0"/>
              <a:t>to additional time and attention in order to understand what works and what can be </a:t>
            </a:r>
            <a:r>
              <a:rPr lang="en-US" sz="2200" dirty="0" smtClean="0"/>
              <a:t>improved</a:t>
            </a:r>
            <a:endParaRPr lang="en-US" sz="2200" dirty="0"/>
          </a:p>
          <a:p>
            <a:r>
              <a:rPr lang="en-US" sz="2200" dirty="0" smtClean="0"/>
              <a:t>A pilot is limited to a purposely small geography </a:t>
            </a:r>
            <a:r>
              <a:rPr lang="en-US" sz="2200" dirty="0"/>
              <a:t>or </a:t>
            </a:r>
            <a:r>
              <a:rPr lang="en-US" sz="2200" dirty="0" smtClean="0"/>
              <a:t>population to focus on testing feasibility before going to scale</a:t>
            </a:r>
            <a:endParaRPr lang="en-US" sz="2200" dirty="0"/>
          </a:p>
          <a:p>
            <a:r>
              <a:rPr lang="en-US" sz="2200" dirty="0" smtClean="0"/>
              <a:t>Members </a:t>
            </a:r>
            <a:r>
              <a:rPr lang="en-US" sz="2200" dirty="0"/>
              <a:t>have limited visibility </a:t>
            </a:r>
            <a:r>
              <a:rPr lang="en-US" sz="2200" dirty="0" smtClean="0"/>
              <a:t>into pilots, and the plan must make few </a:t>
            </a:r>
            <a:r>
              <a:rPr lang="en-US" sz="2200" dirty="0"/>
              <a:t>structural changes </a:t>
            </a:r>
            <a:r>
              <a:rPr lang="en-US" sz="2200" dirty="0" smtClean="0"/>
              <a:t>to start</a:t>
            </a:r>
            <a:endParaRPr lang="en-US" sz="2200" dirty="0"/>
          </a:p>
        </p:txBody>
      </p:sp>
      <p:sp>
        <p:nvSpPr>
          <p:cNvPr id="4" name="Slide Number Placeholder 3">
            <a:extLst>
              <a:ext uri="{FF2B5EF4-FFF2-40B4-BE49-F238E27FC236}">
                <a16:creationId xmlns:a16="http://schemas.microsoft.com/office/drawing/2014/main" id="{703F4EA2-20F4-C042-8A93-8B018CDCF5D5}"/>
              </a:ext>
            </a:extLst>
          </p:cNvPr>
          <p:cNvSpPr>
            <a:spLocks noGrp="1"/>
          </p:cNvSpPr>
          <p:nvPr>
            <p:ph type="sldNum" sz="quarter" idx="10"/>
          </p:nvPr>
        </p:nvSpPr>
        <p:spPr/>
        <p:txBody>
          <a:bodyPr/>
          <a:lstStyle/>
          <a:p>
            <a:pPr algn="l"/>
            <a:fld id="{5C06C424-E783-2A4B-A49B-6E477786D520}" type="slidenum">
              <a:rPr lang="en-US" smtClean="0"/>
              <a:pPr algn="l"/>
              <a:t>5</a:t>
            </a:fld>
            <a:endParaRPr lang="en-US" dirty="0"/>
          </a:p>
        </p:txBody>
      </p:sp>
    </p:spTree>
    <p:extLst>
      <p:ext uri="{BB962C8B-B14F-4D97-AF65-F5344CB8AC3E}">
        <p14:creationId xmlns:p14="http://schemas.microsoft.com/office/powerpoint/2010/main" val="1834669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29B6B-C1CF-F94C-B9BF-C38CE7A1D6B6}"/>
              </a:ext>
            </a:extLst>
          </p:cNvPr>
          <p:cNvSpPr>
            <a:spLocks noGrp="1"/>
          </p:cNvSpPr>
          <p:nvPr>
            <p:ph type="title"/>
          </p:nvPr>
        </p:nvSpPr>
        <p:spPr/>
        <p:txBody>
          <a:bodyPr>
            <a:normAutofit/>
          </a:bodyPr>
          <a:lstStyle/>
          <a:p>
            <a:r>
              <a:rPr lang="en-US" sz="3600" dirty="0" smtClean="0"/>
              <a:t>Program: </a:t>
            </a:r>
            <a:r>
              <a:rPr lang="en-US" sz="3600" dirty="0"/>
              <a:t>Considerations and Trade-Offs</a:t>
            </a:r>
          </a:p>
        </p:txBody>
      </p:sp>
      <p:sp>
        <p:nvSpPr>
          <p:cNvPr id="3" name="Content Placeholder 2">
            <a:extLst>
              <a:ext uri="{FF2B5EF4-FFF2-40B4-BE49-F238E27FC236}">
                <a16:creationId xmlns:a16="http://schemas.microsoft.com/office/drawing/2014/main" id="{0B574E56-878E-3240-BF0A-1CBA174DE297}"/>
              </a:ext>
            </a:extLst>
          </p:cNvPr>
          <p:cNvSpPr>
            <a:spLocks noGrp="1"/>
          </p:cNvSpPr>
          <p:nvPr>
            <p:ph idx="1"/>
          </p:nvPr>
        </p:nvSpPr>
        <p:spPr>
          <a:xfrm>
            <a:off x="457200" y="1447800"/>
            <a:ext cx="8229599" cy="4876800"/>
          </a:xfrm>
        </p:spPr>
        <p:txBody>
          <a:bodyPr>
            <a:noAutofit/>
          </a:bodyPr>
          <a:lstStyle/>
          <a:p>
            <a:pPr>
              <a:lnSpc>
                <a:spcPct val="100000"/>
              </a:lnSpc>
            </a:pPr>
            <a:r>
              <a:rPr lang="en-US" sz="2000" dirty="0" smtClean="0"/>
              <a:t>A program’s objective </a:t>
            </a:r>
            <a:r>
              <a:rPr lang="en-US" sz="2000" dirty="0"/>
              <a:t>is to determine how </a:t>
            </a:r>
            <a:r>
              <a:rPr lang="en-US" sz="2000" dirty="0" smtClean="0"/>
              <a:t>an </a:t>
            </a:r>
            <a:r>
              <a:rPr lang="en-US" sz="2000" dirty="0"/>
              <a:t>intervention works at scale and what </a:t>
            </a:r>
            <a:r>
              <a:rPr lang="en-US" sz="2000" dirty="0" smtClean="0"/>
              <a:t>workflow </a:t>
            </a:r>
            <a:r>
              <a:rPr lang="en-US" sz="2000" dirty="0"/>
              <a:t>redesign or </a:t>
            </a:r>
            <a:r>
              <a:rPr lang="en-US" sz="2000" dirty="0" smtClean="0"/>
              <a:t>operational changes are needed</a:t>
            </a:r>
            <a:endParaRPr lang="en-US" sz="2000" dirty="0"/>
          </a:p>
          <a:p>
            <a:pPr>
              <a:lnSpc>
                <a:spcPct val="100000"/>
              </a:lnSpc>
            </a:pPr>
            <a:r>
              <a:rPr lang="en-US" sz="2000" dirty="0" smtClean="0"/>
              <a:t>A program can </a:t>
            </a:r>
            <a:r>
              <a:rPr lang="en-US" sz="2000" dirty="0"/>
              <a:t>be treated as a value-added program in the Medicare </a:t>
            </a:r>
            <a:r>
              <a:rPr lang="en-US" sz="2000" dirty="0" smtClean="0"/>
              <a:t>Bid </a:t>
            </a:r>
            <a:r>
              <a:rPr lang="en-US" sz="2000" dirty="0"/>
              <a:t>or in provider and beneficiary communication and marketing </a:t>
            </a:r>
            <a:r>
              <a:rPr lang="en-US" sz="2000" dirty="0" smtClean="0"/>
              <a:t>materials</a:t>
            </a:r>
          </a:p>
          <a:p>
            <a:pPr lvl="1">
              <a:lnSpc>
                <a:spcPct val="100000"/>
              </a:lnSpc>
            </a:pPr>
            <a:r>
              <a:rPr lang="en-US" sz="1600" dirty="0" smtClean="0"/>
              <a:t>Take care to capture all program expenses in the Medical Expense Ratio!</a:t>
            </a:r>
            <a:endParaRPr lang="en-US" sz="1600" dirty="0"/>
          </a:p>
          <a:p>
            <a:pPr>
              <a:lnSpc>
                <a:spcPct val="100000"/>
              </a:lnSpc>
            </a:pPr>
            <a:r>
              <a:rPr lang="en-US" sz="2000" dirty="0" smtClean="0"/>
              <a:t>A program builds on </a:t>
            </a:r>
            <a:r>
              <a:rPr lang="en-US" sz="2000" dirty="0"/>
              <a:t>the experience of the pilot </a:t>
            </a:r>
            <a:r>
              <a:rPr lang="en-US" sz="2000" dirty="0" smtClean="0"/>
              <a:t>to:</a:t>
            </a:r>
          </a:p>
          <a:p>
            <a:pPr lvl="1">
              <a:lnSpc>
                <a:spcPct val="100000"/>
              </a:lnSpc>
            </a:pPr>
            <a:r>
              <a:rPr lang="en-US" sz="2000" dirty="0" smtClean="0"/>
              <a:t>adjust </a:t>
            </a:r>
            <a:r>
              <a:rPr lang="en-US" sz="2000" dirty="0"/>
              <a:t>the </a:t>
            </a:r>
            <a:r>
              <a:rPr lang="en-US" sz="2000" dirty="0" smtClean="0"/>
              <a:t>services, eligibility, </a:t>
            </a:r>
            <a:r>
              <a:rPr lang="en-US" sz="2000" dirty="0"/>
              <a:t>and any other issues </a:t>
            </a:r>
            <a:r>
              <a:rPr lang="en-US" sz="2000" dirty="0" smtClean="0"/>
              <a:t>found</a:t>
            </a:r>
            <a:endParaRPr lang="en-US" sz="2000" dirty="0"/>
          </a:p>
          <a:p>
            <a:pPr lvl="1">
              <a:lnSpc>
                <a:spcPct val="100000"/>
              </a:lnSpc>
            </a:pPr>
            <a:r>
              <a:rPr lang="en-US" sz="2000" dirty="0" smtClean="0"/>
              <a:t>better </a:t>
            </a:r>
            <a:r>
              <a:rPr lang="en-US" sz="2000" dirty="0"/>
              <a:t>predict the value of the service longitudinally </a:t>
            </a:r>
            <a:r>
              <a:rPr lang="en-US" sz="2000" dirty="0" smtClean="0"/>
              <a:t>so that it can </a:t>
            </a:r>
            <a:r>
              <a:rPr lang="en-US" sz="2000" dirty="0"/>
              <a:t>be built into the benefit structure</a:t>
            </a:r>
          </a:p>
          <a:p>
            <a:pPr>
              <a:lnSpc>
                <a:spcPct val="100000"/>
              </a:lnSpc>
            </a:pPr>
            <a:r>
              <a:rPr lang="en-US" sz="2000" dirty="0"/>
              <a:t>Overhead costs can be reduced by streamlining and automating processes</a:t>
            </a:r>
          </a:p>
          <a:p>
            <a:pPr>
              <a:lnSpc>
                <a:spcPct val="100000"/>
              </a:lnSpc>
            </a:pPr>
            <a:r>
              <a:rPr lang="en-US" sz="2000" dirty="0" smtClean="0"/>
              <a:t>Program oversight and administration is less intense than a pilot, allowing </a:t>
            </a:r>
            <a:r>
              <a:rPr lang="en-US" sz="2000" dirty="0"/>
              <a:t>for increased variation in outcomes and potential for fraud and abuse </a:t>
            </a:r>
            <a:endParaRPr lang="en-US" sz="2000" dirty="0" smtClean="0"/>
          </a:p>
          <a:p>
            <a:pPr marL="0" indent="0">
              <a:lnSpc>
                <a:spcPct val="100000"/>
              </a:lnSpc>
              <a:buNone/>
            </a:pPr>
            <a:endParaRPr lang="en-US" sz="2000" dirty="0"/>
          </a:p>
        </p:txBody>
      </p:sp>
      <p:sp>
        <p:nvSpPr>
          <p:cNvPr id="4" name="Slide Number Placeholder 3">
            <a:extLst>
              <a:ext uri="{FF2B5EF4-FFF2-40B4-BE49-F238E27FC236}">
                <a16:creationId xmlns:a16="http://schemas.microsoft.com/office/drawing/2014/main" id="{703F4EA2-20F4-C042-8A93-8B018CDCF5D5}"/>
              </a:ext>
            </a:extLst>
          </p:cNvPr>
          <p:cNvSpPr>
            <a:spLocks noGrp="1"/>
          </p:cNvSpPr>
          <p:nvPr>
            <p:ph type="sldNum" sz="quarter" idx="10"/>
          </p:nvPr>
        </p:nvSpPr>
        <p:spPr/>
        <p:txBody>
          <a:bodyPr/>
          <a:lstStyle/>
          <a:p>
            <a:pPr algn="l"/>
            <a:fld id="{5C06C424-E783-2A4B-A49B-6E477786D520}" type="slidenum">
              <a:rPr lang="en-US" smtClean="0"/>
              <a:pPr algn="l"/>
              <a:t>6</a:t>
            </a:fld>
            <a:endParaRPr lang="en-US" dirty="0"/>
          </a:p>
        </p:txBody>
      </p:sp>
    </p:spTree>
    <p:extLst>
      <p:ext uri="{BB962C8B-B14F-4D97-AF65-F5344CB8AC3E}">
        <p14:creationId xmlns:p14="http://schemas.microsoft.com/office/powerpoint/2010/main" val="2877435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29B6B-C1CF-F94C-B9BF-C38CE7A1D6B6}"/>
              </a:ext>
            </a:extLst>
          </p:cNvPr>
          <p:cNvSpPr>
            <a:spLocks noGrp="1"/>
          </p:cNvSpPr>
          <p:nvPr>
            <p:ph type="title"/>
          </p:nvPr>
        </p:nvSpPr>
        <p:spPr/>
        <p:txBody>
          <a:bodyPr>
            <a:normAutofit/>
          </a:bodyPr>
          <a:lstStyle/>
          <a:p>
            <a:r>
              <a:rPr lang="en-US" sz="3600" dirty="0" smtClean="0"/>
              <a:t>Benefit: </a:t>
            </a:r>
            <a:r>
              <a:rPr lang="en-US" sz="3600" dirty="0"/>
              <a:t>Considerations and Trade-Offs</a:t>
            </a:r>
          </a:p>
        </p:txBody>
      </p:sp>
      <p:sp>
        <p:nvSpPr>
          <p:cNvPr id="3" name="Content Placeholder 2">
            <a:extLst>
              <a:ext uri="{FF2B5EF4-FFF2-40B4-BE49-F238E27FC236}">
                <a16:creationId xmlns:a16="http://schemas.microsoft.com/office/drawing/2014/main" id="{0B574E56-878E-3240-BF0A-1CBA174DE297}"/>
              </a:ext>
            </a:extLst>
          </p:cNvPr>
          <p:cNvSpPr>
            <a:spLocks noGrp="1"/>
          </p:cNvSpPr>
          <p:nvPr>
            <p:ph idx="1"/>
          </p:nvPr>
        </p:nvSpPr>
        <p:spPr>
          <a:xfrm>
            <a:off x="457200" y="1371600"/>
            <a:ext cx="8229599" cy="5236232"/>
          </a:xfrm>
        </p:spPr>
        <p:txBody>
          <a:bodyPr>
            <a:normAutofit fontScale="55000" lnSpcReduction="20000"/>
          </a:bodyPr>
          <a:lstStyle/>
          <a:p>
            <a:r>
              <a:rPr lang="en-US" dirty="0" smtClean="0"/>
              <a:t>A benefit’s objective </a:t>
            </a:r>
            <a:r>
              <a:rPr lang="en-US" dirty="0"/>
              <a:t>is to structurally solidify services, payment, and value through formalizing the program as a benefit</a:t>
            </a:r>
          </a:p>
          <a:p>
            <a:r>
              <a:rPr lang="en-US" dirty="0"/>
              <a:t>Pricing must be based on past claims </a:t>
            </a:r>
            <a:r>
              <a:rPr lang="en-US" dirty="0" smtClean="0"/>
              <a:t>experience. That means that the plan needs a </a:t>
            </a:r>
            <a:r>
              <a:rPr lang="en-US" dirty="0"/>
              <a:t>high </a:t>
            </a:r>
            <a:r>
              <a:rPr lang="en-US" dirty="0" smtClean="0"/>
              <a:t>level of confidence </a:t>
            </a:r>
            <a:r>
              <a:rPr lang="en-US" dirty="0"/>
              <a:t>that </a:t>
            </a:r>
            <a:r>
              <a:rPr lang="en-US" dirty="0" smtClean="0"/>
              <a:t>it’s </a:t>
            </a:r>
            <a:r>
              <a:rPr lang="en-US" dirty="0"/>
              <a:t>published price and set of services will </a:t>
            </a:r>
            <a:r>
              <a:rPr lang="en-US" dirty="0" smtClean="0"/>
              <a:t>support market competitiveness</a:t>
            </a:r>
            <a:endParaRPr lang="en-US" dirty="0"/>
          </a:p>
          <a:p>
            <a:r>
              <a:rPr lang="en-US" dirty="0" smtClean="0"/>
              <a:t>For Medicare Advantage, special supplemental benefits for the chronically ill can only be paid for with rebate funds, while programs can be funded more </a:t>
            </a:r>
            <a:r>
              <a:rPr lang="en-US" dirty="0" smtClean="0"/>
              <a:t>flexibly</a:t>
            </a:r>
          </a:p>
          <a:p>
            <a:r>
              <a:rPr lang="en-US" dirty="0" smtClean="0"/>
              <a:t>Benefits are most easily captured in the Medical Expense Ratio</a:t>
            </a:r>
            <a:r>
              <a:rPr lang="en-US" dirty="0" smtClean="0"/>
              <a:t> </a:t>
            </a:r>
            <a:endParaRPr lang="en-US" dirty="0"/>
          </a:p>
          <a:p>
            <a:r>
              <a:rPr lang="en-US" dirty="0"/>
              <a:t>Once filed within a specific product, the benefit must be approved by insurance regulators and taken through the formal product development and filing </a:t>
            </a:r>
            <a:r>
              <a:rPr lang="en-US" dirty="0" smtClean="0"/>
              <a:t>process</a:t>
            </a:r>
          </a:p>
          <a:p>
            <a:pPr lvl="1"/>
            <a:r>
              <a:rPr lang="en-US" dirty="0"/>
              <a:t>Filing a benefit can take up to 2 years before </a:t>
            </a:r>
            <a:r>
              <a:rPr lang="en-US" dirty="0" smtClean="0"/>
              <a:t>approval</a:t>
            </a:r>
          </a:p>
          <a:p>
            <a:pPr lvl="1"/>
            <a:r>
              <a:rPr lang="en-US" dirty="0" smtClean="0"/>
              <a:t>Benefits are </a:t>
            </a:r>
            <a:r>
              <a:rPr lang="en-US" dirty="0"/>
              <a:t>subject to </a:t>
            </a:r>
            <a:r>
              <a:rPr lang="en-US" dirty="0" smtClean="0"/>
              <a:t>all the state </a:t>
            </a:r>
            <a:r>
              <a:rPr lang="en-US" dirty="0"/>
              <a:t>and federal policies for </a:t>
            </a:r>
            <a:r>
              <a:rPr lang="en-US" dirty="0" smtClean="0"/>
              <a:t>offering and marketing </a:t>
            </a:r>
            <a:r>
              <a:rPr lang="en-US" dirty="0"/>
              <a:t>health insurance </a:t>
            </a:r>
            <a:r>
              <a:rPr lang="en-US" dirty="0" smtClean="0"/>
              <a:t>products</a:t>
            </a:r>
          </a:p>
          <a:p>
            <a:pPr lvl="1"/>
            <a:r>
              <a:rPr lang="en-US" sz="2900" dirty="0" smtClean="0"/>
              <a:t>Later removing the benefit may be difficult, perhaps even requiring the elimination of the product </a:t>
            </a:r>
            <a:endParaRPr lang="en-US" sz="2900" dirty="0"/>
          </a:p>
          <a:p>
            <a:endParaRPr lang="en-US" dirty="0"/>
          </a:p>
        </p:txBody>
      </p:sp>
      <p:sp>
        <p:nvSpPr>
          <p:cNvPr id="4" name="Slide Number Placeholder 3">
            <a:extLst>
              <a:ext uri="{FF2B5EF4-FFF2-40B4-BE49-F238E27FC236}">
                <a16:creationId xmlns:a16="http://schemas.microsoft.com/office/drawing/2014/main" id="{703F4EA2-20F4-C042-8A93-8B018CDCF5D5}"/>
              </a:ext>
            </a:extLst>
          </p:cNvPr>
          <p:cNvSpPr>
            <a:spLocks noGrp="1"/>
          </p:cNvSpPr>
          <p:nvPr>
            <p:ph type="sldNum" sz="quarter" idx="10"/>
          </p:nvPr>
        </p:nvSpPr>
        <p:spPr/>
        <p:txBody>
          <a:bodyPr/>
          <a:lstStyle/>
          <a:p>
            <a:pPr algn="l"/>
            <a:fld id="{5C06C424-E783-2A4B-A49B-6E477786D520}" type="slidenum">
              <a:rPr lang="en-US" smtClean="0"/>
              <a:pPr algn="l"/>
              <a:t>7</a:t>
            </a:fld>
            <a:endParaRPr lang="en-US" dirty="0"/>
          </a:p>
        </p:txBody>
      </p:sp>
    </p:spTree>
    <p:extLst>
      <p:ext uri="{BB962C8B-B14F-4D97-AF65-F5344CB8AC3E}">
        <p14:creationId xmlns:p14="http://schemas.microsoft.com/office/powerpoint/2010/main" val="1066783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29B6B-C1CF-F94C-B9BF-C38CE7A1D6B6}"/>
              </a:ext>
            </a:extLst>
          </p:cNvPr>
          <p:cNvSpPr>
            <a:spLocks noGrp="1"/>
          </p:cNvSpPr>
          <p:nvPr>
            <p:ph type="title"/>
          </p:nvPr>
        </p:nvSpPr>
        <p:spPr/>
        <p:txBody>
          <a:bodyPr>
            <a:normAutofit/>
          </a:bodyPr>
          <a:lstStyle/>
          <a:p>
            <a:r>
              <a:rPr lang="en-US" sz="3600" dirty="0"/>
              <a:t>Key Takeaways for Health Plans</a:t>
            </a:r>
          </a:p>
        </p:txBody>
      </p:sp>
      <p:sp>
        <p:nvSpPr>
          <p:cNvPr id="3" name="Content Placeholder 2">
            <a:extLst>
              <a:ext uri="{FF2B5EF4-FFF2-40B4-BE49-F238E27FC236}">
                <a16:creationId xmlns:a16="http://schemas.microsoft.com/office/drawing/2014/main" id="{0B574E56-878E-3240-BF0A-1CBA174DE297}"/>
              </a:ext>
            </a:extLst>
          </p:cNvPr>
          <p:cNvSpPr>
            <a:spLocks noGrp="1"/>
          </p:cNvSpPr>
          <p:nvPr>
            <p:ph idx="1"/>
          </p:nvPr>
        </p:nvSpPr>
        <p:spPr>
          <a:xfrm>
            <a:off x="457200" y="1143000"/>
            <a:ext cx="8229599" cy="5257801"/>
          </a:xfrm>
        </p:spPr>
        <p:txBody>
          <a:bodyPr>
            <a:normAutofit fontScale="62500" lnSpcReduction="20000"/>
          </a:bodyPr>
          <a:lstStyle/>
          <a:p>
            <a:pPr>
              <a:spcBef>
                <a:spcPts val="600"/>
              </a:spcBef>
            </a:pPr>
            <a:r>
              <a:rPr lang="en-US" sz="3400" dirty="0"/>
              <a:t>Test out an </a:t>
            </a:r>
            <a:r>
              <a:rPr lang="en-US" sz="3400" dirty="0" smtClean="0"/>
              <a:t>intervention, first as a pilot, then at </a:t>
            </a:r>
            <a:r>
              <a:rPr lang="en-US" sz="3400" dirty="0"/>
              <a:t>scale as a program prior to formalizing </a:t>
            </a:r>
            <a:r>
              <a:rPr lang="en-US" sz="3400" dirty="0" smtClean="0"/>
              <a:t>a </a:t>
            </a:r>
            <a:r>
              <a:rPr lang="en-US" sz="3400" dirty="0"/>
              <a:t>benefit</a:t>
            </a:r>
          </a:p>
          <a:p>
            <a:pPr>
              <a:spcBef>
                <a:spcPts val="600"/>
              </a:spcBef>
            </a:pPr>
            <a:r>
              <a:rPr lang="en-US" sz="3400" dirty="0"/>
              <a:t>Programs allow the plan to test the concept of a benefit without all the formal external regulations and with more control over visibility</a:t>
            </a:r>
          </a:p>
          <a:p>
            <a:pPr>
              <a:spcBef>
                <a:spcPts val="600"/>
              </a:spcBef>
            </a:pPr>
            <a:r>
              <a:rPr lang="en-US" sz="3400" dirty="0" smtClean="0"/>
              <a:t>A </a:t>
            </a:r>
            <a:r>
              <a:rPr lang="en-US" sz="3400" dirty="0"/>
              <a:t>benefit cannot be effectively designed without understanding optimal performance of the intervention and the impact of </a:t>
            </a:r>
            <a:r>
              <a:rPr lang="en-US" sz="3400" dirty="0" smtClean="0"/>
              <a:t>enrollment </a:t>
            </a:r>
            <a:r>
              <a:rPr lang="en-US" sz="3400" dirty="0"/>
              <a:t>eligibility, acuity, and geography. Gather enough data to feel most confident!</a:t>
            </a:r>
          </a:p>
          <a:p>
            <a:r>
              <a:rPr lang="en-US" sz="3400" dirty="0"/>
              <a:t>Building a </a:t>
            </a:r>
            <a:r>
              <a:rPr lang="en-US" sz="3400" dirty="0" smtClean="0"/>
              <a:t>program should take </a:t>
            </a:r>
            <a:r>
              <a:rPr lang="en-US" sz="3400" dirty="0"/>
              <a:t>into consideration </a:t>
            </a:r>
            <a:r>
              <a:rPr lang="en-US" sz="3400" dirty="0" smtClean="0"/>
              <a:t>the plan’s operational </a:t>
            </a:r>
            <a:r>
              <a:rPr lang="en-US" sz="3400" dirty="0"/>
              <a:t>costs to deliver </a:t>
            </a:r>
            <a:r>
              <a:rPr lang="en-US" sz="3400" dirty="0" smtClean="0"/>
              <a:t>the intervention</a:t>
            </a:r>
            <a:r>
              <a:rPr lang="en-US" sz="3400" dirty="0"/>
              <a:t>, while benefits assume these are included in the price of the premium</a:t>
            </a:r>
          </a:p>
          <a:p>
            <a:r>
              <a:rPr lang="en-US" sz="3400" dirty="0"/>
              <a:t>All new program business cases are “discounted” </a:t>
            </a:r>
            <a:r>
              <a:rPr lang="en-US" sz="3400" dirty="0" smtClean="0"/>
              <a:t>since there remains a likelihood of failure, </a:t>
            </a:r>
            <a:r>
              <a:rPr lang="en-US" sz="3400" dirty="0"/>
              <a:t>while benefits have targets by which </a:t>
            </a:r>
            <a:r>
              <a:rPr lang="en-US" sz="3400" dirty="0" smtClean="0"/>
              <a:t>they are benchmarked</a:t>
            </a:r>
            <a:endParaRPr lang="en-US" sz="3400" dirty="0"/>
          </a:p>
          <a:p>
            <a:pPr marL="0" indent="0">
              <a:lnSpc>
                <a:spcPct val="100000"/>
              </a:lnSpc>
              <a:spcBef>
                <a:spcPts val="0"/>
              </a:spcBef>
              <a:spcAft>
                <a:spcPts val="600"/>
              </a:spcAft>
              <a:buNone/>
            </a:pPr>
            <a:endParaRPr lang="en-US" sz="2400" dirty="0"/>
          </a:p>
        </p:txBody>
      </p:sp>
      <p:sp>
        <p:nvSpPr>
          <p:cNvPr id="4" name="Slide Number Placeholder 3">
            <a:extLst>
              <a:ext uri="{FF2B5EF4-FFF2-40B4-BE49-F238E27FC236}">
                <a16:creationId xmlns:a16="http://schemas.microsoft.com/office/drawing/2014/main" id="{703F4EA2-20F4-C042-8A93-8B018CDCF5D5}"/>
              </a:ext>
            </a:extLst>
          </p:cNvPr>
          <p:cNvSpPr>
            <a:spLocks noGrp="1"/>
          </p:cNvSpPr>
          <p:nvPr>
            <p:ph type="sldNum" sz="quarter" idx="10"/>
          </p:nvPr>
        </p:nvSpPr>
        <p:spPr/>
        <p:txBody>
          <a:bodyPr/>
          <a:lstStyle/>
          <a:p>
            <a:pPr algn="l"/>
            <a:fld id="{5C06C424-E783-2A4B-A49B-6E477786D520}" type="slidenum">
              <a:rPr lang="en-US" smtClean="0"/>
              <a:pPr algn="l"/>
              <a:t>8</a:t>
            </a:fld>
            <a:endParaRPr lang="en-US" dirty="0"/>
          </a:p>
        </p:txBody>
      </p:sp>
    </p:spTree>
    <p:extLst>
      <p:ext uri="{BB962C8B-B14F-4D97-AF65-F5344CB8AC3E}">
        <p14:creationId xmlns:p14="http://schemas.microsoft.com/office/powerpoint/2010/main" val="233575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29B6B-C1CF-F94C-B9BF-C38CE7A1D6B6}"/>
              </a:ext>
            </a:extLst>
          </p:cNvPr>
          <p:cNvSpPr>
            <a:spLocks noGrp="1"/>
          </p:cNvSpPr>
          <p:nvPr>
            <p:ph type="title"/>
          </p:nvPr>
        </p:nvSpPr>
        <p:spPr/>
        <p:txBody>
          <a:bodyPr>
            <a:normAutofit/>
          </a:bodyPr>
          <a:lstStyle/>
          <a:p>
            <a:r>
              <a:rPr lang="en-US" sz="3500" dirty="0"/>
              <a:t>Key Takeaways for Health </a:t>
            </a:r>
            <a:r>
              <a:rPr lang="en-US" sz="3500" dirty="0" smtClean="0"/>
              <a:t>Plans (cont’d)</a:t>
            </a:r>
            <a:endParaRPr lang="en-US" sz="3500" dirty="0"/>
          </a:p>
        </p:txBody>
      </p:sp>
      <p:sp>
        <p:nvSpPr>
          <p:cNvPr id="3" name="Content Placeholder 2">
            <a:extLst>
              <a:ext uri="{FF2B5EF4-FFF2-40B4-BE49-F238E27FC236}">
                <a16:creationId xmlns:a16="http://schemas.microsoft.com/office/drawing/2014/main" id="{0B574E56-878E-3240-BF0A-1CBA174DE297}"/>
              </a:ext>
            </a:extLst>
          </p:cNvPr>
          <p:cNvSpPr>
            <a:spLocks noGrp="1"/>
          </p:cNvSpPr>
          <p:nvPr>
            <p:ph idx="1"/>
          </p:nvPr>
        </p:nvSpPr>
        <p:spPr>
          <a:xfrm>
            <a:off x="469338" y="1524000"/>
            <a:ext cx="8207702" cy="4540296"/>
          </a:xfrm>
        </p:spPr>
        <p:txBody>
          <a:bodyPr>
            <a:normAutofit fontScale="92500" lnSpcReduction="10000"/>
          </a:bodyPr>
          <a:lstStyle/>
          <a:p>
            <a:r>
              <a:rPr lang="en-US" sz="2300" dirty="0" smtClean="0"/>
              <a:t>Developing a benefit requires actual past plan experience of the intervention and should take into consideration both cost avoidance and revenue impact from risk adjustment. If this information has not been gathered, do not consider formalizing a benefit</a:t>
            </a:r>
          </a:p>
          <a:p>
            <a:pPr lvl="1"/>
            <a:r>
              <a:rPr lang="en-US" sz="2300" dirty="0" smtClean="0"/>
              <a:t>Without previous data, you can use clinical literature to start a pilot or benchmark a program, but you need plan experience to develop a benefit.</a:t>
            </a:r>
          </a:p>
          <a:p>
            <a:r>
              <a:rPr lang="en-US" sz="2300" dirty="0" smtClean="0"/>
              <a:t>Ensure </a:t>
            </a:r>
            <a:r>
              <a:rPr lang="en-US" sz="2300" dirty="0"/>
              <a:t>that pricing of the intervention or the benefit takes into consideration </a:t>
            </a:r>
            <a:r>
              <a:rPr lang="en-US" sz="2300" dirty="0" smtClean="0"/>
              <a:t>any </a:t>
            </a:r>
            <a:r>
              <a:rPr lang="en-US" sz="2300" dirty="0"/>
              <a:t>projected or expected performance changes (e.g. long stays due to cognitive decline; lower census volume for low-penetration </a:t>
            </a:r>
            <a:r>
              <a:rPr lang="en-US" sz="2300" dirty="0" smtClean="0"/>
              <a:t>areas)</a:t>
            </a:r>
            <a:endParaRPr lang="en-US" sz="2300" dirty="0"/>
          </a:p>
          <a:p>
            <a:pPr>
              <a:lnSpc>
                <a:spcPct val="100000"/>
              </a:lnSpc>
              <a:spcBef>
                <a:spcPts val="0"/>
              </a:spcBef>
              <a:spcAft>
                <a:spcPts val="600"/>
              </a:spcAft>
            </a:pPr>
            <a:endParaRPr lang="en-US" sz="2800" dirty="0"/>
          </a:p>
          <a:p>
            <a:pPr>
              <a:lnSpc>
                <a:spcPct val="100000"/>
              </a:lnSpc>
              <a:spcBef>
                <a:spcPts val="0"/>
              </a:spcBef>
              <a:spcAft>
                <a:spcPts val="600"/>
              </a:spcAft>
            </a:pPr>
            <a:endParaRPr lang="en-US" sz="2400" dirty="0"/>
          </a:p>
        </p:txBody>
      </p:sp>
      <p:sp>
        <p:nvSpPr>
          <p:cNvPr id="4" name="Slide Number Placeholder 3">
            <a:extLst>
              <a:ext uri="{FF2B5EF4-FFF2-40B4-BE49-F238E27FC236}">
                <a16:creationId xmlns:a16="http://schemas.microsoft.com/office/drawing/2014/main" id="{703F4EA2-20F4-C042-8A93-8B018CDCF5D5}"/>
              </a:ext>
            </a:extLst>
          </p:cNvPr>
          <p:cNvSpPr>
            <a:spLocks noGrp="1"/>
          </p:cNvSpPr>
          <p:nvPr>
            <p:ph type="sldNum" sz="quarter" idx="10"/>
          </p:nvPr>
        </p:nvSpPr>
        <p:spPr/>
        <p:txBody>
          <a:bodyPr/>
          <a:lstStyle/>
          <a:p>
            <a:pPr algn="l"/>
            <a:fld id="{5C06C424-E783-2A4B-A49B-6E477786D520}" type="slidenum">
              <a:rPr lang="en-US" smtClean="0"/>
              <a:pPr algn="l"/>
              <a:t>9</a:t>
            </a:fld>
            <a:endParaRPr lang="en-US" dirty="0"/>
          </a:p>
        </p:txBody>
      </p:sp>
    </p:spTree>
    <p:extLst>
      <p:ext uri="{BB962C8B-B14F-4D97-AF65-F5344CB8AC3E}">
        <p14:creationId xmlns:p14="http://schemas.microsoft.com/office/powerpoint/2010/main" val="2198809725"/>
      </p:ext>
    </p:extLst>
  </p:cSld>
  <p:clrMapOvr>
    <a:masterClrMapping/>
  </p:clrMapOvr>
</p:sld>
</file>

<file path=ppt/theme/theme1.xml><?xml version="1.0" encoding="utf-8"?>
<a:theme xmlns:a="http://schemas.openxmlformats.org/drawingml/2006/main" name="Default Theme">
  <a:themeElements>
    <a:clrScheme name="Custom 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1859B"/>
      </a:hlink>
      <a:folHlink>
        <a:srgbClr val="1F497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7398</TotalTime>
  <Words>876</Words>
  <Application>Microsoft Office PowerPoint</Application>
  <PresentationFormat>On-screen Show (4:3)</PresentationFormat>
  <Paragraphs>80</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Lucida Grande</vt:lpstr>
      <vt:lpstr>Default Theme</vt:lpstr>
      <vt:lpstr>Considerations in Benefit Creation for Home-Based Palliative Care</vt:lpstr>
      <vt:lpstr>What is a Benefit?</vt:lpstr>
      <vt:lpstr>What Do Actuaries Need to Know When Creating a Benefit?</vt:lpstr>
      <vt:lpstr>From Pilot to Benefit in 3 Easy Steps</vt:lpstr>
      <vt:lpstr>Pilot: Considerations and Trade-Offs</vt:lpstr>
      <vt:lpstr>Program: Considerations and Trade-Offs</vt:lpstr>
      <vt:lpstr>Benefit: Considerations and Trade-Offs</vt:lpstr>
      <vt:lpstr>Key Takeaways for Health Plans</vt:lpstr>
      <vt:lpstr>Key Takeaways for Health Plans (cont’d)</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CAPC Accelerator Template</dc:title>
  <dc:creator>Setia, Seema</dc:creator>
  <cp:lastModifiedBy>Silvers, Allison</cp:lastModifiedBy>
  <cp:revision>453</cp:revision>
  <cp:lastPrinted>2019-04-19T20:32:29Z</cp:lastPrinted>
  <dcterms:created xsi:type="dcterms:W3CDTF">2017-04-12T17:39:24Z</dcterms:created>
  <dcterms:modified xsi:type="dcterms:W3CDTF">2019-12-19T16:08:02Z</dcterms:modified>
</cp:coreProperties>
</file>