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281" r:id="rId6"/>
    <p:sldId id="261" r:id="rId7"/>
    <p:sldId id="287" r:id="rId8"/>
    <p:sldId id="277" r:id="rId9"/>
    <p:sldId id="259" r:id="rId10"/>
    <p:sldId id="279" r:id="rId11"/>
    <p:sldId id="286" r:id="rId12"/>
    <p:sldId id="266" r:id="rId13"/>
    <p:sldId id="267" r:id="rId14"/>
    <p:sldId id="292" r:id="rId15"/>
    <p:sldId id="269" r:id="rId16"/>
    <p:sldId id="276" r:id="rId17"/>
    <p:sldId id="270" r:id="rId18"/>
    <p:sldId id="271" r:id="rId19"/>
    <p:sldId id="272" r:id="rId2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763197-4627-2297-38AD-BE00DD977816}" name="Baron, Melissa" initials="MB" userId="S::Melissa.Baron@mssm.edu::303f00f5-8b5b-4198-ab80-aced1283ec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D"/>
    <a:srgbClr val="00087A"/>
    <a:srgbClr val="633278"/>
    <a:srgbClr val="78BE1F"/>
    <a:srgbClr val="FF7F31"/>
    <a:srgbClr val="E7F3F5"/>
    <a:srgbClr val="E1E7E7"/>
    <a:srgbClr val="D8DEDE"/>
    <a:srgbClr val="D7DDDD"/>
    <a:srgbClr val="31C3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90"/>
    <p:restoredTop sz="95075"/>
  </p:normalViewPr>
  <p:slideViewPr>
    <p:cSldViewPr>
      <p:cViewPr varScale="1">
        <p:scale>
          <a:sx n="78" d="100"/>
          <a:sy n="78" d="100"/>
        </p:scale>
        <p:origin x="552" y="72"/>
      </p:cViewPr>
      <p:guideLst/>
    </p:cSldViewPr>
  </p:slideViewPr>
  <p:notesTextViewPr>
    <p:cViewPr>
      <p:scale>
        <a:sx n="20" d="100"/>
        <a:sy n="2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8CCC8EB-4EB0-924D-82EF-FA4552E58E5C}" type="datetimeFigureOut">
              <a:rPr lang="en-US" smtClean="0"/>
              <a:t>4/24/2025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9C6A5A3-8079-924B-8C83-B9C09161CE70}" type="slidenum">
              <a:rPr lang="en-US" smtClean="0"/>
              <a:t>‹#›</a:t>
            </a:fld>
            <a:endParaRPr lang="en-US"/>
          </a:p>
        </p:txBody>
      </p:sp>
    </p:spTree>
    <p:extLst>
      <p:ext uri="{BB962C8B-B14F-4D97-AF65-F5344CB8AC3E}">
        <p14:creationId xmlns:p14="http://schemas.microsoft.com/office/powerpoint/2010/main" val="266799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A5A3-8079-924B-8C83-B9C09161CE70}" type="slidenum">
              <a:rPr lang="en-US" smtClean="0"/>
              <a:t>1</a:t>
            </a:fld>
            <a:endParaRPr lang="en-US"/>
          </a:p>
        </p:txBody>
      </p:sp>
    </p:spTree>
    <p:extLst>
      <p:ext uri="{BB962C8B-B14F-4D97-AF65-F5344CB8AC3E}">
        <p14:creationId xmlns:p14="http://schemas.microsoft.com/office/powerpoint/2010/main" val="172580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A5A3-8079-924B-8C83-B9C09161CE70}" type="slidenum">
              <a:rPr lang="en-US" smtClean="0"/>
              <a:t>5</a:t>
            </a:fld>
            <a:endParaRPr lang="en-US"/>
          </a:p>
        </p:txBody>
      </p:sp>
    </p:spTree>
    <p:extLst>
      <p:ext uri="{BB962C8B-B14F-4D97-AF65-F5344CB8AC3E}">
        <p14:creationId xmlns:p14="http://schemas.microsoft.com/office/powerpoint/2010/main" val="20612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A5A3-8079-924B-8C83-B9C09161CE70}" type="slidenum">
              <a:rPr lang="en-US" smtClean="0"/>
              <a:t>6</a:t>
            </a:fld>
            <a:endParaRPr lang="en-US"/>
          </a:p>
        </p:txBody>
      </p:sp>
    </p:spTree>
    <p:extLst>
      <p:ext uri="{BB962C8B-B14F-4D97-AF65-F5344CB8AC3E}">
        <p14:creationId xmlns:p14="http://schemas.microsoft.com/office/powerpoint/2010/main" val="30458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EE710-CB4D-206F-11FD-200C23017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82A7E-CF9D-0EF8-549F-BA154DFD9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05DF9-5294-EEB0-2CA4-98CFDC7A2A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74673E-A1DC-061E-23FF-A1D659C1CCC0}"/>
              </a:ext>
            </a:extLst>
          </p:cNvPr>
          <p:cNvSpPr>
            <a:spLocks noGrp="1"/>
          </p:cNvSpPr>
          <p:nvPr>
            <p:ph type="sldNum" sz="quarter" idx="5"/>
          </p:nvPr>
        </p:nvSpPr>
        <p:spPr/>
        <p:txBody>
          <a:bodyPr/>
          <a:lstStyle/>
          <a:p>
            <a:fld id="{B9C6A5A3-8079-924B-8C83-B9C09161CE70}" type="slidenum">
              <a:rPr lang="en-US" smtClean="0"/>
              <a:t>7</a:t>
            </a:fld>
            <a:endParaRPr lang="en-US"/>
          </a:p>
        </p:txBody>
      </p:sp>
    </p:spTree>
    <p:extLst>
      <p:ext uri="{BB962C8B-B14F-4D97-AF65-F5344CB8AC3E}">
        <p14:creationId xmlns:p14="http://schemas.microsoft.com/office/powerpoint/2010/main" val="115297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4787B-8346-179C-7380-8572A4E9C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FD3FE-4893-9518-FA81-2050DBCF6E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97048-02C4-C78F-4630-B733C2A262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8E2273-BFBA-770E-0FEB-49E55880F15E}"/>
              </a:ext>
            </a:extLst>
          </p:cNvPr>
          <p:cNvSpPr>
            <a:spLocks noGrp="1"/>
          </p:cNvSpPr>
          <p:nvPr>
            <p:ph type="sldNum" sz="quarter" idx="5"/>
          </p:nvPr>
        </p:nvSpPr>
        <p:spPr/>
        <p:txBody>
          <a:bodyPr/>
          <a:lstStyle/>
          <a:p>
            <a:fld id="{B9C6A5A3-8079-924B-8C83-B9C09161CE70}" type="slidenum">
              <a:rPr lang="en-US" smtClean="0"/>
              <a:t>8</a:t>
            </a:fld>
            <a:endParaRPr lang="en-US"/>
          </a:p>
        </p:txBody>
      </p:sp>
    </p:spTree>
    <p:extLst>
      <p:ext uri="{BB962C8B-B14F-4D97-AF65-F5344CB8AC3E}">
        <p14:creationId xmlns:p14="http://schemas.microsoft.com/office/powerpoint/2010/main" val="87740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6A5A3-8079-924B-8C83-B9C09161CE70}" type="slidenum">
              <a:rPr lang="en-US" smtClean="0"/>
              <a:t>10</a:t>
            </a:fld>
            <a:endParaRPr lang="en-US"/>
          </a:p>
        </p:txBody>
      </p:sp>
    </p:spTree>
    <p:extLst>
      <p:ext uri="{BB962C8B-B14F-4D97-AF65-F5344CB8AC3E}">
        <p14:creationId xmlns:p14="http://schemas.microsoft.com/office/powerpoint/2010/main" val="96403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8247D-B26A-76C7-D8D9-3D19F7400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D20E5-AAF5-7354-B0CC-F1D2397D5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5304C-6B4A-8787-6D94-346E46F054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86BD04-9DBC-D8EA-D6FB-13D620BE045E}"/>
              </a:ext>
            </a:extLst>
          </p:cNvPr>
          <p:cNvSpPr>
            <a:spLocks noGrp="1"/>
          </p:cNvSpPr>
          <p:nvPr>
            <p:ph type="sldNum" sz="quarter" idx="5"/>
          </p:nvPr>
        </p:nvSpPr>
        <p:spPr/>
        <p:txBody>
          <a:bodyPr/>
          <a:lstStyle/>
          <a:p>
            <a:fld id="{B9C6A5A3-8079-924B-8C83-B9C09161CE70}" type="slidenum">
              <a:rPr lang="en-US" smtClean="0"/>
              <a:t>11</a:t>
            </a:fld>
            <a:endParaRPr lang="en-US"/>
          </a:p>
        </p:txBody>
      </p:sp>
    </p:spTree>
    <p:extLst>
      <p:ext uri="{BB962C8B-B14F-4D97-AF65-F5344CB8AC3E}">
        <p14:creationId xmlns:p14="http://schemas.microsoft.com/office/powerpoint/2010/main" val="189812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3CA65-A6EC-203C-4ED1-799DE1D64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39B5F-EDC2-F172-B2C4-052B8F525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1F856-E960-3DF9-7084-8603A31126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0C9CCA-3074-115C-0EDF-470540210CDB}"/>
              </a:ext>
            </a:extLst>
          </p:cNvPr>
          <p:cNvSpPr>
            <a:spLocks noGrp="1"/>
          </p:cNvSpPr>
          <p:nvPr>
            <p:ph type="sldNum" sz="quarter" idx="5"/>
          </p:nvPr>
        </p:nvSpPr>
        <p:spPr/>
        <p:txBody>
          <a:bodyPr/>
          <a:lstStyle/>
          <a:p>
            <a:fld id="{B9C6A5A3-8079-924B-8C83-B9C09161CE70}" type="slidenum">
              <a:rPr lang="en-US" smtClean="0"/>
              <a:t>13</a:t>
            </a:fld>
            <a:endParaRPr lang="en-US"/>
          </a:p>
        </p:txBody>
      </p:sp>
    </p:spTree>
    <p:extLst>
      <p:ext uri="{BB962C8B-B14F-4D97-AF65-F5344CB8AC3E}">
        <p14:creationId xmlns:p14="http://schemas.microsoft.com/office/powerpoint/2010/main" val="343194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CE727F15-62C2-4A30-0163-B46009B0EE43}"/>
              </a:ext>
            </a:extLst>
          </p:cNvPr>
          <p:cNvSpPr>
            <a:spLocks noGrp="1"/>
          </p:cNvSpPr>
          <p:nvPr>
            <p:ph type="title"/>
          </p:nvPr>
        </p:nvSpPr>
        <p:spPr>
          <a:xfrm>
            <a:off x="457200" y="365125"/>
            <a:ext cx="11277600" cy="1082675"/>
          </a:xfrm>
          <a:prstGeom prst="rect">
            <a:avLst/>
          </a:prstGeom>
        </p:spPr>
        <p:txBody>
          <a:bodyPr/>
          <a:lstStyle>
            <a:lvl1pPr>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7" name="Rectangle 26">
            <a:extLst>
              <a:ext uri="{FF2B5EF4-FFF2-40B4-BE49-F238E27FC236}">
                <a16:creationId xmlns:a16="http://schemas.microsoft.com/office/drawing/2014/main" id="{7692FA80-31D2-0FF0-9D31-40581AEFD0CE}"/>
              </a:ext>
            </a:extLst>
          </p:cNvPr>
          <p:cNvSpPr/>
          <p:nvPr userDrawn="1"/>
        </p:nvSpPr>
        <p:spPr>
          <a:xfrm>
            <a:off x="0" y="5562600"/>
            <a:ext cx="12192000" cy="1276350"/>
          </a:xfrm>
          <a:prstGeom prst="rect">
            <a:avLst/>
          </a:prstGeom>
          <a:solidFill>
            <a:srgbClr val="31C3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Blue">
    <p:spTree>
      <p:nvGrpSpPr>
        <p:cNvPr id="1" name=""/>
        <p:cNvGrpSpPr/>
        <p:nvPr/>
      </p:nvGrpSpPr>
      <p:grpSpPr>
        <a:xfrm>
          <a:off x="0" y="0"/>
          <a:ext cx="0" cy="0"/>
          <a:chOff x="0" y="0"/>
          <a:chExt cx="0" cy="0"/>
        </a:xfrm>
      </p:grpSpPr>
      <p:sp>
        <p:nvSpPr>
          <p:cNvPr id="5" name="Holder 4">
            <a:extLst>
              <a:ext uri="{FF2B5EF4-FFF2-40B4-BE49-F238E27FC236}">
                <a16:creationId xmlns:a16="http://schemas.microsoft.com/office/drawing/2014/main" id="{2C1FEB51-35D5-E8A5-4264-18F5F75AF5A7}"/>
              </a:ext>
            </a:extLst>
          </p:cNvPr>
          <p:cNvSpPr>
            <a:spLocks noGrp="1"/>
          </p:cNvSpPr>
          <p:nvPr>
            <p:ph type="ftr" sz="quarter" idx="3"/>
          </p:nvPr>
        </p:nvSpPr>
        <p:spPr>
          <a:xfrm>
            <a:off x="465826" y="6377940"/>
            <a:ext cx="3901440" cy="184666"/>
          </a:xfrm>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t>Value of CAPC Membership</a:t>
            </a:r>
          </a:p>
        </p:txBody>
      </p:sp>
      <p:sp>
        <p:nvSpPr>
          <p:cNvPr id="6" name="Holder 6">
            <a:extLst>
              <a:ext uri="{FF2B5EF4-FFF2-40B4-BE49-F238E27FC236}">
                <a16:creationId xmlns:a16="http://schemas.microsoft.com/office/drawing/2014/main" id="{C4FD38F2-6E8B-5F4A-A66B-25583B8B1929}"/>
              </a:ext>
            </a:extLst>
          </p:cNvPr>
          <p:cNvSpPr>
            <a:spLocks noGrp="1"/>
          </p:cNvSpPr>
          <p:nvPr>
            <p:ph type="sldNum" sz="quarter" idx="4"/>
          </p:nvPr>
        </p:nvSpPr>
        <p:spPr>
          <a:xfrm>
            <a:off x="8930640" y="6377940"/>
            <a:ext cx="2804160" cy="184666"/>
          </a:xfrm>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pPr/>
              <a:t>‹#›</a:t>
            </a:fld>
            <a:endParaRPr lang="en-ID" dirty="0"/>
          </a:p>
        </p:txBody>
      </p:sp>
      <p:sp>
        <p:nvSpPr>
          <p:cNvPr id="8" name="Title 22">
            <a:extLst>
              <a:ext uri="{FF2B5EF4-FFF2-40B4-BE49-F238E27FC236}">
                <a16:creationId xmlns:a16="http://schemas.microsoft.com/office/drawing/2014/main" id="{506FF478-9F99-0D3A-C339-C98ECC6ADD07}"/>
              </a:ext>
            </a:extLst>
          </p:cNvPr>
          <p:cNvSpPr>
            <a:spLocks noGrp="1"/>
          </p:cNvSpPr>
          <p:nvPr>
            <p:ph type="title"/>
          </p:nvPr>
        </p:nvSpPr>
        <p:spPr>
          <a:xfrm>
            <a:off x="457200" y="365125"/>
            <a:ext cx="11277600" cy="1082675"/>
          </a:xfrm>
          <a:prstGeom prst="rect">
            <a:avLst/>
          </a:prstGeom>
        </p:spPr>
        <p:txBody>
          <a:bodyPr/>
          <a:lstStyle>
            <a:lvl1pPr>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31087999"/>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Orange">
    <p:bg>
      <p:bgPr>
        <a:solidFill>
          <a:srgbClr val="FF7F31"/>
        </a:solidFill>
        <a:effectLst/>
      </p:bgPr>
    </p:bg>
    <p:spTree>
      <p:nvGrpSpPr>
        <p:cNvPr id="1" name=""/>
        <p:cNvGrpSpPr/>
        <p:nvPr/>
      </p:nvGrpSpPr>
      <p:grpSpPr>
        <a:xfrm>
          <a:off x="0" y="0"/>
          <a:ext cx="0" cy="0"/>
          <a:chOff x="0" y="0"/>
          <a:chExt cx="0" cy="0"/>
        </a:xfrm>
      </p:grpSpPr>
      <p:sp>
        <p:nvSpPr>
          <p:cNvPr id="5" name="Holder 4">
            <a:extLst>
              <a:ext uri="{FF2B5EF4-FFF2-40B4-BE49-F238E27FC236}">
                <a16:creationId xmlns:a16="http://schemas.microsoft.com/office/drawing/2014/main" id="{2C1FEB51-35D5-E8A5-4264-18F5F75AF5A7}"/>
              </a:ext>
            </a:extLst>
          </p:cNvPr>
          <p:cNvSpPr>
            <a:spLocks noGrp="1"/>
          </p:cNvSpPr>
          <p:nvPr>
            <p:ph type="ftr" sz="quarter" idx="3"/>
          </p:nvPr>
        </p:nvSpPr>
        <p:spPr>
          <a:xfrm>
            <a:off x="465826" y="6377940"/>
            <a:ext cx="3901440" cy="184666"/>
          </a:xfrm>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t>Value of CAPC Membership</a:t>
            </a:r>
          </a:p>
        </p:txBody>
      </p:sp>
      <p:sp>
        <p:nvSpPr>
          <p:cNvPr id="6" name="Holder 6">
            <a:extLst>
              <a:ext uri="{FF2B5EF4-FFF2-40B4-BE49-F238E27FC236}">
                <a16:creationId xmlns:a16="http://schemas.microsoft.com/office/drawing/2014/main" id="{C4FD38F2-6E8B-5F4A-A66B-25583B8B1929}"/>
              </a:ext>
            </a:extLst>
          </p:cNvPr>
          <p:cNvSpPr>
            <a:spLocks noGrp="1"/>
          </p:cNvSpPr>
          <p:nvPr>
            <p:ph type="sldNum" sz="quarter" idx="4"/>
          </p:nvPr>
        </p:nvSpPr>
        <p:spPr>
          <a:xfrm>
            <a:off x="8930640" y="6377940"/>
            <a:ext cx="2804160" cy="184666"/>
          </a:xfrm>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pPr/>
              <a:t>‹#›</a:t>
            </a:fld>
            <a:endParaRPr lang="en-ID" dirty="0"/>
          </a:p>
        </p:txBody>
      </p:sp>
      <p:sp>
        <p:nvSpPr>
          <p:cNvPr id="8" name="Title 22">
            <a:extLst>
              <a:ext uri="{FF2B5EF4-FFF2-40B4-BE49-F238E27FC236}">
                <a16:creationId xmlns:a16="http://schemas.microsoft.com/office/drawing/2014/main" id="{506FF478-9F99-0D3A-C339-C98ECC6ADD07}"/>
              </a:ext>
            </a:extLst>
          </p:cNvPr>
          <p:cNvSpPr>
            <a:spLocks noGrp="1"/>
          </p:cNvSpPr>
          <p:nvPr>
            <p:ph type="title"/>
          </p:nvPr>
        </p:nvSpPr>
        <p:spPr>
          <a:xfrm>
            <a:off x="457200" y="365125"/>
            <a:ext cx="11277600" cy="1082675"/>
          </a:xfrm>
          <a:prstGeom prst="rect">
            <a:avLst/>
          </a:prstGeom>
        </p:spPr>
        <p:txBody>
          <a:bodyPr/>
          <a:lstStyle>
            <a:lvl1pPr>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93104583"/>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Green">
    <p:bg>
      <p:bgPr>
        <a:solidFill>
          <a:srgbClr val="00087A"/>
        </a:solidFill>
        <a:effectLst/>
      </p:bgPr>
    </p:bg>
    <p:spTree>
      <p:nvGrpSpPr>
        <p:cNvPr id="1" name=""/>
        <p:cNvGrpSpPr/>
        <p:nvPr/>
      </p:nvGrpSpPr>
      <p:grpSpPr>
        <a:xfrm>
          <a:off x="0" y="0"/>
          <a:ext cx="0" cy="0"/>
          <a:chOff x="0" y="0"/>
          <a:chExt cx="0" cy="0"/>
        </a:xfrm>
      </p:grpSpPr>
      <p:sp>
        <p:nvSpPr>
          <p:cNvPr id="5" name="Holder 4">
            <a:extLst>
              <a:ext uri="{FF2B5EF4-FFF2-40B4-BE49-F238E27FC236}">
                <a16:creationId xmlns:a16="http://schemas.microsoft.com/office/drawing/2014/main" id="{2C1FEB51-35D5-E8A5-4264-18F5F75AF5A7}"/>
              </a:ext>
            </a:extLst>
          </p:cNvPr>
          <p:cNvSpPr>
            <a:spLocks noGrp="1"/>
          </p:cNvSpPr>
          <p:nvPr>
            <p:ph type="ftr" sz="quarter" idx="3"/>
          </p:nvPr>
        </p:nvSpPr>
        <p:spPr>
          <a:xfrm>
            <a:off x="465826" y="6377940"/>
            <a:ext cx="3901440" cy="184666"/>
          </a:xfrm>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t>Value of CAPC Membership</a:t>
            </a:r>
          </a:p>
        </p:txBody>
      </p:sp>
      <p:sp>
        <p:nvSpPr>
          <p:cNvPr id="6" name="Holder 6">
            <a:extLst>
              <a:ext uri="{FF2B5EF4-FFF2-40B4-BE49-F238E27FC236}">
                <a16:creationId xmlns:a16="http://schemas.microsoft.com/office/drawing/2014/main" id="{C4FD38F2-6E8B-5F4A-A66B-25583B8B1929}"/>
              </a:ext>
            </a:extLst>
          </p:cNvPr>
          <p:cNvSpPr>
            <a:spLocks noGrp="1"/>
          </p:cNvSpPr>
          <p:nvPr>
            <p:ph type="sldNum" sz="quarter" idx="4"/>
          </p:nvPr>
        </p:nvSpPr>
        <p:spPr>
          <a:xfrm>
            <a:off x="8930640" y="6377940"/>
            <a:ext cx="2804160" cy="184666"/>
          </a:xfrm>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pPr/>
              <a:t>‹#›</a:t>
            </a:fld>
            <a:endParaRPr lang="en-ID" dirty="0"/>
          </a:p>
        </p:txBody>
      </p:sp>
      <p:sp>
        <p:nvSpPr>
          <p:cNvPr id="8" name="Title 22">
            <a:extLst>
              <a:ext uri="{FF2B5EF4-FFF2-40B4-BE49-F238E27FC236}">
                <a16:creationId xmlns:a16="http://schemas.microsoft.com/office/drawing/2014/main" id="{506FF478-9F99-0D3A-C339-C98ECC6ADD07}"/>
              </a:ext>
            </a:extLst>
          </p:cNvPr>
          <p:cNvSpPr>
            <a:spLocks noGrp="1"/>
          </p:cNvSpPr>
          <p:nvPr>
            <p:ph type="title"/>
          </p:nvPr>
        </p:nvSpPr>
        <p:spPr>
          <a:xfrm>
            <a:off x="457200" y="365125"/>
            <a:ext cx="11277600" cy="1082675"/>
          </a:xfrm>
          <a:prstGeom prst="rect">
            <a:avLst/>
          </a:prstGeom>
        </p:spPr>
        <p:txBody>
          <a:bodyPr/>
          <a:lstStyle>
            <a:lvl1pPr>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67782790"/>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Light Grey">
    <p:bg>
      <p:bgPr>
        <a:solidFill>
          <a:schemeClr val="bg1">
            <a:lumMod val="95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5678D1-0F3C-8E21-E340-610772813E20}"/>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ID" dirty="0"/>
              <a:t>Value of CAPC Membership</a:t>
            </a:r>
          </a:p>
        </p:txBody>
      </p:sp>
      <p:sp>
        <p:nvSpPr>
          <p:cNvPr id="3" name="Slide Number Placeholder 2">
            <a:extLst>
              <a:ext uri="{FF2B5EF4-FFF2-40B4-BE49-F238E27FC236}">
                <a16:creationId xmlns:a16="http://schemas.microsoft.com/office/drawing/2014/main" id="{F1F9F0C2-EA5E-F91E-11FF-3AA1683DD629}"/>
              </a:ext>
            </a:extLst>
          </p:cNvPr>
          <p:cNvSpPr>
            <a:spLocks noGrp="1"/>
          </p:cNvSpPr>
          <p:nvPr>
            <p:ph type="sldNum" sz="quarter" idx="11"/>
          </p:nvPr>
        </p:nvSpPr>
        <p:spPr/>
        <p:txBody>
          <a:bodyPr/>
          <a:lstStyle>
            <a:lvl1pPr>
              <a:defRPr>
                <a:solidFill>
                  <a:schemeClr val="tx1">
                    <a:lumMod val="75000"/>
                    <a:lumOff val="25000"/>
                  </a:schemeClr>
                </a:solidFill>
              </a:defRPr>
            </a:lvl1pPr>
          </a:lstStyle>
          <a:p>
            <a:fld id="{B6F15528-21DE-4FAA-801E-634DDDAF4B2B}" type="slidenum">
              <a:rPr lang="en-ID" smtClean="0"/>
              <a:pPr/>
              <a:t>‹#›</a:t>
            </a:fld>
            <a:endParaRPr lang="en-ID" dirty="0"/>
          </a:p>
        </p:txBody>
      </p:sp>
      <p:sp>
        <p:nvSpPr>
          <p:cNvPr id="4" name="Title 22">
            <a:extLst>
              <a:ext uri="{FF2B5EF4-FFF2-40B4-BE49-F238E27FC236}">
                <a16:creationId xmlns:a16="http://schemas.microsoft.com/office/drawing/2014/main" id="{0D9795BA-4987-B252-21D8-53CA77F7C1DF}"/>
              </a:ext>
            </a:extLst>
          </p:cNvPr>
          <p:cNvSpPr>
            <a:spLocks noGrp="1"/>
          </p:cNvSpPr>
          <p:nvPr>
            <p:ph type="title"/>
          </p:nvPr>
        </p:nvSpPr>
        <p:spPr>
          <a:xfrm>
            <a:off x="457200" y="365125"/>
            <a:ext cx="11277600" cy="1082675"/>
          </a:xfrm>
          <a:prstGeom prst="rect">
            <a:avLst/>
          </a:prstGeom>
        </p:spPr>
        <p:txBody>
          <a:bodyPr anchor="ctr"/>
          <a:lstStyle>
            <a:lvl1pPr>
              <a:defRPr sz="4200" b="1">
                <a:solidFill>
                  <a:srgbClr val="049EDC"/>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06316770"/>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Right Image">
    <p:bg>
      <p:bgPr>
        <a:solidFill>
          <a:schemeClr val="bg1">
            <a:lumMod val="95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5678D1-0F3C-8E21-E340-610772813E20}"/>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ID" dirty="0"/>
              <a:t>Value of CAPC Membership</a:t>
            </a:r>
          </a:p>
        </p:txBody>
      </p:sp>
      <p:sp>
        <p:nvSpPr>
          <p:cNvPr id="3" name="Slide Number Placeholder 2">
            <a:extLst>
              <a:ext uri="{FF2B5EF4-FFF2-40B4-BE49-F238E27FC236}">
                <a16:creationId xmlns:a16="http://schemas.microsoft.com/office/drawing/2014/main" id="{F1F9F0C2-EA5E-F91E-11FF-3AA1683DD629}"/>
              </a:ext>
            </a:extLst>
          </p:cNvPr>
          <p:cNvSpPr>
            <a:spLocks noGrp="1"/>
          </p:cNvSpPr>
          <p:nvPr>
            <p:ph type="sldNum" sz="quarter" idx="11"/>
          </p:nvPr>
        </p:nvSpPr>
        <p:spPr/>
        <p:txBody>
          <a:bodyPr/>
          <a:lstStyle>
            <a:lvl1pPr>
              <a:defRPr>
                <a:solidFill>
                  <a:schemeClr val="tx1">
                    <a:lumMod val="75000"/>
                    <a:lumOff val="25000"/>
                  </a:schemeClr>
                </a:solidFill>
              </a:defRPr>
            </a:lvl1pPr>
          </a:lstStyle>
          <a:p>
            <a:fld id="{B6F15528-21DE-4FAA-801E-634DDDAF4B2B}" type="slidenum">
              <a:rPr lang="en-ID" smtClean="0"/>
              <a:pPr/>
              <a:t>‹#›</a:t>
            </a:fld>
            <a:endParaRPr lang="en-ID" dirty="0"/>
          </a:p>
        </p:txBody>
      </p:sp>
      <p:sp>
        <p:nvSpPr>
          <p:cNvPr id="4" name="Title 22">
            <a:extLst>
              <a:ext uri="{FF2B5EF4-FFF2-40B4-BE49-F238E27FC236}">
                <a16:creationId xmlns:a16="http://schemas.microsoft.com/office/drawing/2014/main" id="{0D9795BA-4987-B252-21D8-53CA77F7C1DF}"/>
              </a:ext>
            </a:extLst>
          </p:cNvPr>
          <p:cNvSpPr>
            <a:spLocks noGrp="1"/>
          </p:cNvSpPr>
          <p:nvPr>
            <p:ph type="title"/>
          </p:nvPr>
        </p:nvSpPr>
        <p:spPr>
          <a:xfrm>
            <a:off x="457200" y="533400"/>
            <a:ext cx="5638800" cy="1082675"/>
          </a:xfrm>
          <a:prstGeom prst="rect">
            <a:avLst/>
          </a:prstGeom>
        </p:spPr>
        <p:txBody>
          <a:bodyPr anchor="ctr"/>
          <a:lstStyle>
            <a:lvl1pPr>
              <a:defRPr sz="4200" b="1">
                <a:solidFill>
                  <a:srgbClr val="049ED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Picture Placeholder 5">
            <a:extLst>
              <a:ext uri="{FF2B5EF4-FFF2-40B4-BE49-F238E27FC236}">
                <a16:creationId xmlns:a16="http://schemas.microsoft.com/office/drawing/2014/main" id="{3C46FA6D-8849-494A-B5FC-1FB0E92A93C9}"/>
              </a:ext>
            </a:extLst>
          </p:cNvPr>
          <p:cNvSpPr>
            <a:spLocks noGrp="1"/>
          </p:cNvSpPr>
          <p:nvPr>
            <p:ph type="pic" sz="quarter" idx="12"/>
          </p:nvPr>
        </p:nvSpPr>
        <p:spPr>
          <a:xfrm>
            <a:off x="6096000" y="0"/>
            <a:ext cx="6096000" cy="6858000"/>
          </a:xfrm>
          <a:prstGeom prst="rect">
            <a:avLst/>
          </a:prstGeom>
        </p:spPr>
        <p:txBody>
          <a:bodyPr/>
          <a:lstStyle/>
          <a:p>
            <a:endParaRPr lang="en-US"/>
          </a:p>
        </p:txBody>
      </p:sp>
      <p:sp>
        <p:nvSpPr>
          <p:cNvPr id="8" name="Content Placeholder 7">
            <a:extLst>
              <a:ext uri="{FF2B5EF4-FFF2-40B4-BE49-F238E27FC236}">
                <a16:creationId xmlns:a16="http://schemas.microsoft.com/office/drawing/2014/main" id="{DA9E2C26-3496-E54F-1D39-A8AC6DC71DA1}"/>
              </a:ext>
            </a:extLst>
          </p:cNvPr>
          <p:cNvSpPr>
            <a:spLocks noGrp="1"/>
          </p:cNvSpPr>
          <p:nvPr>
            <p:ph sz="quarter" idx="13"/>
          </p:nvPr>
        </p:nvSpPr>
        <p:spPr>
          <a:xfrm>
            <a:off x="465826" y="2172920"/>
            <a:ext cx="5630174" cy="361827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067951"/>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49EDC"/>
        </a:solidFill>
        <a:effectLst/>
      </p:bgPr>
    </p:bg>
    <p:spTree>
      <p:nvGrpSpPr>
        <p:cNvPr id="1" name=""/>
        <p:cNvGrpSpPr/>
        <p:nvPr/>
      </p:nvGrpSpPr>
      <p:grpSpPr>
        <a:xfrm>
          <a:off x="0" y="0"/>
          <a:ext cx="0" cy="0"/>
          <a:chOff x="0" y="0"/>
          <a:chExt cx="0" cy="0"/>
        </a:xfrm>
      </p:grpSpPr>
      <p:sp>
        <p:nvSpPr>
          <p:cNvPr id="8" name="Holder 4">
            <a:extLst>
              <a:ext uri="{FF2B5EF4-FFF2-40B4-BE49-F238E27FC236}">
                <a16:creationId xmlns:a16="http://schemas.microsoft.com/office/drawing/2014/main" id="{04FE406B-B1D2-6FEE-6454-99ED2B6435F5}"/>
              </a:ext>
            </a:extLst>
          </p:cNvPr>
          <p:cNvSpPr>
            <a:spLocks noGrp="1"/>
          </p:cNvSpPr>
          <p:nvPr>
            <p:ph type="ftr" sz="quarter" idx="3"/>
          </p:nvPr>
        </p:nvSpPr>
        <p:spPr>
          <a:xfrm>
            <a:off x="465826" y="6377940"/>
            <a:ext cx="3901440" cy="184666"/>
          </a:xfrm>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t>Value of CAPC Membership</a:t>
            </a:r>
          </a:p>
        </p:txBody>
      </p:sp>
      <p:sp>
        <p:nvSpPr>
          <p:cNvPr id="9" name="Holder 6">
            <a:extLst>
              <a:ext uri="{FF2B5EF4-FFF2-40B4-BE49-F238E27FC236}">
                <a16:creationId xmlns:a16="http://schemas.microsoft.com/office/drawing/2014/main" id="{B7E8ED49-05B1-165D-FC2E-CB09C41C24D4}"/>
              </a:ext>
            </a:extLst>
          </p:cNvPr>
          <p:cNvSpPr>
            <a:spLocks noGrp="1"/>
          </p:cNvSpPr>
          <p:nvPr>
            <p:ph type="sldNum" sz="quarter" idx="4"/>
          </p:nvPr>
        </p:nvSpPr>
        <p:spPr>
          <a:xfrm>
            <a:off x="8930640" y="6377940"/>
            <a:ext cx="2804160" cy="184666"/>
          </a:xfrm>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pPr/>
              <a:t>‹#›</a:t>
            </a:fld>
            <a:endParaRPr lang="en-ID" dirty="0"/>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3" r:id="rId5"/>
    <p:sldLayoutId id="2147483667" r:id="rId6"/>
  </p:sldLayoutIdLst>
  <p:transition spd="slow">
    <p:push/>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FAA17B7-3DE3-0EA1-C9DD-084611A2758F}"/>
              </a:ext>
            </a:extLst>
          </p:cNvPr>
          <p:cNvSpPr/>
          <p:nvPr/>
        </p:nvSpPr>
        <p:spPr>
          <a:xfrm>
            <a:off x="0" y="5562600"/>
            <a:ext cx="12192000" cy="1295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4">
            <a:extLst>
              <a:ext uri="{FF2B5EF4-FFF2-40B4-BE49-F238E27FC236}">
                <a16:creationId xmlns:a16="http://schemas.microsoft.com/office/drawing/2014/main" id="{16DC8B50-3F4B-4860-BE29-7D3C6EC90F40}"/>
              </a:ext>
            </a:extLst>
          </p:cNvPr>
          <p:cNvSpPr txBox="1">
            <a:spLocks/>
          </p:cNvSpPr>
          <p:nvPr/>
        </p:nvSpPr>
        <p:spPr>
          <a:xfrm>
            <a:off x="481263" y="5912476"/>
            <a:ext cx="2414337" cy="576597"/>
          </a:xfrm>
          <a:prstGeom prst="rect">
            <a:avLst/>
          </a:prstGeom>
          <a:noFill/>
          <a:ln w="19050">
            <a:solidFill>
              <a:srgbClr val="009FDD"/>
            </a:solidFill>
          </a:ln>
        </p:spPr>
        <p:txBody>
          <a:bodyPr anchor="ctr"/>
          <a:lstStyle>
            <a:lvl1pPr algn="ctr">
              <a:defRPr sz="1400" b="1">
                <a:solidFill>
                  <a:schemeClr val="bg1">
                    <a:lumMod val="95000"/>
                  </a:schemeClr>
                </a:solidFill>
                <a:latin typeface="Arial" panose="020B0604020202020204" pitchFamily="34" charset="0"/>
                <a:ea typeface="+mj-ea"/>
                <a:cs typeface="Arial" panose="020B0604020202020204" pitchFamily="34" charset="0"/>
              </a:defRPr>
            </a:lvl1pPr>
          </a:lstStyle>
          <a:p>
            <a:r>
              <a:rPr lang="en-US" kern="0" dirty="0">
                <a:solidFill>
                  <a:srgbClr val="009FDD"/>
                </a:solidFill>
              </a:rPr>
              <a:t>YOUR LOGO HERE</a:t>
            </a:r>
          </a:p>
        </p:txBody>
      </p:sp>
      <p:sp>
        <p:nvSpPr>
          <p:cNvPr id="13" name="Title 12">
            <a:extLst>
              <a:ext uri="{FF2B5EF4-FFF2-40B4-BE49-F238E27FC236}">
                <a16:creationId xmlns:a16="http://schemas.microsoft.com/office/drawing/2014/main" id="{E8E169E6-51DF-DD11-C0D6-674FF62A6340}"/>
              </a:ext>
            </a:extLst>
          </p:cNvPr>
          <p:cNvSpPr>
            <a:spLocks noGrp="1"/>
          </p:cNvSpPr>
          <p:nvPr>
            <p:ph type="title"/>
          </p:nvPr>
        </p:nvSpPr>
        <p:spPr/>
        <p:txBody>
          <a:bodyPr/>
          <a:lstStyle/>
          <a:p>
            <a:r>
              <a:rPr lang="en-US" sz="5400" dirty="0"/>
              <a:t>Why CAPC?</a:t>
            </a:r>
          </a:p>
        </p:txBody>
      </p:sp>
      <p:pic>
        <p:nvPicPr>
          <p:cNvPr id="3" name="Picture 2">
            <a:extLst>
              <a:ext uri="{FF2B5EF4-FFF2-40B4-BE49-F238E27FC236}">
                <a16:creationId xmlns:a16="http://schemas.microsoft.com/office/drawing/2014/main" id="{CE1CE8BE-1CA2-69ED-DB01-392ADFB8AA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3600" y="6019800"/>
            <a:ext cx="1968791" cy="413376"/>
          </a:xfrm>
          <a:prstGeom prst="rect">
            <a:avLst/>
          </a:prstGeom>
        </p:spPr>
      </p:pic>
      <p:pic>
        <p:nvPicPr>
          <p:cNvPr id="4" name="Picture 3">
            <a:extLst>
              <a:ext uri="{FF2B5EF4-FFF2-40B4-BE49-F238E27FC236}">
                <a16:creationId xmlns:a16="http://schemas.microsoft.com/office/drawing/2014/main" id="{3A6D6CC3-8ADE-B426-3831-7D8DC2FBFD47}"/>
              </a:ext>
            </a:extLst>
          </p:cNvPr>
          <p:cNvPicPr>
            <a:picLocks noChangeAspect="1"/>
          </p:cNvPicPr>
          <p:nvPr/>
        </p:nvPicPr>
        <p:blipFill>
          <a:blip r:embed="rId4">
            <a:alphaModFix amt="11000"/>
          </a:blip>
          <a:srcRect t="5377" r="5301" b="5600"/>
          <a:stretch/>
        </p:blipFill>
        <p:spPr>
          <a:xfrm>
            <a:off x="6274787" y="0"/>
            <a:ext cx="5917213" cy="5562600"/>
          </a:xfrm>
          <a:prstGeom prst="rect">
            <a:avLst/>
          </a:prstGeom>
        </p:spPr>
      </p:pic>
      <p:sp>
        <p:nvSpPr>
          <p:cNvPr id="11" name="Title 5">
            <a:extLst>
              <a:ext uri="{FF2B5EF4-FFF2-40B4-BE49-F238E27FC236}">
                <a16:creationId xmlns:a16="http://schemas.microsoft.com/office/drawing/2014/main" id="{80DEA6D2-578D-1572-2E8F-CA1EAE0DAAB6}"/>
              </a:ext>
            </a:extLst>
          </p:cNvPr>
          <p:cNvSpPr txBox="1">
            <a:spLocks/>
          </p:cNvSpPr>
          <p:nvPr/>
        </p:nvSpPr>
        <p:spPr>
          <a:xfrm>
            <a:off x="481263" y="1704432"/>
            <a:ext cx="7848600" cy="1724568"/>
          </a:xfrm>
          <a:prstGeom prst="rect">
            <a:avLst/>
          </a:prstGeom>
        </p:spPr>
        <p:txBody>
          <a:bodyPr/>
          <a:lstStyle>
            <a:lvl1pPr>
              <a:defRPr sz="6000" b="1">
                <a:solidFill>
                  <a:schemeClr val="bg1"/>
                </a:solidFill>
                <a:latin typeface="Arial" panose="020B0604020202020204" pitchFamily="34" charset="0"/>
                <a:ea typeface="+mj-ea"/>
                <a:cs typeface="Arial" panose="020B0604020202020204" pitchFamily="34" charset="0"/>
              </a:defRPr>
            </a:lvl1pPr>
          </a:lstStyle>
          <a:p>
            <a:r>
              <a:rPr lang="en-ID" sz="3600" dirty="0"/>
              <a:t>How CAPC Membership Can Help [NAME of ORG] Improve the Care of Patients with Serious Illness</a:t>
            </a:r>
          </a:p>
        </p:txBody>
      </p:sp>
      <p:grpSp>
        <p:nvGrpSpPr>
          <p:cNvPr id="15" name="Group 14">
            <a:extLst>
              <a:ext uri="{FF2B5EF4-FFF2-40B4-BE49-F238E27FC236}">
                <a16:creationId xmlns:a16="http://schemas.microsoft.com/office/drawing/2014/main" id="{FB13AC0E-ED4E-74C1-1D95-75DCE557715D}"/>
              </a:ext>
            </a:extLst>
          </p:cNvPr>
          <p:cNvGrpSpPr/>
          <p:nvPr/>
        </p:nvGrpSpPr>
        <p:grpSpPr>
          <a:xfrm>
            <a:off x="0" y="5516881"/>
            <a:ext cx="12192000" cy="45719"/>
            <a:chOff x="0" y="5562600"/>
            <a:chExt cx="11588152" cy="0"/>
          </a:xfrm>
        </p:grpSpPr>
        <p:cxnSp>
          <p:nvCxnSpPr>
            <p:cNvPr id="5" name="Straight Connector 4">
              <a:extLst>
                <a:ext uri="{FF2B5EF4-FFF2-40B4-BE49-F238E27FC236}">
                  <a16:creationId xmlns:a16="http://schemas.microsoft.com/office/drawing/2014/main" id="{8ED4F62D-EB19-F617-2A7E-78B17A87B2E5}"/>
                </a:ext>
              </a:extLst>
            </p:cNvPr>
            <p:cNvCxnSpPr>
              <a:cxnSpLocks/>
            </p:cNvCxnSpPr>
            <p:nvPr/>
          </p:nvCxnSpPr>
          <p:spPr>
            <a:xfrm>
              <a:off x="8692552" y="5562600"/>
              <a:ext cx="2895600" cy="0"/>
            </a:xfrm>
            <a:prstGeom prst="line">
              <a:avLst/>
            </a:prstGeom>
            <a:ln w="88900">
              <a:solidFill>
                <a:srgbClr val="FF7F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883020-ACE6-2143-0CB6-DFA71B935368}"/>
                </a:ext>
              </a:extLst>
            </p:cNvPr>
            <p:cNvCxnSpPr>
              <a:cxnSpLocks/>
            </p:cNvCxnSpPr>
            <p:nvPr/>
          </p:nvCxnSpPr>
          <p:spPr>
            <a:xfrm>
              <a:off x="2898476" y="5562600"/>
              <a:ext cx="2895600" cy="0"/>
            </a:xfrm>
            <a:prstGeom prst="line">
              <a:avLst/>
            </a:prstGeom>
            <a:ln w="88900">
              <a:solidFill>
                <a:srgbClr val="78BE1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58EE212-43AC-CE2A-2764-39C2EFA9E074}"/>
                </a:ext>
              </a:extLst>
            </p:cNvPr>
            <p:cNvCxnSpPr>
              <a:cxnSpLocks/>
            </p:cNvCxnSpPr>
            <p:nvPr/>
          </p:nvCxnSpPr>
          <p:spPr>
            <a:xfrm>
              <a:off x="5796952" y="5562600"/>
              <a:ext cx="2895600" cy="0"/>
            </a:xfrm>
            <a:prstGeom prst="line">
              <a:avLst/>
            </a:prstGeom>
            <a:ln w="88900">
              <a:solidFill>
                <a:srgbClr val="00087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A4E2F5E-A16F-0539-F9A9-4F4C2E11A78C}"/>
                </a:ext>
              </a:extLst>
            </p:cNvPr>
            <p:cNvCxnSpPr>
              <a:cxnSpLocks/>
            </p:cNvCxnSpPr>
            <p:nvPr/>
          </p:nvCxnSpPr>
          <p:spPr>
            <a:xfrm>
              <a:off x="0" y="5562600"/>
              <a:ext cx="2895600" cy="0"/>
            </a:xfrm>
            <a:prstGeom prst="line">
              <a:avLst/>
            </a:prstGeom>
            <a:ln w="88900">
              <a:solidFill>
                <a:srgbClr val="633278"/>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00A26-BE7E-8148-2DB0-F5ADD654083F}"/>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AB4A8E3F-AF0B-EDC9-4997-31B868A2860F}"/>
              </a:ext>
            </a:extLst>
          </p:cNvPr>
          <p:cNvSpPr/>
          <p:nvPr/>
        </p:nvSpPr>
        <p:spPr>
          <a:xfrm>
            <a:off x="8198657" y="1392707"/>
            <a:ext cx="3993343" cy="5465293"/>
          </a:xfrm>
          <a:prstGeom prst="rect">
            <a:avLst/>
          </a:prstGeom>
          <a:solidFill>
            <a:srgbClr val="EBE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D54028F2-CCC1-16D4-58A1-CFFDA3E0027E}"/>
              </a:ext>
            </a:extLst>
          </p:cNvPr>
          <p:cNvPicPr>
            <a:picLocks noChangeAspect="1"/>
          </p:cNvPicPr>
          <p:nvPr/>
        </p:nvPicPr>
        <p:blipFill>
          <a:blip r:embed="rId3">
            <a:extLst>
              <a:ext uri="{28A0092B-C50C-407E-A947-70E740481C1C}">
                <a14:useLocalDpi xmlns:a14="http://schemas.microsoft.com/office/drawing/2010/main" val="0"/>
              </a:ext>
            </a:extLst>
          </a:blip>
          <a:srcRect l="-6430" t="-4489" r="-6756" b="-3252"/>
          <a:stretch/>
        </p:blipFill>
        <p:spPr>
          <a:xfrm>
            <a:off x="8586340" y="3581400"/>
            <a:ext cx="1680926" cy="1600086"/>
          </a:xfrm>
          <a:prstGeom prst="rect">
            <a:avLst/>
          </a:prstGeom>
        </p:spPr>
      </p:pic>
      <p:sp>
        <p:nvSpPr>
          <p:cNvPr id="49" name="Rectangle 48">
            <a:extLst>
              <a:ext uri="{FF2B5EF4-FFF2-40B4-BE49-F238E27FC236}">
                <a16:creationId xmlns:a16="http://schemas.microsoft.com/office/drawing/2014/main" id="{E5F30B05-8713-2223-F1FC-3297DE6ABF7F}"/>
              </a:ext>
            </a:extLst>
          </p:cNvPr>
          <p:cNvSpPr/>
          <p:nvPr/>
        </p:nvSpPr>
        <p:spPr>
          <a:xfrm>
            <a:off x="4094293" y="1392707"/>
            <a:ext cx="4104364" cy="5465293"/>
          </a:xfrm>
          <a:prstGeom prst="rect">
            <a:avLst/>
          </a:prstGeom>
          <a:solidFill>
            <a:srgbClr val="B1B6BB">
              <a:alpha val="2117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930BA269-1B8B-28AA-748D-D8ED52DD5281}"/>
              </a:ext>
            </a:extLst>
          </p:cNvPr>
          <p:cNvPicPr>
            <a:picLocks noChangeAspect="1"/>
          </p:cNvPicPr>
          <p:nvPr/>
        </p:nvPicPr>
        <p:blipFill>
          <a:blip r:embed="rId4">
            <a:extLst>
              <a:ext uri="{28A0092B-C50C-407E-A947-70E740481C1C}">
                <a14:useLocalDpi xmlns:a14="http://schemas.microsoft.com/office/drawing/2010/main" val="0"/>
              </a:ext>
            </a:extLst>
          </a:blip>
          <a:srcRect l="-5112" t="-5245" r="-5053" b="-6515"/>
          <a:stretch/>
        </p:blipFill>
        <p:spPr>
          <a:xfrm>
            <a:off x="4385103" y="3571114"/>
            <a:ext cx="1634697" cy="1658363"/>
          </a:xfrm>
          <a:prstGeom prst="rect">
            <a:avLst/>
          </a:prstGeom>
        </p:spPr>
      </p:pic>
      <p:sp>
        <p:nvSpPr>
          <p:cNvPr id="50" name="Rectangle 49">
            <a:extLst>
              <a:ext uri="{FF2B5EF4-FFF2-40B4-BE49-F238E27FC236}">
                <a16:creationId xmlns:a16="http://schemas.microsoft.com/office/drawing/2014/main" id="{1C04E1C8-4052-2181-8C5F-D0513F5E06AE}"/>
              </a:ext>
            </a:extLst>
          </p:cNvPr>
          <p:cNvSpPr/>
          <p:nvPr/>
        </p:nvSpPr>
        <p:spPr>
          <a:xfrm>
            <a:off x="37294" y="1402780"/>
            <a:ext cx="4100993" cy="5465293"/>
          </a:xfrm>
          <a:prstGeom prst="rect">
            <a:avLst/>
          </a:prstGeom>
          <a:solidFill>
            <a:srgbClr val="D7DA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322008B-B4CA-599B-FFC9-97B72F3D92BE}"/>
              </a:ext>
            </a:extLst>
          </p:cNvPr>
          <p:cNvPicPr>
            <a:picLocks noChangeAspect="1"/>
          </p:cNvPicPr>
          <p:nvPr/>
        </p:nvPicPr>
        <p:blipFill>
          <a:blip r:embed="rId5">
            <a:extLst>
              <a:ext uri="{28A0092B-C50C-407E-A947-70E740481C1C}">
                <a14:useLocalDpi xmlns:a14="http://schemas.microsoft.com/office/drawing/2010/main" val="0"/>
              </a:ext>
            </a:extLst>
          </a:blip>
          <a:srcRect l="-4161" t="-4882" r="-2273" b="-2219"/>
          <a:stretch/>
        </p:blipFill>
        <p:spPr>
          <a:xfrm>
            <a:off x="446356" y="3576543"/>
            <a:ext cx="1579329" cy="1589182"/>
          </a:xfrm>
          <a:prstGeom prst="rect">
            <a:avLst/>
          </a:prstGeom>
        </p:spPr>
      </p:pic>
      <p:sp>
        <p:nvSpPr>
          <p:cNvPr id="33" name="Rectangle 32">
            <a:extLst>
              <a:ext uri="{FF2B5EF4-FFF2-40B4-BE49-F238E27FC236}">
                <a16:creationId xmlns:a16="http://schemas.microsoft.com/office/drawing/2014/main" id="{58F0565C-2AC1-A906-A765-605936D2CEF9}"/>
              </a:ext>
            </a:extLst>
          </p:cNvPr>
          <p:cNvSpPr/>
          <p:nvPr/>
        </p:nvSpPr>
        <p:spPr>
          <a:xfrm>
            <a:off x="0" y="718"/>
            <a:ext cx="12195472" cy="1417337"/>
          </a:xfrm>
          <a:prstGeom prst="rect">
            <a:avLst/>
          </a:prstGeom>
          <a:solidFill>
            <a:srgbClr val="000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7F31"/>
              </a:solidFill>
            </a:endParaRPr>
          </a:p>
        </p:txBody>
      </p:sp>
      <p:sp>
        <p:nvSpPr>
          <p:cNvPr id="2" name="Holder 4">
            <a:extLst>
              <a:ext uri="{FF2B5EF4-FFF2-40B4-BE49-F238E27FC236}">
                <a16:creationId xmlns:a16="http://schemas.microsoft.com/office/drawing/2014/main" id="{83DFFC97-F7D4-8FDB-6B0C-468DEAB68F6C}"/>
              </a:ext>
            </a:extLst>
          </p:cNvPr>
          <p:cNvSpPr>
            <a:spLocks noGrp="1"/>
          </p:cNvSpPr>
          <p:nvPr>
            <p:ph type="ftr" sz="quarter" idx="10"/>
          </p:nvPr>
        </p:nvSpPr>
        <p:spPr>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solidFill>
                  <a:schemeClr val="tx1">
                    <a:lumMod val="50000"/>
                    <a:lumOff val="50000"/>
                  </a:schemeClr>
                </a:solidFill>
              </a:rPr>
              <a:t>Value of CAPC Membership</a:t>
            </a:r>
          </a:p>
        </p:txBody>
      </p:sp>
      <p:sp>
        <p:nvSpPr>
          <p:cNvPr id="3" name="Holder 6">
            <a:extLst>
              <a:ext uri="{FF2B5EF4-FFF2-40B4-BE49-F238E27FC236}">
                <a16:creationId xmlns:a16="http://schemas.microsoft.com/office/drawing/2014/main" id="{A7A10685-B530-BB92-62BF-597EA500F87A}"/>
              </a:ext>
            </a:extLst>
          </p:cNvPr>
          <p:cNvSpPr>
            <a:spLocks noGrp="1"/>
          </p:cNvSpPr>
          <p:nvPr>
            <p:ph type="sldNum" sz="quarter" idx="11"/>
          </p:nvPr>
        </p:nvSpPr>
        <p:spPr>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solidFill>
                  <a:schemeClr val="tx1">
                    <a:lumMod val="50000"/>
                    <a:lumOff val="50000"/>
                  </a:schemeClr>
                </a:solidFill>
              </a:rPr>
              <a:pPr/>
              <a:t>10</a:t>
            </a:fld>
            <a:endParaRPr lang="en-ID" dirty="0">
              <a:solidFill>
                <a:schemeClr val="tx1">
                  <a:lumMod val="50000"/>
                  <a:lumOff val="50000"/>
                </a:schemeClr>
              </a:solidFill>
            </a:endParaRPr>
          </a:p>
        </p:txBody>
      </p:sp>
      <p:sp>
        <p:nvSpPr>
          <p:cNvPr id="8" name="Title 7">
            <a:extLst>
              <a:ext uri="{FF2B5EF4-FFF2-40B4-BE49-F238E27FC236}">
                <a16:creationId xmlns:a16="http://schemas.microsoft.com/office/drawing/2014/main" id="{1F9F0374-61DA-C28E-ED6F-203D76B164A0}"/>
              </a:ext>
            </a:extLst>
          </p:cNvPr>
          <p:cNvSpPr>
            <a:spLocks noGrp="1"/>
          </p:cNvSpPr>
          <p:nvPr>
            <p:ph type="title"/>
          </p:nvPr>
        </p:nvSpPr>
        <p:spPr>
          <a:xfrm>
            <a:off x="457200" y="303143"/>
            <a:ext cx="10439400" cy="777875"/>
          </a:xfrm>
        </p:spPr>
        <p:txBody>
          <a:bodyPr/>
          <a:lstStyle/>
          <a:p>
            <a:r>
              <a:rPr lang="en-ID" sz="2400" b="0" dirty="0">
                <a:solidFill>
                  <a:schemeClr val="bg1"/>
                </a:solidFill>
                <a:latin typeface="Times New Roman" panose="02020603050405020304" pitchFamily="18" charset="0"/>
                <a:cs typeface="Times New Roman" panose="02020603050405020304" pitchFamily="18" charset="0"/>
              </a:rPr>
              <a:t>CAPC has trained &gt;150,000 clinicians in essential palliative care skills. </a:t>
            </a:r>
            <a:br>
              <a:rPr lang="en-ID" sz="2400" b="0" dirty="0">
                <a:solidFill>
                  <a:schemeClr val="bg1"/>
                </a:solidFill>
                <a:latin typeface="Times New Roman" panose="02020603050405020304" pitchFamily="18" charset="0"/>
                <a:cs typeface="Times New Roman" panose="02020603050405020304" pitchFamily="18" charset="0"/>
              </a:rPr>
            </a:br>
            <a:r>
              <a:rPr lang="en-ID" sz="2400" b="0" dirty="0">
                <a:solidFill>
                  <a:schemeClr val="bg1"/>
                </a:solidFill>
                <a:latin typeface="Times New Roman" panose="02020603050405020304" pitchFamily="18" charset="0"/>
                <a:cs typeface="Times New Roman" panose="02020603050405020304" pitchFamily="18" charset="0"/>
              </a:rPr>
              <a:t>Here’s what they say about CAPC’s case-based, interactive </a:t>
            </a:r>
            <a:r>
              <a:rPr lang="en-ID" sz="2400" b="0">
                <a:solidFill>
                  <a:schemeClr val="bg1"/>
                </a:solidFill>
                <a:latin typeface="Times New Roman" panose="02020603050405020304" pitchFamily="18" charset="0"/>
                <a:cs typeface="Times New Roman" panose="02020603050405020304" pitchFamily="18" charset="0"/>
              </a:rPr>
              <a:t>online courses:</a:t>
            </a:r>
            <a:endParaRPr lang="en-US" sz="2400" b="0" spc="10" dirty="0">
              <a:solidFill>
                <a:schemeClr val="bg1"/>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CEA2FB0F-9F6A-310B-25D1-E349CCECBEC7}"/>
              </a:ext>
            </a:extLst>
          </p:cNvPr>
          <p:cNvGrpSpPr/>
          <p:nvPr/>
        </p:nvGrpSpPr>
        <p:grpSpPr>
          <a:xfrm>
            <a:off x="4385103" y="1600200"/>
            <a:ext cx="3498964" cy="1412465"/>
            <a:chOff x="346503" y="1711735"/>
            <a:chExt cx="3498964" cy="1412465"/>
          </a:xfrm>
        </p:grpSpPr>
        <p:sp>
          <p:nvSpPr>
            <p:cNvPr id="7" name="Title 7">
              <a:extLst>
                <a:ext uri="{FF2B5EF4-FFF2-40B4-BE49-F238E27FC236}">
                  <a16:creationId xmlns:a16="http://schemas.microsoft.com/office/drawing/2014/main" id="{7C1DC711-E196-2FF7-E21E-A928DF92673E}"/>
                </a:ext>
              </a:extLst>
            </p:cNvPr>
            <p:cNvSpPr txBox="1">
              <a:spLocks/>
            </p:cNvSpPr>
            <p:nvPr/>
          </p:nvSpPr>
          <p:spPr>
            <a:xfrm>
              <a:off x="457199" y="1740057"/>
              <a:ext cx="3388268" cy="1384143"/>
            </a:xfrm>
            <a:prstGeom prst="rect">
              <a:avLst/>
            </a:prstGeom>
          </p:spPr>
          <p:txBody>
            <a:bodyPr anchor="ctr"/>
            <a:lstStyle>
              <a:lvl1pPr>
                <a:defRPr sz="4200" b="1">
                  <a:solidFill>
                    <a:srgbClr val="049EDC"/>
                  </a:solidFill>
                  <a:latin typeface="Arial" panose="020B0604020202020204" pitchFamily="34" charset="0"/>
                  <a:ea typeface="+mj-ea"/>
                  <a:cs typeface="Arial" panose="020B0604020202020204" pitchFamily="34" charset="0"/>
                </a:defRPr>
              </a:lvl1pPr>
            </a:lstStyle>
            <a:p>
              <a:r>
                <a:rPr lang="en-ID" sz="2100" b="0" kern="0" dirty="0">
                  <a:solidFill>
                    <a:schemeClr val="tx1">
                      <a:lumMod val="65000"/>
                      <a:lumOff val="35000"/>
                    </a:schemeClr>
                  </a:solidFill>
                </a:rPr>
                <a:t>I have made practice improvements as a result of completing CAPC’s Pain Management curriculum.”</a:t>
              </a:r>
            </a:p>
          </p:txBody>
        </p:sp>
        <p:sp>
          <p:nvSpPr>
            <p:cNvPr id="11" name="TextBox 10">
              <a:extLst>
                <a:ext uri="{FF2B5EF4-FFF2-40B4-BE49-F238E27FC236}">
                  <a16:creationId xmlns:a16="http://schemas.microsoft.com/office/drawing/2014/main" id="{091F397F-D60B-45A7-9F22-F02220FB3C0B}"/>
                </a:ext>
              </a:extLst>
            </p:cNvPr>
            <p:cNvSpPr txBox="1"/>
            <p:nvPr/>
          </p:nvSpPr>
          <p:spPr>
            <a:xfrm>
              <a:off x="346503" y="1711735"/>
              <a:ext cx="151754" cy="415498"/>
            </a:xfrm>
            <a:prstGeom prst="rect">
              <a:avLst/>
            </a:prstGeom>
            <a:noFill/>
          </p:spPr>
          <p:txBody>
            <a:bodyPr wrap="square">
              <a:spAutoFit/>
            </a:bodyPr>
            <a:lstStyle/>
            <a:p>
              <a:r>
                <a:rPr lang="en-ID" sz="2100" kern="0" dirty="0">
                  <a:solidFill>
                    <a:schemeClr val="tx1">
                      <a:lumMod val="65000"/>
                      <a:lumOff val="35000"/>
                    </a:schemeClr>
                  </a:solidFill>
                  <a:latin typeface="Arial" panose="020B0604020202020204" pitchFamily="34" charset="0"/>
                  <a:cs typeface="Arial" panose="020B0604020202020204" pitchFamily="34" charset="0"/>
                </a:rPr>
                <a:t>“</a:t>
              </a:r>
              <a:endParaRPr lang="en-US" sz="21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20" name="Title 7">
            <a:extLst>
              <a:ext uri="{FF2B5EF4-FFF2-40B4-BE49-F238E27FC236}">
                <a16:creationId xmlns:a16="http://schemas.microsoft.com/office/drawing/2014/main" id="{FEAC17FA-BA3A-380F-6FED-0BDA7C51E608}"/>
              </a:ext>
            </a:extLst>
          </p:cNvPr>
          <p:cNvSpPr txBox="1">
            <a:spLocks/>
          </p:cNvSpPr>
          <p:nvPr/>
        </p:nvSpPr>
        <p:spPr>
          <a:xfrm>
            <a:off x="4419600" y="5165725"/>
            <a:ext cx="2667000" cy="777875"/>
          </a:xfrm>
          <a:prstGeom prst="rect">
            <a:avLst/>
          </a:prstGeom>
        </p:spPr>
        <p:txBody>
          <a:bodyPr anchor="ctr"/>
          <a:lstStyle>
            <a:lvl1pPr>
              <a:defRPr sz="4200" b="1">
                <a:solidFill>
                  <a:srgbClr val="049EDC"/>
                </a:solidFill>
                <a:latin typeface="Arial" panose="020B0604020202020204" pitchFamily="34" charset="0"/>
                <a:ea typeface="+mj-ea"/>
                <a:cs typeface="Arial" panose="020B0604020202020204" pitchFamily="34" charset="0"/>
              </a:defRPr>
            </a:lvl1pPr>
          </a:lstStyle>
          <a:p>
            <a:r>
              <a:rPr lang="en-ID" sz="1600" kern="0" dirty="0">
                <a:solidFill>
                  <a:srgbClr val="00087A"/>
                </a:solidFill>
              </a:rPr>
              <a:t>Agree or Strongly Agree 3 Months After Training</a:t>
            </a:r>
            <a:endParaRPr lang="en-US" sz="1600" kern="0" spc="10" dirty="0">
              <a:solidFill>
                <a:srgbClr val="00087A"/>
              </a:solidFill>
            </a:endParaRPr>
          </a:p>
        </p:txBody>
      </p:sp>
      <p:grpSp>
        <p:nvGrpSpPr>
          <p:cNvPr id="39" name="Group 38">
            <a:extLst>
              <a:ext uri="{FF2B5EF4-FFF2-40B4-BE49-F238E27FC236}">
                <a16:creationId xmlns:a16="http://schemas.microsoft.com/office/drawing/2014/main" id="{F6037785-06C8-8B89-1445-3361879212AC}"/>
              </a:ext>
            </a:extLst>
          </p:cNvPr>
          <p:cNvGrpSpPr/>
          <p:nvPr/>
        </p:nvGrpSpPr>
        <p:grpSpPr>
          <a:xfrm>
            <a:off x="419423" y="1620202"/>
            <a:ext cx="3477213" cy="1403417"/>
            <a:chOff x="343223" y="1584258"/>
            <a:chExt cx="3477213" cy="1403417"/>
          </a:xfrm>
        </p:grpSpPr>
        <p:sp>
          <p:nvSpPr>
            <p:cNvPr id="40" name="Title 7">
              <a:extLst>
                <a:ext uri="{FF2B5EF4-FFF2-40B4-BE49-F238E27FC236}">
                  <a16:creationId xmlns:a16="http://schemas.microsoft.com/office/drawing/2014/main" id="{D8929BF1-66EB-01DB-C6A7-916E89E319D9}"/>
                </a:ext>
              </a:extLst>
            </p:cNvPr>
            <p:cNvSpPr txBox="1">
              <a:spLocks/>
            </p:cNvSpPr>
            <p:nvPr/>
          </p:nvSpPr>
          <p:spPr>
            <a:xfrm>
              <a:off x="457200" y="1603532"/>
              <a:ext cx="3363236" cy="1384143"/>
            </a:xfrm>
            <a:prstGeom prst="rect">
              <a:avLst/>
            </a:prstGeom>
          </p:spPr>
          <p:txBody>
            <a:bodyPr anchor="ctr"/>
            <a:lstStyle>
              <a:lvl1pPr>
                <a:defRPr sz="4200" b="1">
                  <a:solidFill>
                    <a:srgbClr val="049EDC"/>
                  </a:solidFill>
                  <a:latin typeface="Arial" panose="020B0604020202020204" pitchFamily="34" charset="0"/>
                  <a:ea typeface="+mj-ea"/>
                  <a:cs typeface="Arial" panose="020B0604020202020204" pitchFamily="34" charset="0"/>
                </a:defRPr>
              </a:lvl1pPr>
            </a:lstStyle>
            <a:p>
              <a:r>
                <a:rPr lang="en-ID" sz="2100" b="0" kern="0" dirty="0">
                  <a:solidFill>
                    <a:schemeClr val="tx1">
                      <a:lumMod val="65000"/>
                      <a:lumOff val="35000"/>
                    </a:schemeClr>
                  </a:solidFill>
                </a:rPr>
                <a:t>I have made practice improvements as a result of completing CAPC’s Dementia curriculum.”</a:t>
              </a:r>
            </a:p>
          </p:txBody>
        </p:sp>
        <p:sp>
          <p:nvSpPr>
            <p:cNvPr id="41" name="TextBox 40">
              <a:extLst>
                <a:ext uri="{FF2B5EF4-FFF2-40B4-BE49-F238E27FC236}">
                  <a16:creationId xmlns:a16="http://schemas.microsoft.com/office/drawing/2014/main" id="{10416692-E506-9B1F-FB3D-2307DBFF0564}"/>
                </a:ext>
              </a:extLst>
            </p:cNvPr>
            <p:cNvSpPr txBox="1"/>
            <p:nvPr/>
          </p:nvSpPr>
          <p:spPr>
            <a:xfrm>
              <a:off x="343223" y="1584258"/>
              <a:ext cx="151754" cy="415498"/>
            </a:xfrm>
            <a:prstGeom prst="rect">
              <a:avLst/>
            </a:prstGeom>
            <a:noFill/>
          </p:spPr>
          <p:txBody>
            <a:bodyPr wrap="square">
              <a:spAutoFit/>
            </a:bodyPr>
            <a:lstStyle/>
            <a:p>
              <a:r>
                <a:rPr lang="en-ID" sz="2100" kern="0" dirty="0">
                  <a:solidFill>
                    <a:schemeClr val="tx1">
                      <a:lumMod val="65000"/>
                      <a:lumOff val="35000"/>
                    </a:schemeClr>
                  </a:solidFill>
                  <a:latin typeface="Arial" panose="020B0604020202020204" pitchFamily="34" charset="0"/>
                  <a:cs typeface="Arial" panose="020B0604020202020204" pitchFamily="34" charset="0"/>
                </a:rPr>
                <a:t>“</a:t>
              </a:r>
              <a:endParaRPr lang="en-US" sz="21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43" name="Title 7">
            <a:extLst>
              <a:ext uri="{FF2B5EF4-FFF2-40B4-BE49-F238E27FC236}">
                <a16:creationId xmlns:a16="http://schemas.microsoft.com/office/drawing/2014/main" id="{CBDB3604-BE5B-55C1-8CEF-0D6AB3FF01A8}"/>
              </a:ext>
            </a:extLst>
          </p:cNvPr>
          <p:cNvSpPr txBox="1">
            <a:spLocks/>
          </p:cNvSpPr>
          <p:nvPr/>
        </p:nvSpPr>
        <p:spPr>
          <a:xfrm>
            <a:off x="457200" y="5165725"/>
            <a:ext cx="2667000" cy="777875"/>
          </a:xfrm>
          <a:prstGeom prst="rect">
            <a:avLst/>
          </a:prstGeom>
        </p:spPr>
        <p:txBody>
          <a:bodyPr anchor="ctr"/>
          <a:lstStyle>
            <a:lvl1pPr>
              <a:defRPr sz="4200" b="1">
                <a:solidFill>
                  <a:srgbClr val="049EDC"/>
                </a:solidFill>
                <a:latin typeface="Arial" panose="020B0604020202020204" pitchFamily="34" charset="0"/>
                <a:ea typeface="+mj-ea"/>
                <a:cs typeface="Arial" panose="020B0604020202020204" pitchFamily="34" charset="0"/>
              </a:defRPr>
            </a:lvl1pPr>
          </a:lstStyle>
          <a:p>
            <a:r>
              <a:rPr lang="en-ID" sz="1600" kern="0" dirty="0">
                <a:solidFill>
                  <a:srgbClr val="00087A"/>
                </a:solidFill>
              </a:rPr>
              <a:t>Agree or Strongly Agree 3 Months After Training</a:t>
            </a:r>
            <a:endParaRPr lang="en-US" sz="1600" kern="0" spc="10" dirty="0">
              <a:solidFill>
                <a:srgbClr val="00087A"/>
              </a:solidFill>
            </a:endParaRPr>
          </a:p>
        </p:txBody>
      </p:sp>
      <p:grpSp>
        <p:nvGrpSpPr>
          <p:cNvPr id="44" name="Group 43">
            <a:extLst>
              <a:ext uri="{FF2B5EF4-FFF2-40B4-BE49-F238E27FC236}">
                <a16:creationId xmlns:a16="http://schemas.microsoft.com/office/drawing/2014/main" id="{FD9E3748-4B2C-F349-F76A-72826706CF52}"/>
              </a:ext>
            </a:extLst>
          </p:cNvPr>
          <p:cNvGrpSpPr/>
          <p:nvPr/>
        </p:nvGrpSpPr>
        <p:grpSpPr>
          <a:xfrm>
            <a:off x="8534400" y="1600200"/>
            <a:ext cx="3229068" cy="1579406"/>
            <a:chOff x="325589" y="1544794"/>
            <a:chExt cx="3229068" cy="1579406"/>
          </a:xfrm>
        </p:grpSpPr>
        <p:sp>
          <p:nvSpPr>
            <p:cNvPr id="45" name="Title 7">
              <a:extLst>
                <a:ext uri="{FF2B5EF4-FFF2-40B4-BE49-F238E27FC236}">
                  <a16:creationId xmlns:a16="http://schemas.microsoft.com/office/drawing/2014/main" id="{E03A3B68-EFF5-20E2-F94D-6D69C5A28344}"/>
                </a:ext>
              </a:extLst>
            </p:cNvPr>
            <p:cNvSpPr txBox="1">
              <a:spLocks/>
            </p:cNvSpPr>
            <p:nvPr/>
          </p:nvSpPr>
          <p:spPr>
            <a:xfrm>
              <a:off x="457201" y="1740057"/>
              <a:ext cx="3097456" cy="1384143"/>
            </a:xfrm>
            <a:prstGeom prst="rect">
              <a:avLst/>
            </a:prstGeom>
          </p:spPr>
          <p:txBody>
            <a:bodyPr anchor="ctr"/>
            <a:lstStyle>
              <a:lvl1pPr>
                <a:defRPr sz="4200" b="1">
                  <a:solidFill>
                    <a:srgbClr val="049EDC"/>
                  </a:solidFill>
                  <a:latin typeface="Arial" panose="020B0604020202020204" pitchFamily="34" charset="0"/>
                  <a:ea typeface="+mj-ea"/>
                  <a:cs typeface="Arial" panose="020B0604020202020204" pitchFamily="34" charset="0"/>
                </a:defRPr>
              </a:lvl1pPr>
            </a:lstStyle>
            <a:p>
              <a:r>
                <a:rPr lang="en-ID" sz="2100" b="0" kern="0" dirty="0">
                  <a:solidFill>
                    <a:schemeClr val="tx1">
                      <a:lumMod val="65000"/>
                      <a:lumOff val="35000"/>
                    </a:schemeClr>
                  </a:solidFill>
                </a:rPr>
                <a:t>I have made practice improvements as a result of completing CAPC’s Communication Skills curriculum.”</a:t>
              </a:r>
            </a:p>
          </p:txBody>
        </p:sp>
        <p:sp>
          <p:nvSpPr>
            <p:cNvPr id="46" name="TextBox 45">
              <a:extLst>
                <a:ext uri="{FF2B5EF4-FFF2-40B4-BE49-F238E27FC236}">
                  <a16:creationId xmlns:a16="http://schemas.microsoft.com/office/drawing/2014/main" id="{79C96A8F-8500-3419-E049-44259F40F1ED}"/>
                </a:ext>
              </a:extLst>
            </p:cNvPr>
            <p:cNvSpPr txBox="1"/>
            <p:nvPr/>
          </p:nvSpPr>
          <p:spPr>
            <a:xfrm>
              <a:off x="325589" y="1544794"/>
              <a:ext cx="151754" cy="415498"/>
            </a:xfrm>
            <a:prstGeom prst="rect">
              <a:avLst/>
            </a:prstGeom>
            <a:noFill/>
          </p:spPr>
          <p:txBody>
            <a:bodyPr wrap="square">
              <a:spAutoFit/>
            </a:bodyPr>
            <a:lstStyle/>
            <a:p>
              <a:r>
                <a:rPr lang="en-ID" sz="2100" kern="0" dirty="0">
                  <a:solidFill>
                    <a:schemeClr val="tx1">
                      <a:lumMod val="65000"/>
                      <a:lumOff val="35000"/>
                    </a:schemeClr>
                  </a:solidFill>
                  <a:latin typeface="Arial" panose="020B0604020202020204" pitchFamily="34" charset="0"/>
                  <a:cs typeface="Arial" panose="020B0604020202020204" pitchFamily="34" charset="0"/>
                </a:rPr>
                <a:t>“</a:t>
              </a:r>
              <a:endParaRPr lang="en-US" sz="21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48" name="Title 7">
            <a:extLst>
              <a:ext uri="{FF2B5EF4-FFF2-40B4-BE49-F238E27FC236}">
                <a16:creationId xmlns:a16="http://schemas.microsoft.com/office/drawing/2014/main" id="{9B556DA9-A2B8-B61C-3CCD-D924761B3672}"/>
              </a:ext>
            </a:extLst>
          </p:cNvPr>
          <p:cNvSpPr txBox="1">
            <a:spLocks/>
          </p:cNvSpPr>
          <p:nvPr/>
        </p:nvSpPr>
        <p:spPr>
          <a:xfrm>
            <a:off x="8589811" y="5165725"/>
            <a:ext cx="2667000" cy="777875"/>
          </a:xfrm>
          <a:prstGeom prst="rect">
            <a:avLst/>
          </a:prstGeom>
        </p:spPr>
        <p:txBody>
          <a:bodyPr anchor="ctr"/>
          <a:lstStyle>
            <a:lvl1pPr>
              <a:defRPr sz="4200" b="1">
                <a:solidFill>
                  <a:srgbClr val="049EDC"/>
                </a:solidFill>
                <a:latin typeface="Arial" panose="020B0604020202020204" pitchFamily="34" charset="0"/>
                <a:ea typeface="+mj-ea"/>
                <a:cs typeface="Arial" panose="020B0604020202020204" pitchFamily="34" charset="0"/>
              </a:defRPr>
            </a:lvl1pPr>
          </a:lstStyle>
          <a:p>
            <a:r>
              <a:rPr lang="en-ID" sz="1600" kern="0" dirty="0">
                <a:solidFill>
                  <a:srgbClr val="00087A"/>
                </a:solidFill>
              </a:rPr>
              <a:t>Agree or Strongly Agree 3 Months After Training</a:t>
            </a:r>
            <a:endParaRPr lang="en-US" sz="1600" kern="0" spc="10" dirty="0">
              <a:solidFill>
                <a:srgbClr val="00087A"/>
              </a:solidFill>
            </a:endParaRPr>
          </a:p>
        </p:txBody>
      </p:sp>
      <p:sp>
        <p:nvSpPr>
          <p:cNvPr id="42" name="Title 7">
            <a:extLst>
              <a:ext uri="{FF2B5EF4-FFF2-40B4-BE49-F238E27FC236}">
                <a16:creationId xmlns:a16="http://schemas.microsoft.com/office/drawing/2014/main" id="{32C10673-9DC7-C954-1891-4229AE4C0708}"/>
              </a:ext>
            </a:extLst>
          </p:cNvPr>
          <p:cNvSpPr txBox="1">
            <a:spLocks/>
          </p:cNvSpPr>
          <p:nvPr/>
        </p:nvSpPr>
        <p:spPr>
          <a:xfrm>
            <a:off x="698316" y="4229777"/>
            <a:ext cx="1100620" cy="383024"/>
          </a:xfrm>
          <a:prstGeom prst="rect">
            <a:avLst/>
          </a:prstGeom>
        </p:spPr>
        <p:txBody>
          <a:bodyPr anchor="ctr"/>
          <a:lstStyle>
            <a:lvl1pPr>
              <a:defRPr sz="4200" b="1">
                <a:solidFill>
                  <a:srgbClr val="049EDC"/>
                </a:solidFill>
                <a:latin typeface="Arial" panose="020B0604020202020204" pitchFamily="34" charset="0"/>
                <a:ea typeface="+mj-ea"/>
                <a:cs typeface="Arial" panose="020B0604020202020204" pitchFamily="34" charset="0"/>
              </a:defRPr>
            </a:lvl1pPr>
          </a:lstStyle>
          <a:p>
            <a:pPr algn="ctr"/>
            <a:r>
              <a:rPr lang="en-ID" sz="3200" kern="0" dirty="0">
                <a:solidFill>
                  <a:srgbClr val="00087A"/>
                </a:solidFill>
              </a:rPr>
              <a:t>97%</a:t>
            </a:r>
          </a:p>
        </p:txBody>
      </p:sp>
      <p:sp>
        <p:nvSpPr>
          <p:cNvPr id="18" name="Title 7">
            <a:extLst>
              <a:ext uri="{FF2B5EF4-FFF2-40B4-BE49-F238E27FC236}">
                <a16:creationId xmlns:a16="http://schemas.microsoft.com/office/drawing/2014/main" id="{D48233A0-377E-0C5E-002E-F65551F3FC55}"/>
              </a:ext>
            </a:extLst>
          </p:cNvPr>
          <p:cNvSpPr txBox="1">
            <a:spLocks/>
          </p:cNvSpPr>
          <p:nvPr/>
        </p:nvSpPr>
        <p:spPr>
          <a:xfrm>
            <a:off x="4722592" y="4202302"/>
            <a:ext cx="995902" cy="445741"/>
          </a:xfrm>
          <a:prstGeom prst="rect">
            <a:avLst/>
          </a:prstGeom>
        </p:spPr>
        <p:txBody>
          <a:bodyPr anchor="ctr"/>
          <a:lstStyle>
            <a:lvl1pPr>
              <a:defRPr sz="4200" b="1">
                <a:solidFill>
                  <a:srgbClr val="049EDC"/>
                </a:solidFill>
                <a:latin typeface="Arial" panose="020B0604020202020204" pitchFamily="34" charset="0"/>
                <a:ea typeface="+mj-ea"/>
                <a:cs typeface="Arial" panose="020B0604020202020204" pitchFamily="34" charset="0"/>
              </a:defRPr>
            </a:lvl1pPr>
          </a:lstStyle>
          <a:p>
            <a:pPr algn="ctr"/>
            <a:r>
              <a:rPr lang="en-ID" sz="3200" kern="0" dirty="0">
                <a:solidFill>
                  <a:srgbClr val="00087A"/>
                </a:solidFill>
              </a:rPr>
              <a:t>84%</a:t>
            </a:r>
          </a:p>
        </p:txBody>
      </p:sp>
      <p:sp>
        <p:nvSpPr>
          <p:cNvPr id="47" name="Title 7">
            <a:extLst>
              <a:ext uri="{FF2B5EF4-FFF2-40B4-BE49-F238E27FC236}">
                <a16:creationId xmlns:a16="http://schemas.microsoft.com/office/drawing/2014/main" id="{DE44E543-EDD1-274A-1A09-788AE8C1E145}"/>
              </a:ext>
            </a:extLst>
          </p:cNvPr>
          <p:cNvSpPr txBox="1">
            <a:spLocks/>
          </p:cNvSpPr>
          <p:nvPr/>
        </p:nvSpPr>
        <p:spPr>
          <a:xfrm>
            <a:off x="8953266" y="4099836"/>
            <a:ext cx="1036970" cy="597382"/>
          </a:xfrm>
          <a:prstGeom prst="rect">
            <a:avLst/>
          </a:prstGeom>
        </p:spPr>
        <p:txBody>
          <a:bodyPr anchor="ctr"/>
          <a:lstStyle>
            <a:lvl1pPr>
              <a:defRPr sz="4200" b="1">
                <a:solidFill>
                  <a:srgbClr val="049EDC"/>
                </a:solidFill>
                <a:latin typeface="Arial" panose="020B0604020202020204" pitchFamily="34" charset="0"/>
                <a:ea typeface="+mj-ea"/>
                <a:cs typeface="Arial" panose="020B0604020202020204" pitchFamily="34" charset="0"/>
              </a:defRPr>
            </a:lvl1pPr>
          </a:lstStyle>
          <a:p>
            <a:pPr algn="ctr"/>
            <a:r>
              <a:rPr lang="en-ID" sz="3200" kern="0" dirty="0">
                <a:solidFill>
                  <a:srgbClr val="00087A"/>
                </a:solidFill>
              </a:rPr>
              <a:t>91%</a:t>
            </a:r>
          </a:p>
        </p:txBody>
      </p:sp>
    </p:spTree>
    <p:extLst>
      <p:ext uri="{BB962C8B-B14F-4D97-AF65-F5344CB8AC3E}">
        <p14:creationId xmlns:p14="http://schemas.microsoft.com/office/powerpoint/2010/main" val="18625741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3" grpId="0"/>
      <p:bldP spid="48" grpId="0"/>
      <p:bldP spid="42" grpId="0"/>
      <p:bldP spid="18"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26D25-3FD3-7C33-5A28-3D1590E2FE2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4A0C7A8-B6D7-8209-CC26-0EEA435E1EAF}"/>
              </a:ext>
            </a:extLst>
          </p:cNvPr>
          <p:cNvPicPr>
            <a:picLocks noChangeAspect="1"/>
          </p:cNvPicPr>
          <p:nvPr/>
        </p:nvPicPr>
        <p:blipFill>
          <a:blip r:embed="rId3"/>
          <a:srcRect l="8575" r="3019" b="5555"/>
          <a:stretch/>
        </p:blipFill>
        <p:spPr>
          <a:xfrm>
            <a:off x="-1" y="0"/>
            <a:ext cx="12192001" cy="6858000"/>
          </a:xfrm>
          <a:prstGeom prst="rect">
            <a:avLst/>
          </a:prstGeom>
        </p:spPr>
      </p:pic>
      <p:sp>
        <p:nvSpPr>
          <p:cNvPr id="2" name="Holder 4">
            <a:extLst>
              <a:ext uri="{FF2B5EF4-FFF2-40B4-BE49-F238E27FC236}">
                <a16:creationId xmlns:a16="http://schemas.microsoft.com/office/drawing/2014/main" id="{BB7360E1-3AF5-DF1B-89E0-0821B4558547}"/>
              </a:ext>
            </a:extLst>
          </p:cNvPr>
          <p:cNvSpPr>
            <a:spLocks noGrp="1"/>
          </p:cNvSpPr>
          <p:nvPr>
            <p:ph type="ftr" sz="quarter" idx="10"/>
          </p:nvPr>
        </p:nvSpPr>
        <p:spPr>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t>Value of CAPC Membership</a:t>
            </a:r>
          </a:p>
        </p:txBody>
      </p:sp>
      <p:sp>
        <p:nvSpPr>
          <p:cNvPr id="3" name="Holder 6">
            <a:extLst>
              <a:ext uri="{FF2B5EF4-FFF2-40B4-BE49-F238E27FC236}">
                <a16:creationId xmlns:a16="http://schemas.microsoft.com/office/drawing/2014/main" id="{8FEC83F2-0410-99E0-A160-1302630B495F}"/>
              </a:ext>
            </a:extLst>
          </p:cNvPr>
          <p:cNvSpPr>
            <a:spLocks noGrp="1"/>
          </p:cNvSpPr>
          <p:nvPr>
            <p:ph type="sldNum" sz="quarter" idx="11"/>
          </p:nvPr>
        </p:nvSpPr>
        <p:spPr>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pPr/>
              <a:t>11</a:t>
            </a:fld>
            <a:endParaRPr lang="en-ID" dirty="0"/>
          </a:p>
        </p:txBody>
      </p:sp>
      <p:sp>
        <p:nvSpPr>
          <p:cNvPr id="5" name="Title 4">
            <a:extLst>
              <a:ext uri="{FF2B5EF4-FFF2-40B4-BE49-F238E27FC236}">
                <a16:creationId xmlns:a16="http://schemas.microsoft.com/office/drawing/2014/main" id="{0B8E729A-F336-5BE2-068D-81F657E1BD47}"/>
              </a:ext>
            </a:extLst>
          </p:cNvPr>
          <p:cNvSpPr>
            <a:spLocks noGrp="1"/>
          </p:cNvSpPr>
          <p:nvPr>
            <p:ph type="title"/>
          </p:nvPr>
        </p:nvSpPr>
        <p:spPr>
          <a:xfrm>
            <a:off x="381000" y="381001"/>
            <a:ext cx="8473440" cy="806244"/>
          </a:xfrm>
        </p:spPr>
        <p:txBody>
          <a:bodyPr anchor="t"/>
          <a:lstStyle/>
          <a:p>
            <a:r>
              <a:rPr lang="en-US" sz="3400" spc="-10" dirty="0">
                <a:solidFill>
                  <a:schemeClr val="bg1"/>
                </a:solidFill>
              </a:rPr>
              <a:t>CAPC Can Help Us Achieve Our Goals</a:t>
            </a:r>
            <a:endParaRPr lang="en-US" sz="3400" kern="0" dirty="0">
              <a:solidFill>
                <a:schemeClr val="bg1"/>
              </a:solidFill>
            </a:endParaRPr>
          </a:p>
        </p:txBody>
      </p:sp>
      <p:grpSp>
        <p:nvGrpSpPr>
          <p:cNvPr id="8" name="Group 7">
            <a:extLst>
              <a:ext uri="{FF2B5EF4-FFF2-40B4-BE49-F238E27FC236}">
                <a16:creationId xmlns:a16="http://schemas.microsoft.com/office/drawing/2014/main" id="{B8E8414D-CC19-B06E-CF21-32F06D1E56DE}"/>
              </a:ext>
            </a:extLst>
          </p:cNvPr>
          <p:cNvGrpSpPr/>
          <p:nvPr/>
        </p:nvGrpSpPr>
        <p:grpSpPr>
          <a:xfrm>
            <a:off x="465826" y="1365283"/>
            <a:ext cx="5565843" cy="1273065"/>
            <a:chOff x="569342" y="1365283"/>
            <a:chExt cx="5565843" cy="1273065"/>
          </a:xfrm>
        </p:grpSpPr>
        <p:sp>
          <p:nvSpPr>
            <p:cNvPr id="9" name="Rounded Rectangle 8">
              <a:extLst>
                <a:ext uri="{FF2B5EF4-FFF2-40B4-BE49-F238E27FC236}">
                  <a16:creationId xmlns:a16="http://schemas.microsoft.com/office/drawing/2014/main" id="{3505C7CD-BA38-4C2F-B0AC-DA1B9EA771FD}"/>
                </a:ext>
              </a:extLst>
            </p:cNvPr>
            <p:cNvSpPr/>
            <p:nvPr/>
          </p:nvSpPr>
          <p:spPr>
            <a:xfrm>
              <a:off x="569343" y="1365283"/>
              <a:ext cx="5565842" cy="1273065"/>
            </a:xfrm>
            <a:prstGeom prst="roundRect">
              <a:avLst>
                <a:gd name="adj" fmla="val 43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3B9C7EBD-9D29-50BA-990A-C11C2F484A46}"/>
                </a:ext>
              </a:extLst>
            </p:cNvPr>
            <p:cNvSpPr txBox="1">
              <a:spLocks/>
            </p:cNvSpPr>
            <p:nvPr/>
          </p:nvSpPr>
          <p:spPr>
            <a:xfrm>
              <a:off x="1122504" y="1534550"/>
              <a:ext cx="4973496" cy="908797"/>
            </a:xfrm>
            <a:prstGeom prst="rect">
              <a:avLst/>
            </a:prstGeom>
          </p:spPr>
          <p:txBody>
            <a:bodyPr rIns="503999">
              <a:noAutofit/>
            </a:bodyPr>
            <a:lstStyle>
              <a:lvl1pPr marL="468313" indent="-457200">
                <a:spcBef>
                  <a:spcPts val="0"/>
                </a:spcBef>
                <a:spcAft>
                  <a:spcPts val="1000"/>
                </a:spcAft>
                <a:buFont typeface="System Font Regular"/>
                <a:buChar char="→"/>
                <a:tabLst/>
                <a:defRPr sz="2400" b="0" i="0">
                  <a:latin typeface="Georgia" panose="02040502050405020303" pitchFamily="18"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spcBef>
                  <a:spcPts val="1100"/>
                </a:spcBef>
                <a:spcAft>
                  <a:spcPts val="4000"/>
                </a:spcAft>
                <a:buClr>
                  <a:srgbClr val="00087A"/>
                </a:buClr>
                <a:buNone/>
                <a:defRPr sz="2000">
                  <a:solidFill>
                    <a:srgbClr val="7C858C"/>
                  </a:solidFill>
                  <a:latin typeface="+mn-lt"/>
                  <a:ea typeface="+mn-ea"/>
                  <a:cs typeface="+mn-cs"/>
                  <a:sym typeface="Calibri"/>
                </a:defRPr>
              </a:pPr>
              <a:r>
                <a:rPr lang="en-ID" sz="1700" dirty="0">
                  <a:solidFill>
                    <a:schemeClr val="tx1">
                      <a:lumMod val="65000"/>
                      <a:lumOff val="35000"/>
                    </a:schemeClr>
                  </a:solidFill>
                  <a:latin typeface="Arial" panose="020B0604020202020204" pitchFamily="34" charset="0"/>
                  <a:cs typeface="Arial" panose="020B0604020202020204" pitchFamily="34" charset="0"/>
                </a:rPr>
                <a:t>With CAPC membership, we</a:t>
              </a:r>
              <a:r>
                <a:rPr lang="en-ID" sz="1700" dirty="0">
                  <a:solidFill>
                    <a:schemeClr val="tx1">
                      <a:lumMod val="65000"/>
                      <a:lumOff val="35000"/>
                    </a:schemeClr>
                  </a:solidFill>
                  <a:latin typeface="Arial" panose="020B0604020202020204" pitchFamily="34" charset="0"/>
                  <a:ea typeface="Arial"/>
                  <a:cs typeface="Arial" panose="020B0604020202020204" pitchFamily="34" charset="0"/>
                  <a:sym typeface="Arial"/>
                </a:rPr>
                <a:t> can boost our reputation for excellence in caring for patients living with a serious illness.</a:t>
              </a:r>
            </a:p>
          </p:txBody>
        </p:sp>
        <p:sp>
          <p:nvSpPr>
            <p:cNvPr id="14" name="Round Diagonal Corner Rectangle 13">
              <a:extLst>
                <a:ext uri="{FF2B5EF4-FFF2-40B4-BE49-F238E27FC236}">
                  <a16:creationId xmlns:a16="http://schemas.microsoft.com/office/drawing/2014/main" id="{B5EFB10D-48CB-508D-3588-E2C78E83AB0D}"/>
                </a:ext>
              </a:extLst>
            </p:cNvPr>
            <p:cNvSpPr/>
            <p:nvPr/>
          </p:nvSpPr>
          <p:spPr>
            <a:xfrm>
              <a:off x="569342" y="1365283"/>
              <a:ext cx="421257" cy="411896"/>
            </a:xfrm>
            <a:prstGeom prst="round2DiagRect">
              <a:avLst>
                <a:gd name="adj1" fmla="val 13592"/>
                <a:gd name="adj2" fmla="val 0"/>
              </a:avLst>
            </a:prstGeom>
            <a:solidFill>
              <a:srgbClr val="000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7">
              <a:extLst>
                <a:ext uri="{FF2B5EF4-FFF2-40B4-BE49-F238E27FC236}">
                  <a16:creationId xmlns:a16="http://schemas.microsoft.com/office/drawing/2014/main" id="{4EBE9D12-534D-0308-20BE-CABD6EE16B39}"/>
                </a:ext>
              </a:extLst>
            </p:cNvPr>
            <p:cNvSpPr txBox="1">
              <a:spLocks/>
            </p:cNvSpPr>
            <p:nvPr/>
          </p:nvSpPr>
          <p:spPr>
            <a:xfrm>
              <a:off x="575281" y="1383456"/>
              <a:ext cx="422547" cy="366843"/>
            </a:xfrm>
            <a:prstGeom prst="rect">
              <a:avLst/>
            </a:prstGeom>
          </p:spPr>
          <p:txBody>
            <a:bodyPr lIns="108000" anchor="ctr"/>
            <a:lstStyle>
              <a:lvl1pPr>
                <a:defRPr sz="4200" b="1">
                  <a:solidFill>
                    <a:srgbClr val="049EDC"/>
                  </a:solidFill>
                  <a:latin typeface="Arial" panose="020B0604020202020204" pitchFamily="34" charset="0"/>
                  <a:ea typeface="+mj-ea"/>
                  <a:cs typeface="Arial" panose="020B0604020202020204" pitchFamily="34" charset="0"/>
                </a:defRPr>
              </a:lvl1pPr>
            </a:lstStyle>
            <a:p>
              <a:pPr marL="285750" indent="-285750">
                <a:buFont typeface="Font Awesome 6 Pro Solid" panose="02000503000000000000" pitchFamily="2" charset="0"/>
                <a:buChar char="✔"/>
              </a:pPr>
              <a:r>
                <a:rPr lang="en-ID" sz="1600" kern="0" dirty="0">
                  <a:solidFill>
                    <a:schemeClr val="bg1"/>
                  </a:solidFill>
                </a:rPr>
                <a:t> </a:t>
              </a:r>
            </a:p>
          </p:txBody>
        </p:sp>
      </p:grpSp>
      <p:grpSp>
        <p:nvGrpSpPr>
          <p:cNvPr id="16" name="Group 15">
            <a:extLst>
              <a:ext uri="{FF2B5EF4-FFF2-40B4-BE49-F238E27FC236}">
                <a16:creationId xmlns:a16="http://schemas.microsoft.com/office/drawing/2014/main" id="{A1A8CFF1-3B2E-CEA5-A774-BEEBC717E450}"/>
              </a:ext>
            </a:extLst>
          </p:cNvPr>
          <p:cNvGrpSpPr/>
          <p:nvPr/>
        </p:nvGrpSpPr>
        <p:grpSpPr>
          <a:xfrm>
            <a:off x="465826" y="2781575"/>
            <a:ext cx="5565843" cy="1319702"/>
            <a:chOff x="569342" y="1365283"/>
            <a:chExt cx="5565843" cy="1319702"/>
          </a:xfrm>
        </p:grpSpPr>
        <p:sp>
          <p:nvSpPr>
            <p:cNvPr id="17" name="Rounded Rectangle 16">
              <a:extLst>
                <a:ext uri="{FF2B5EF4-FFF2-40B4-BE49-F238E27FC236}">
                  <a16:creationId xmlns:a16="http://schemas.microsoft.com/office/drawing/2014/main" id="{F678363D-213F-2BF4-1059-57E0239EC275}"/>
                </a:ext>
              </a:extLst>
            </p:cNvPr>
            <p:cNvSpPr/>
            <p:nvPr/>
          </p:nvSpPr>
          <p:spPr>
            <a:xfrm>
              <a:off x="569343" y="1365283"/>
              <a:ext cx="5565842" cy="1319702"/>
            </a:xfrm>
            <a:prstGeom prst="roundRect">
              <a:avLst>
                <a:gd name="adj" fmla="val 43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2">
              <a:extLst>
                <a:ext uri="{FF2B5EF4-FFF2-40B4-BE49-F238E27FC236}">
                  <a16:creationId xmlns:a16="http://schemas.microsoft.com/office/drawing/2014/main" id="{A8201CB7-6F62-A8D1-F5AF-A3843AD5A997}"/>
                </a:ext>
              </a:extLst>
            </p:cNvPr>
            <p:cNvSpPr txBox="1">
              <a:spLocks/>
            </p:cNvSpPr>
            <p:nvPr/>
          </p:nvSpPr>
          <p:spPr>
            <a:xfrm>
              <a:off x="1122504" y="1534550"/>
              <a:ext cx="4973496" cy="908797"/>
            </a:xfrm>
            <a:prstGeom prst="rect">
              <a:avLst/>
            </a:prstGeom>
          </p:spPr>
          <p:txBody>
            <a:bodyPr rIns="503999">
              <a:noAutofit/>
            </a:bodyPr>
            <a:lstStyle>
              <a:lvl1pPr marL="468313" indent="-457200">
                <a:spcBef>
                  <a:spcPts val="0"/>
                </a:spcBef>
                <a:spcAft>
                  <a:spcPts val="1000"/>
                </a:spcAft>
                <a:buFont typeface="System Font Regular"/>
                <a:buChar char="→"/>
                <a:tabLst/>
                <a:defRPr sz="2400" b="0" i="0">
                  <a:latin typeface="Georgia" panose="02040502050405020303" pitchFamily="18"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spcBef>
                  <a:spcPts val="1100"/>
                </a:spcBef>
                <a:spcAft>
                  <a:spcPts val="4000"/>
                </a:spcAft>
                <a:buClr>
                  <a:srgbClr val="00087A"/>
                </a:buClr>
                <a:buNone/>
                <a:defRPr sz="2000">
                  <a:solidFill>
                    <a:srgbClr val="7C858C"/>
                  </a:solidFill>
                  <a:latin typeface="+mn-lt"/>
                  <a:ea typeface="+mn-ea"/>
                  <a:cs typeface="+mn-cs"/>
                  <a:sym typeface="Calibri"/>
                </a:defRPr>
              </a:pPr>
              <a:r>
                <a:rPr lang="en-ID" sz="1700" dirty="0">
                  <a:solidFill>
                    <a:schemeClr val="tx1">
                      <a:lumMod val="65000"/>
                      <a:lumOff val="35000"/>
                    </a:schemeClr>
                  </a:solidFill>
                  <a:latin typeface="Arial" panose="020B0604020202020204" pitchFamily="34" charset="0"/>
                  <a:ea typeface="Arial"/>
                  <a:cs typeface="Arial" panose="020B0604020202020204" pitchFamily="34" charset="0"/>
                  <a:sym typeface="Arial"/>
                </a:rPr>
                <a:t>Our entire organization will have access to clinical training and free CE/CME credits.</a:t>
              </a:r>
            </a:p>
          </p:txBody>
        </p:sp>
        <p:sp>
          <p:nvSpPr>
            <p:cNvPr id="19" name="Round Diagonal Corner Rectangle 18">
              <a:extLst>
                <a:ext uri="{FF2B5EF4-FFF2-40B4-BE49-F238E27FC236}">
                  <a16:creationId xmlns:a16="http://schemas.microsoft.com/office/drawing/2014/main" id="{C72AE51F-75AE-E0A3-6EDB-F79AD11847B3}"/>
                </a:ext>
              </a:extLst>
            </p:cNvPr>
            <p:cNvSpPr/>
            <p:nvPr/>
          </p:nvSpPr>
          <p:spPr>
            <a:xfrm>
              <a:off x="569342" y="1365283"/>
              <a:ext cx="421257" cy="411896"/>
            </a:xfrm>
            <a:prstGeom prst="round2DiagRect">
              <a:avLst>
                <a:gd name="adj1" fmla="val 13592"/>
                <a:gd name="adj2" fmla="val 0"/>
              </a:avLst>
            </a:prstGeom>
            <a:solidFill>
              <a:srgbClr val="000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7">
              <a:extLst>
                <a:ext uri="{FF2B5EF4-FFF2-40B4-BE49-F238E27FC236}">
                  <a16:creationId xmlns:a16="http://schemas.microsoft.com/office/drawing/2014/main" id="{6659A825-831F-B25C-12DC-A8560561FFCA}"/>
                </a:ext>
              </a:extLst>
            </p:cNvPr>
            <p:cNvSpPr txBox="1">
              <a:spLocks/>
            </p:cNvSpPr>
            <p:nvPr/>
          </p:nvSpPr>
          <p:spPr>
            <a:xfrm>
              <a:off x="575281" y="1383456"/>
              <a:ext cx="421257" cy="366843"/>
            </a:xfrm>
            <a:prstGeom prst="rect">
              <a:avLst/>
            </a:prstGeom>
          </p:spPr>
          <p:txBody>
            <a:bodyPr lIns="108000" anchor="ctr"/>
            <a:lstStyle>
              <a:lvl1pPr>
                <a:defRPr sz="4200" b="1">
                  <a:solidFill>
                    <a:srgbClr val="049EDC"/>
                  </a:solidFill>
                  <a:latin typeface="Arial" panose="020B0604020202020204" pitchFamily="34" charset="0"/>
                  <a:ea typeface="+mj-ea"/>
                  <a:cs typeface="Arial" panose="020B0604020202020204" pitchFamily="34" charset="0"/>
                </a:defRPr>
              </a:lvl1pPr>
            </a:lstStyle>
            <a:p>
              <a:pPr marL="285750" indent="-285750">
                <a:buFont typeface="Font Awesome 6 Pro Solid" panose="02000503000000000000" pitchFamily="2" charset="0"/>
                <a:buChar char="✔"/>
              </a:pPr>
              <a:r>
                <a:rPr lang="en-ID" sz="1600" kern="0" dirty="0">
                  <a:solidFill>
                    <a:schemeClr val="bg1"/>
                  </a:solidFill>
                </a:rPr>
                <a:t> </a:t>
              </a:r>
            </a:p>
          </p:txBody>
        </p:sp>
      </p:grpSp>
      <p:grpSp>
        <p:nvGrpSpPr>
          <p:cNvPr id="21" name="Group 20">
            <a:extLst>
              <a:ext uri="{FF2B5EF4-FFF2-40B4-BE49-F238E27FC236}">
                <a16:creationId xmlns:a16="http://schemas.microsoft.com/office/drawing/2014/main" id="{824F6D62-9987-643A-4227-2D020D351EF5}"/>
              </a:ext>
            </a:extLst>
          </p:cNvPr>
          <p:cNvGrpSpPr/>
          <p:nvPr/>
        </p:nvGrpSpPr>
        <p:grpSpPr>
          <a:xfrm>
            <a:off x="465826" y="4249546"/>
            <a:ext cx="5771776" cy="1552680"/>
            <a:chOff x="569342" y="1365283"/>
            <a:chExt cx="5771776" cy="1552680"/>
          </a:xfrm>
        </p:grpSpPr>
        <p:sp>
          <p:nvSpPr>
            <p:cNvPr id="22" name="Rounded Rectangle 21">
              <a:extLst>
                <a:ext uri="{FF2B5EF4-FFF2-40B4-BE49-F238E27FC236}">
                  <a16:creationId xmlns:a16="http://schemas.microsoft.com/office/drawing/2014/main" id="{DA87D335-09EE-7930-23F6-6BAE4E2C727E}"/>
                </a:ext>
              </a:extLst>
            </p:cNvPr>
            <p:cNvSpPr/>
            <p:nvPr/>
          </p:nvSpPr>
          <p:spPr>
            <a:xfrm>
              <a:off x="569343" y="1365283"/>
              <a:ext cx="5565842" cy="1552680"/>
            </a:xfrm>
            <a:prstGeom prst="roundRect">
              <a:avLst>
                <a:gd name="adj" fmla="val 43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a:extLst>
                <a:ext uri="{FF2B5EF4-FFF2-40B4-BE49-F238E27FC236}">
                  <a16:creationId xmlns:a16="http://schemas.microsoft.com/office/drawing/2014/main" id="{A28DD9AE-AD1B-A777-3435-D189A8425835}"/>
                </a:ext>
              </a:extLst>
            </p:cNvPr>
            <p:cNvSpPr txBox="1">
              <a:spLocks/>
            </p:cNvSpPr>
            <p:nvPr/>
          </p:nvSpPr>
          <p:spPr>
            <a:xfrm>
              <a:off x="1122503" y="1534550"/>
              <a:ext cx="5218615" cy="908797"/>
            </a:xfrm>
            <a:prstGeom prst="rect">
              <a:avLst/>
            </a:prstGeom>
          </p:spPr>
          <p:txBody>
            <a:bodyPr rIns="503999">
              <a:noAutofit/>
            </a:bodyPr>
            <a:lstStyle>
              <a:lvl1pPr marL="468313" indent="-457200">
                <a:spcBef>
                  <a:spcPts val="0"/>
                </a:spcBef>
                <a:spcAft>
                  <a:spcPts val="1000"/>
                </a:spcAft>
                <a:buFont typeface="System Font Regular"/>
                <a:buChar char="→"/>
                <a:tabLst/>
                <a:defRPr sz="2400" b="0" i="0">
                  <a:latin typeface="Georgia" panose="02040502050405020303" pitchFamily="18"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682625" indent="0">
                <a:spcBef>
                  <a:spcPts val="900"/>
                </a:spcBef>
                <a:spcAft>
                  <a:spcPts val="4000"/>
                </a:spcAft>
                <a:buClr>
                  <a:srgbClr val="00087A"/>
                </a:buClr>
                <a:buNone/>
                <a:defRPr sz="2000">
                  <a:solidFill>
                    <a:srgbClr val="7C858C"/>
                  </a:solidFill>
                  <a:latin typeface="+mn-lt"/>
                  <a:ea typeface="+mn-ea"/>
                  <a:cs typeface="+mn-cs"/>
                  <a:sym typeface="Calibri"/>
                </a:defRPr>
              </a:pPr>
              <a:r>
                <a:rPr lang="en-ID" sz="1700" dirty="0">
                  <a:solidFill>
                    <a:schemeClr val="tx1">
                      <a:lumMod val="65000"/>
                      <a:lumOff val="35000"/>
                    </a:schemeClr>
                  </a:solidFill>
                  <a:latin typeface="Arial" panose="020B0604020202020204" pitchFamily="34" charset="0"/>
                  <a:ea typeface="Arial"/>
                  <a:cs typeface="Arial" panose="020B0604020202020204" pitchFamily="34" charset="0"/>
                  <a:sym typeface="Arial"/>
                </a:rPr>
                <a:t>Our team and organization-wide staff will become part of a network of outstanding organizations dedicated to improving the care of serious illness.</a:t>
              </a:r>
            </a:p>
          </p:txBody>
        </p:sp>
        <p:sp>
          <p:nvSpPr>
            <p:cNvPr id="24" name="Round Diagonal Corner Rectangle 23">
              <a:extLst>
                <a:ext uri="{FF2B5EF4-FFF2-40B4-BE49-F238E27FC236}">
                  <a16:creationId xmlns:a16="http://schemas.microsoft.com/office/drawing/2014/main" id="{95C92F81-FEF3-E0BE-5CE3-D63D886DE317}"/>
                </a:ext>
              </a:extLst>
            </p:cNvPr>
            <p:cNvSpPr/>
            <p:nvPr/>
          </p:nvSpPr>
          <p:spPr>
            <a:xfrm>
              <a:off x="569342" y="1365283"/>
              <a:ext cx="421257" cy="411896"/>
            </a:xfrm>
            <a:prstGeom prst="round2DiagRect">
              <a:avLst>
                <a:gd name="adj1" fmla="val 13592"/>
                <a:gd name="adj2" fmla="val 0"/>
              </a:avLst>
            </a:prstGeom>
            <a:solidFill>
              <a:srgbClr val="000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7">
              <a:extLst>
                <a:ext uri="{FF2B5EF4-FFF2-40B4-BE49-F238E27FC236}">
                  <a16:creationId xmlns:a16="http://schemas.microsoft.com/office/drawing/2014/main" id="{D6CD401E-3F4D-7031-BD76-1AC1468CD670}"/>
                </a:ext>
              </a:extLst>
            </p:cNvPr>
            <p:cNvSpPr txBox="1">
              <a:spLocks/>
            </p:cNvSpPr>
            <p:nvPr/>
          </p:nvSpPr>
          <p:spPr>
            <a:xfrm>
              <a:off x="575281" y="1383456"/>
              <a:ext cx="421257" cy="366843"/>
            </a:xfrm>
            <a:prstGeom prst="rect">
              <a:avLst/>
            </a:prstGeom>
          </p:spPr>
          <p:txBody>
            <a:bodyPr lIns="108000" anchor="ctr"/>
            <a:lstStyle>
              <a:lvl1pPr>
                <a:defRPr sz="4200" b="1">
                  <a:solidFill>
                    <a:srgbClr val="049EDC"/>
                  </a:solidFill>
                  <a:latin typeface="Arial" panose="020B0604020202020204" pitchFamily="34" charset="0"/>
                  <a:ea typeface="+mj-ea"/>
                  <a:cs typeface="Arial" panose="020B0604020202020204" pitchFamily="34" charset="0"/>
                </a:defRPr>
              </a:lvl1pPr>
            </a:lstStyle>
            <a:p>
              <a:pPr marL="285750" indent="-285750">
                <a:buFont typeface="Font Awesome 6 Pro Solid" panose="02000503000000000000" pitchFamily="2" charset="0"/>
                <a:buChar char="✔"/>
              </a:pPr>
              <a:r>
                <a:rPr lang="en-ID" sz="1600" kern="0" dirty="0">
                  <a:solidFill>
                    <a:schemeClr val="bg1"/>
                  </a:solidFill>
                </a:rPr>
                <a:t> </a:t>
              </a:r>
            </a:p>
          </p:txBody>
        </p:sp>
      </p:grpSp>
      <p:grpSp>
        <p:nvGrpSpPr>
          <p:cNvPr id="26" name="Group 25">
            <a:extLst>
              <a:ext uri="{FF2B5EF4-FFF2-40B4-BE49-F238E27FC236}">
                <a16:creationId xmlns:a16="http://schemas.microsoft.com/office/drawing/2014/main" id="{34A3D4FC-0234-A8E4-C6D5-ABB0230866B5}"/>
              </a:ext>
            </a:extLst>
          </p:cNvPr>
          <p:cNvGrpSpPr/>
          <p:nvPr/>
        </p:nvGrpSpPr>
        <p:grpSpPr>
          <a:xfrm>
            <a:off x="6156344" y="1365283"/>
            <a:ext cx="5565843" cy="1273065"/>
            <a:chOff x="569342" y="1365283"/>
            <a:chExt cx="5565843" cy="1273065"/>
          </a:xfrm>
        </p:grpSpPr>
        <p:sp>
          <p:nvSpPr>
            <p:cNvPr id="27" name="Rounded Rectangle 26">
              <a:extLst>
                <a:ext uri="{FF2B5EF4-FFF2-40B4-BE49-F238E27FC236}">
                  <a16:creationId xmlns:a16="http://schemas.microsoft.com/office/drawing/2014/main" id="{00B3E69A-6BAC-EB0E-7FBA-EFB0714AB05A}"/>
                </a:ext>
              </a:extLst>
            </p:cNvPr>
            <p:cNvSpPr/>
            <p:nvPr/>
          </p:nvSpPr>
          <p:spPr>
            <a:xfrm>
              <a:off x="569343" y="1365283"/>
              <a:ext cx="5565842" cy="1273065"/>
            </a:xfrm>
            <a:prstGeom prst="roundRect">
              <a:avLst>
                <a:gd name="adj" fmla="val 43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ntent Placeholder 2">
              <a:extLst>
                <a:ext uri="{FF2B5EF4-FFF2-40B4-BE49-F238E27FC236}">
                  <a16:creationId xmlns:a16="http://schemas.microsoft.com/office/drawing/2014/main" id="{1178F431-8596-9128-B9CE-790AB7319E5F}"/>
                </a:ext>
              </a:extLst>
            </p:cNvPr>
            <p:cNvSpPr txBox="1">
              <a:spLocks/>
            </p:cNvSpPr>
            <p:nvPr/>
          </p:nvSpPr>
          <p:spPr>
            <a:xfrm>
              <a:off x="1122504" y="1534550"/>
              <a:ext cx="4973496" cy="908797"/>
            </a:xfrm>
            <a:prstGeom prst="rect">
              <a:avLst/>
            </a:prstGeom>
          </p:spPr>
          <p:txBody>
            <a:bodyPr rIns="503999">
              <a:noAutofit/>
            </a:bodyPr>
            <a:lstStyle>
              <a:lvl1pPr marL="468313" indent="-457200">
                <a:spcBef>
                  <a:spcPts val="0"/>
                </a:spcBef>
                <a:spcAft>
                  <a:spcPts val="1000"/>
                </a:spcAft>
                <a:buFont typeface="System Font Regular"/>
                <a:buChar char="→"/>
                <a:tabLst/>
                <a:defRPr sz="2400" b="0" i="0">
                  <a:latin typeface="Georgia" panose="02040502050405020303" pitchFamily="18"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173989" indent="0">
                <a:spcBef>
                  <a:spcPts val="1000"/>
                </a:spcBef>
                <a:spcAft>
                  <a:spcPts val="4000"/>
                </a:spcAft>
                <a:buClr>
                  <a:srgbClr val="00087A"/>
                </a:buClr>
                <a:buNone/>
                <a:defRPr sz="2000">
                  <a:solidFill>
                    <a:srgbClr val="7C858C"/>
                  </a:solidFill>
                  <a:latin typeface="+mn-lt"/>
                  <a:ea typeface="+mn-ea"/>
                  <a:cs typeface="+mn-cs"/>
                  <a:sym typeface="Calibri"/>
                </a:defRPr>
              </a:pPr>
              <a:r>
                <a:rPr lang="en-ID" sz="1700" dirty="0">
                  <a:solidFill>
                    <a:schemeClr val="tx1">
                      <a:lumMod val="65000"/>
                      <a:lumOff val="35000"/>
                    </a:schemeClr>
                  </a:solidFill>
                  <a:latin typeface="Arial" panose="020B0604020202020204" pitchFamily="34" charset="0"/>
                  <a:ea typeface="Arial"/>
                  <a:cs typeface="Arial" panose="020B0604020202020204" pitchFamily="34" charset="0"/>
                  <a:sym typeface="Arial"/>
                </a:rPr>
                <a:t>We </a:t>
              </a:r>
              <a:r>
                <a:rPr lang="en-ID" sz="1700" spc="-4" dirty="0">
                  <a:solidFill>
                    <a:schemeClr val="tx1">
                      <a:lumMod val="65000"/>
                      <a:lumOff val="35000"/>
                    </a:schemeClr>
                  </a:solidFill>
                  <a:latin typeface="Arial" panose="020B0604020202020204" pitchFamily="34" charset="0"/>
                  <a:ea typeface="Arial"/>
                  <a:cs typeface="Arial" panose="020B0604020202020204" pitchFamily="34" charset="0"/>
                  <a:sym typeface="Arial"/>
                </a:rPr>
                <a:t>will have direct access </a:t>
              </a:r>
              <a:r>
                <a:rPr lang="en-ID" sz="1700" dirty="0">
                  <a:solidFill>
                    <a:schemeClr val="tx1">
                      <a:lumMod val="65000"/>
                      <a:lumOff val="35000"/>
                    </a:schemeClr>
                  </a:solidFill>
                  <a:latin typeface="Arial" panose="020B0604020202020204" pitchFamily="34" charset="0"/>
                  <a:ea typeface="Arial"/>
                  <a:cs typeface="Arial" panose="020B0604020202020204" pitchFamily="34" charset="0"/>
                  <a:sym typeface="Arial"/>
                </a:rPr>
                <a:t>to </a:t>
              </a:r>
              <a:r>
                <a:rPr lang="en-ID" sz="1700" spc="-4" dirty="0">
                  <a:solidFill>
                    <a:schemeClr val="tx1">
                      <a:lumMod val="65000"/>
                      <a:lumOff val="35000"/>
                    </a:schemeClr>
                  </a:solidFill>
                  <a:latin typeface="Arial" panose="020B0604020202020204" pitchFamily="34" charset="0"/>
                  <a:ea typeface="Arial"/>
                  <a:cs typeface="Arial" panose="020B0604020202020204" pitchFamily="34" charset="0"/>
                  <a:sym typeface="Arial"/>
                </a:rPr>
                <a:t>leaders, innovators, </a:t>
              </a:r>
              <a:r>
                <a:rPr lang="en-ID" sz="1700" dirty="0">
                  <a:solidFill>
                    <a:schemeClr val="tx1">
                      <a:lumMod val="65000"/>
                      <a:lumOff val="35000"/>
                    </a:schemeClr>
                  </a:solidFill>
                  <a:latin typeface="Arial" panose="020B0604020202020204" pitchFamily="34" charset="0"/>
                  <a:ea typeface="Arial"/>
                  <a:cs typeface="Arial" panose="020B0604020202020204" pitchFamily="34" charset="0"/>
                  <a:sym typeface="Arial"/>
                </a:rPr>
                <a:t>collaborators, </a:t>
              </a:r>
              <a:r>
                <a:rPr lang="en-ID" sz="1700" spc="-4" dirty="0">
                  <a:solidFill>
                    <a:schemeClr val="tx1">
                      <a:lumMod val="65000"/>
                      <a:lumOff val="35000"/>
                    </a:schemeClr>
                  </a:solidFill>
                  <a:latin typeface="Arial" panose="020B0604020202020204" pitchFamily="34" charset="0"/>
                  <a:ea typeface="Arial"/>
                  <a:cs typeface="Arial" panose="020B0604020202020204" pitchFamily="34" charset="0"/>
                  <a:sym typeface="Arial"/>
                </a:rPr>
                <a:t>and partners across </a:t>
              </a:r>
              <a:r>
                <a:rPr lang="en-ID" sz="1700" dirty="0">
                  <a:solidFill>
                    <a:schemeClr val="tx1">
                      <a:lumMod val="65000"/>
                      <a:lumOff val="35000"/>
                    </a:schemeClr>
                  </a:solidFill>
                  <a:latin typeface="Arial" panose="020B0604020202020204" pitchFamily="34" charset="0"/>
                  <a:ea typeface="Arial"/>
                  <a:cs typeface="Arial" panose="020B0604020202020204" pitchFamily="34" charset="0"/>
                  <a:sym typeface="Arial"/>
                </a:rPr>
                <a:t>the continuum </a:t>
              </a:r>
              <a:r>
                <a:rPr lang="en-ID" sz="1700" spc="-4" dirty="0">
                  <a:solidFill>
                    <a:schemeClr val="tx1">
                      <a:lumMod val="65000"/>
                      <a:lumOff val="35000"/>
                    </a:schemeClr>
                  </a:solidFill>
                  <a:latin typeface="Arial" panose="020B0604020202020204" pitchFamily="34" charset="0"/>
                  <a:ea typeface="Arial"/>
                  <a:cs typeface="Arial" panose="020B0604020202020204" pitchFamily="34" charset="0"/>
                  <a:sym typeface="Arial"/>
                </a:rPr>
                <a:t>of</a:t>
              </a:r>
              <a:r>
                <a:rPr lang="en-ID" sz="1700" spc="-15" dirty="0">
                  <a:solidFill>
                    <a:schemeClr val="tx1">
                      <a:lumMod val="65000"/>
                      <a:lumOff val="35000"/>
                    </a:schemeClr>
                  </a:solidFill>
                  <a:latin typeface="Arial" panose="020B0604020202020204" pitchFamily="34" charset="0"/>
                  <a:ea typeface="Arial"/>
                  <a:cs typeface="Arial" panose="020B0604020202020204" pitchFamily="34" charset="0"/>
                  <a:sym typeface="Arial"/>
                </a:rPr>
                <a:t> </a:t>
              </a:r>
              <a:r>
                <a:rPr lang="en-ID" sz="1700" dirty="0">
                  <a:solidFill>
                    <a:schemeClr val="tx1">
                      <a:lumMod val="65000"/>
                      <a:lumOff val="35000"/>
                    </a:schemeClr>
                  </a:solidFill>
                  <a:latin typeface="Arial" panose="020B0604020202020204" pitchFamily="34" charset="0"/>
                  <a:ea typeface="Arial"/>
                  <a:cs typeface="Arial" panose="020B0604020202020204" pitchFamily="34" charset="0"/>
                  <a:sym typeface="Arial"/>
                </a:rPr>
                <a:t>care.</a:t>
              </a:r>
              <a:endParaRPr lang="en-ID" sz="1700" dirty="0">
                <a:solidFill>
                  <a:schemeClr val="tx1">
                    <a:lumMod val="65000"/>
                    <a:lumOff val="35000"/>
                  </a:schemeClr>
                </a:solidFill>
                <a:latin typeface="Arial"/>
                <a:ea typeface="Arial"/>
                <a:cs typeface="Arial"/>
                <a:sym typeface="Arial"/>
              </a:endParaRPr>
            </a:p>
          </p:txBody>
        </p:sp>
        <p:sp>
          <p:nvSpPr>
            <p:cNvPr id="29" name="Round Diagonal Corner Rectangle 28">
              <a:extLst>
                <a:ext uri="{FF2B5EF4-FFF2-40B4-BE49-F238E27FC236}">
                  <a16:creationId xmlns:a16="http://schemas.microsoft.com/office/drawing/2014/main" id="{C1EE376D-E8AF-057E-DCC5-27DFAF04F5E4}"/>
                </a:ext>
              </a:extLst>
            </p:cNvPr>
            <p:cNvSpPr/>
            <p:nvPr/>
          </p:nvSpPr>
          <p:spPr>
            <a:xfrm>
              <a:off x="569342" y="1365283"/>
              <a:ext cx="421257" cy="411896"/>
            </a:xfrm>
            <a:prstGeom prst="round2DiagRect">
              <a:avLst>
                <a:gd name="adj1" fmla="val 13592"/>
                <a:gd name="adj2" fmla="val 0"/>
              </a:avLst>
            </a:prstGeom>
            <a:solidFill>
              <a:srgbClr val="000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7">
              <a:extLst>
                <a:ext uri="{FF2B5EF4-FFF2-40B4-BE49-F238E27FC236}">
                  <a16:creationId xmlns:a16="http://schemas.microsoft.com/office/drawing/2014/main" id="{FA911758-D4B9-8DC5-D55A-8FC6AF02F2DB}"/>
                </a:ext>
              </a:extLst>
            </p:cNvPr>
            <p:cNvSpPr txBox="1">
              <a:spLocks/>
            </p:cNvSpPr>
            <p:nvPr/>
          </p:nvSpPr>
          <p:spPr>
            <a:xfrm>
              <a:off x="575281" y="1383456"/>
              <a:ext cx="421257" cy="366843"/>
            </a:xfrm>
            <a:prstGeom prst="rect">
              <a:avLst/>
            </a:prstGeom>
          </p:spPr>
          <p:txBody>
            <a:bodyPr lIns="108000" anchor="ctr"/>
            <a:lstStyle>
              <a:lvl1pPr>
                <a:defRPr sz="4200" b="1">
                  <a:solidFill>
                    <a:srgbClr val="049EDC"/>
                  </a:solidFill>
                  <a:latin typeface="Arial" panose="020B0604020202020204" pitchFamily="34" charset="0"/>
                  <a:ea typeface="+mj-ea"/>
                  <a:cs typeface="Arial" panose="020B0604020202020204" pitchFamily="34" charset="0"/>
                </a:defRPr>
              </a:lvl1pPr>
            </a:lstStyle>
            <a:p>
              <a:pPr marL="285750" indent="-285750">
                <a:buFont typeface="Font Awesome 6 Pro Solid" panose="02000503000000000000" pitchFamily="2" charset="0"/>
                <a:buChar char="✔"/>
              </a:pPr>
              <a:r>
                <a:rPr lang="en-ID" sz="1600" kern="0" dirty="0">
                  <a:solidFill>
                    <a:schemeClr val="bg1"/>
                  </a:solidFill>
                </a:rPr>
                <a:t> </a:t>
              </a:r>
            </a:p>
          </p:txBody>
        </p:sp>
      </p:grpSp>
      <p:grpSp>
        <p:nvGrpSpPr>
          <p:cNvPr id="43" name="Group 42">
            <a:extLst>
              <a:ext uri="{FF2B5EF4-FFF2-40B4-BE49-F238E27FC236}">
                <a16:creationId xmlns:a16="http://schemas.microsoft.com/office/drawing/2014/main" id="{1CA89871-1600-9252-139E-4F692F22DDAC}"/>
              </a:ext>
            </a:extLst>
          </p:cNvPr>
          <p:cNvGrpSpPr/>
          <p:nvPr/>
        </p:nvGrpSpPr>
        <p:grpSpPr>
          <a:xfrm>
            <a:off x="6156344" y="2781574"/>
            <a:ext cx="6044282" cy="1319703"/>
            <a:chOff x="569342" y="1365282"/>
            <a:chExt cx="6044282" cy="1319703"/>
          </a:xfrm>
        </p:grpSpPr>
        <p:sp>
          <p:nvSpPr>
            <p:cNvPr id="45" name="Rounded Rectangle 44">
              <a:extLst>
                <a:ext uri="{FF2B5EF4-FFF2-40B4-BE49-F238E27FC236}">
                  <a16:creationId xmlns:a16="http://schemas.microsoft.com/office/drawing/2014/main" id="{86011676-F92F-0367-FD21-E6EB995D5C88}"/>
                </a:ext>
              </a:extLst>
            </p:cNvPr>
            <p:cNvSpPr/>
            <p:nvPr/>
          </p:nvSpPr>
          <p:spPr>
            <a:xfrm>
              <a:off x="569343" y="1365282"/>
              <a:ext cx="5565842" cy="1319703"/>
            </a:xfrm>
            <a:prstGeom prst="roundRect">
              <a:avLst>
                <a:gd name="adj" fmla="val 43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Content Placeholder 2">
              <a:extLst>
                <a:ext uri="{FF2B5EF4-FFF2-40B4-BE49-F238E27FC236}">
                  <a16:creationId xmlns:a16="http://schemas.microsoft.com/office/drawing/2014/main" id="{A24DA9CC-B941-F35E-69DA-251834925D3D}"/>
                </a:ext>
              </a:extLst>
            </p:cNvPr>
            <p:cNvSpPr txBox="1">
              <a:spLocks/>
            </p:cNvSpPr>
            <p:nvPr/>
          </p:nvSpPr>
          <p:spPr>
            <a:xfrm>
              <a:off x="1122504" y="1534550"/>
              <a:ext cx="5491120" cy="908797"/>
            </a:xfrm>
            <a:prstGeom prst="rect">
              <a:avLst/>
            </a:prstGeom>
          </p:spPr>
          <p:txBody>
            <a:bodyPr rIns="503999">
              <a:noAutofit/>
            </a:bodyPr>
            <a:lstStyle>
              <a:lvl1pPr marL="468313" indent="-457200">
                <a:spcBef>
                  <a:spcPts val="0"/>
                </a:spcBef>
                <a:spcAft>
                  <a:spcPts val="1000"/>
                </a:spcAft>
                <a:buFont typeface="System Font Regular"/>
                <a:buChar char="→"/>
                <a:tabLst/>
                <a:defRPr sz="2400" b="0" i="0">
                  <a:latin typeface="Georgia" panose="02040502050405020303" pitchFamily="18"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173989" indent="0">
                <a:spcBef>
                  <a:spcPts val="1000"/>
                </a:spcBef>
                <a:spcAft>
                  <a:spcPts val="4000"/>
                </a:spcAft>
                <a:buClr>
                  <a:srgbClr val="00087A"/>
                </a:buClr>
                <a:buNone/>
                <a:defRPr sz="2000">
                  <a:solidFill>
                    <a:srgbClr val="7C858C"/>
                  </a:solidFill>
                  <a:latin typeface="+mn-lt"/>
                  <a:ea typeface="+mn-ea"/>
                  <a:cs typeface="+mn-cs"/>
                  <a:sym typeface="Calibri"/>
                </a:defRPr>
              </a:pPr>
              <a:r>
                <a:rPr lang="en-ID" sz="1700" dirty="0">
                  <a:solidFill>
                    <a:schemeClr val="tx1">
                      <a:lumMod val="65000"/>
                      <a:lumOff val="35000"/>
                    </a:schemeClr>
                  </a:solidFill>
                  <a:latin typeface="Arial"/>
                  <a:ea typeface="Arial"/>
                  <a:cs typeface="Arial"/>
                  <a:sym typeface="Arial"/>
                </a:rPr>
                <a:t>We </a:t>
              </a:r>
              <a:r>
                <a:rPr lang="en-ID" sz="1700" spc="-4" dirty="0">
                  <a:solidFill>
                    <a:schemeClr val="tx1">
                      <a:lumMod val="65000"/>
                      <a:lumOff val="35000"/>
                    </a:schemeClr>
                  </a:solidFill>
                  <a:latin typeface="Arial"/>
                  <a:ea typeface="Arial"/>
                  <a:cs typeface="Arial"/>
                  <a:sym typeface="Arial"/>
                </a:rPr>
                <a:t>will </a:t>
              </a:r>
              <a:r>
                <a:rPr lang="en-ID" sz="1700" dirty="0">
                  <a:solidFill>
                    <a:schemeClr val="tx1">
                      <a:lumMod val="65000"/>
                      <a:lumOff val="35000"/>
                    </a:schemeClr>
                  </a:solidFill>
                  <a:latin typeface="Arial"/>
                  <a:ea typeface="Arial"/>
                  <a:cs typeface="Arial"/>
                  <a:sym typeface="Arial"/>
                </a:rPr>
                <a:t>foster more meaningful </a:t>
              </a:r>
              <a:r>
                <a:rPr lang="en-ID" sz="1700" spc="-4" dirty="0">
                  <a:solidFill>
                    <a:schemeClr val="tx1">
                      <a:lumMod val="65000"/>
                      <a:lumOff val="35000"/>
                    </a:schemeClr>
                  </a:solidFill>
                  <a:latin typeface="Arial"/>
                  <a:ea typeface="Arial"/>
                  <a:cs typeface="Arial"/>
                  <a:sym typeface="Arial"/>
                </a:rPr>
                <a:t>professional and patient </a:t>
              </a:r>
              <a:r>
                <a:rPr lang="en-ID" sz="1700" dirty="0">
                  <a:solidFill>
                    <a:schemeClr val="tx1">
                      <a:lumMod val="65000"/>
                      <a:lumOff val="35000"/>
                    </a:schemeClr>
                  </a:solidFill>
                  <a:latin typeface="Arial"/>
                  <a:ea typeface="Arial"/>
                  <a:cs typeface="Arial"/>
                  <a:sym typeface="Arial"/>
                </a:rPr>
                <a:t>connections, cross-fertilize </a:t>
              </a:r>
              <a:r>
                <a:rPr lang="en-ID" sz="1700" spc="-4" dirty="0">
                  <a:solidFill>
                    <a:schemeClr val="tx1">
                      <a:lumMod val="65000"/>
                      <a:lumOff val="35000"/>
                    </a:schemeClr>
                  </a:solidFill>
                  <a:latin typeface="Arial"/>
                  <a:ea typeface="Arial"/>
                  <a:cs typeface="Arial"/>
                  <a:sym typeface="Arial"/>
                </a:rPr>
                <a:t>new ideas, and ensure </a:t>
              </a:r>
              <a:r>
                <a:rPr lang="en-ID" sz="1700" dirty="0">
                  <a:solidFill>
                    <a:schemeClr val="tx1">
                      <a:lumMod val="65000"/>
                      <a:lumOff val="35000"/>
                    </a:schemeClr>
                  </a:solidFill>
                  <a:latin typeface="Arial"/>
                  <a:ea typeface="Arial"/>
                  <a:cs typeface="Arial"/>
                  <a:sym typeface="Arial"/>
                </a:rPr>
                <a:t>system-wide consistency </a:t>
              </a:r>
              <a:r>
                <a:rPr lang="en-ID" sz="1700" spc="-4" dirty="0">
                  <a:solidFill>
                    <a:schemeClr val="tx1">
                      <a:lumMod val="65000"/>
                      <a:lumOff val="35000"/>
                    </a:schemeClr>
                  </a:solidFill>
                  <a:latin typeface="Arial"/>
                  <a:ea typeface="Arial"/>
                  <a:cs typeface="Arial"/>
                  <a:sym typeface="Arial"/>
                </a:rPr>
                <a:t>of</a:t>
              </a:r>
              <a:r>
                <a:rPr lang="en-ID" sz="1700" spc="-79" dirty="0">
                  <a:solidFill>
                    <a:schemeClr val="tx1">
                      <a:lumMod val="65000"/>
                      <a:lumOff val="35000"/>
                    </a:schemeClr>
                  </a:solidFill>
                  <a:latin typeface="Arial"/>
                  <a:ea typeface="Arial"/>
                  <a:cs typeface="Arial"/>
                  <a:sym typeface="Arial"/>
                </a:rPr>
                <a:t> </a:t>
              </a:r>
              <a:r>
                <a:rPr lang="en-ID" sz="1700" spc="-4" dirty="0">
                  <a:solidFill>
                    <a:schemeClr val="tx1">
                      <a:lumMod val="65000"/>
                      <a:lumOff val="35000"/>
                    </a:schemeClr>
                  </a:solidFill>
                  <a:latin typeface="Arial"/>
                  <a:ea typeface="Arial"/>
                  <a:cs typeface="Arial"/>
                  <a:sym typeface="Arial"/>
                </a:rPr>
                <a:t>practice.</a:t>
              </a:r>
              <a:endParaRPr lang="en-ID" sz="1700" dirty="0">
                <a:solidFill>
                  <a:schemeClr val="tx1">
                    <a:lumMod val="65000"/>
                    <a:lumOff val="35000"/>
                  </a:schemeClr>
                </a:solidFill>
                <a:latin typeface="Arial"/>
                <a:ea typeface="Arial"/>
                <a:cs typeface="Arial"/>
                <a:sym typeface="Arial"/>
              </a:endParaRPr>
            </a:p>
          </p:txBody>
        </p:sp>
        <p:sp>
          <p:nvSpPr>
            <p:cNvPr id="59" name="Round Diagonal Corner Rectangle 58">
              <a:extLst>
                <a:ext uri="{FF2B5EF4-FFF2-40B4-BE49-F238E27FC236}">
                  <a16:creationId xmlns:a16="http://schemas.microsoft.com/office/drawing/2014/main" id="{28B59AE3-D862-A574-A605-5D6743372F76}"/>
                </a:ext>
              </a:extLst>
            </p:cNvPr>
            <p:cNvSpPr/>
            <p:nvPr/>
          </p:nvSpPr>
          <p:spPr>
            <a:xfrm>
              <a:off x="569342" y="1365283"/>
              <a:ext cx="421257" cy="411896"/>
            </a:xfrm>
            <a:prstGeom prst="round2DiagRect">
              <a:avLst>
                <a:gd name="adj1" fmla="val 13592"/>
                <a:gd name="adj2" fmla="val 0"/>
              </a:avLst>
            </a:prstGeom>
            <a:solidFill>
              <a:srgbClr val="000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itle 7">
              <a:extLst>
                <a:ext uri="{FF2B5EF4-FFF2-40B4-BE49-F238E27FC236}">
                  <a16:creationId xmlns:a16="http://schemas.microsoft.com/office/drawing/2014/main" id="{A20A6E14-270F-121F-CE3A-222D2E3CD57C}"/>
                </a:ext>
              </a:extLst>
            </p:cNvPr>
            <p:cNvSpPr txBox="1">
              <a:spLocks/>
            </p:cNvSpPr>
            <p:nvPr/>
          </p:nvSpPr>
          <p:spPr>
            <a:xfrm>
              <a:off x="575281" y="1383456"/>
              <a:ext cx="421257" cy="366843"/>
            </a:xfrm>
            <a:prstGeom prst="rect">
              <a:avLst/>
            </a:prstGeom>
          </p:spPr>
          <p:txBody>
            <a:bodyPr lIns="108000" anchor="ctr"/>
            <a:lstStyle>
              <a:lvl1pPr>
                <a:defRPr sz="4200" b="1">
                  <a:solidFill>
                    <a:srgbClr val="049EDC"/>
                  </a:solidFill>
                  <a:latin typeface="Arial" panose="020B0604020202020204" pitchFamily="34" charset="0"/>
                  <a:ea typeface="+mj-ea"/>
                  <a:cs typeface="Arial" panose="020B0604020202020204" pitchFamily="34" charset="0"/>
                </a:defRPr>
              </a:lvl1pPr>
            </a:lstStyle>
            <a:p>
              <a:pPr marL="285750" indent="-285750">
                <a:buFont typeface="Font Awesome 6 Pro Solid" panose="02000503000000000000" pitchFamily="2" charset="0"/>
                <a:buChar char="✔"/>
              </a:pPr>
              <a:r>
                <a:rPr lang="en-ID" sz="1600" kern="0" dirty="0">
                  <a:solidFill>
                    <a:schemeClr val="bg1"/>
                  </a:solidFill>
                </a:rPr>
                <a:t> </a:t>
              </a:r>
            </a:p>
          </p:txBody>
        </p:sp>
      </p:grpSp>
      <p:grpSp>
        <p:nvGrpSpPr>
          <p:cNvPr id="61" name="Group 60">
            <a:extLst>
              <a:ext uri="{FF2B5EF4-FFF2-40B4-BE49-F238E27FC236}">
                <a16:creationId xmlns:a16="http://schemas.microsoft.com/office/drawing/2014/main" id="{3B1A7A04-C4AD-118B-5092-EBDFDEA859CC}"/>
              </a:ext>
            </a:extLst>
          </p:cNvPr>
          <p:cNvGrpSpPr/>
          <p:nvPr/>
        </p:nvGrpSpPr>
        <p:grpSpPr>
          <a:xfrm>
            <a:off x="6156344" y="4249546"/>
            <a:ext cx="5771776" cy="1552680"/>
            <a:chOff x="569342" y="1365283"/>
            <a:chExt cx="5771776" cy="1552680"/>
          </a:xfrm>
        </p:grpSpPr>
        <p:sp>
          <p:nvSpPr>
            <p:cNvPr id="62" name="Rounded Rectangle 61">
              <a:extLst>
                <a:ext uri="{FF2B5EF4-FFF2-40B4-BE49-F238E27FC236}">
                  <a16:creationId xmlns:a16="http://schemas.microsoft.com/office/drawing/2014/main" id="{DA8192C4-6AA7-851B-64DB-761731EBDBCA}"/>
                </a:ext>
              </a:extLst>
            </p:cNvPr>
            <p:cNvSpPr/>
            <p:nvPr/>
          </p:nvSpPr>
          <p:spPr>
            <a:xfrm>
              <a:off x="569343" y="1365283"/>
              <a:ext cx="5565842" cy="1552680"/>
            </a:xfrm>
            <a:prstGeom prst="roundRect">
              <a:avLst>
                <a:gd name="adj" fmla="val 43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2">
              <a:extLst>
                <a:ext uri="{FF2B5EF4-FFF2-40B4-BE49-F238E27FC236}">
                  <a16:creationId xmlns:a16="http://schemas.microsoft.com/office/drawing/2014/main" id="{C42F9F2B-2E47-5D01-D058-A2326CF4DBF6}"/>
                </a:ext>
              </a:extLst>
            </p:cNvPr>
            <p:cNvSpPr txBox="1">
              <a:spLocks/>
            </p:cNvSpPr>
            <p:nvPr/>
          </p:nvSpPr>
          <p:spPr>
            <a:xfrm>
              <a:off x="1122503" y="1534550"/>
              <a:ext cx="5218615" cy="908797"/>
            </a:xfrm>
            <a:prstGeom prst="rect">
              <a:avLst/>
            </a:prstGeom>
          </p:spPr>
          <p:txBody>
            <a:bodyPr rIns="503999">
              <a:noAutofit/>
            </a:bodyPr>
            <a:lstStyle>
              <a:lvl1pPr marL="468313" indent="-457200">
                <a:spcBef>
                  <a:spcPts val="0"/>
                </a:spcBef>
                <a:spcAft>
                  <a:spcPts val="1000"/>
                </a:spcAft>
                <a:buFont typeface="System Font Regular"/>
                <a:buChar char="→"/>
                <a:tabLst/>
                <a:defRPr sz="2400" b="0" i="0">
                  <a:latin typeface="Georgia" panose="02040502050405020303" pitchFamily="18"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indent="0">
                <a:spcBef>
                  <a:spcPts val="700"/>
                </a:spcBef>
                <a:spcAft>
                  <a:spcPts val="4000"/>
                </a:spcAft>
                <a:buClr>
                  <a:srgbClr val="00087A"/>
                </a:buClr>
                <a:buNone/>
                <a:defRPr sz="2000">
                  <a:solidFill>
                    <a:srgbClr val="7C858C"/>
                  </a:solidFill>
                  <a:latin typeface="+mn-lt"/>
                  <a:ea typeface="+mn-ea"/>
                  <a:cs typeface="+mn-cs"/>
                  <a:sym typeface="Calibri"/>
                </a:defRPr>
              </a:pPr>
              <a:r>
                <a:rPr lang="en-ID" sz="1700" dirty="0">
                  <a:solidFill>
                    <a:schemeClr val="tx1">
                      <a:lumMod val="65000"/>
                      <a:lumOff val="35000"/>
                    </a:schemeClr>
                  </a:solidFill>
                  <a:latin typeface="Arial"/>
                  <a:ea typeface="Arial"/>
                  <a:cs typeface="Arial"/>
                  <a:sym typeface="Arial"/>
                </a:rPr>
                <a:t>We </a:t>
              </a:r>
              <a:r>
                <a:rPr lang="en-ID" sz="1700" spc="-4" dirty="0">
                  <a:solidFill>
                    <a:schemeClr val="tx1">
                      <a:lumMod val="65000"/>
                      <a:lumOff val="35000"/>
                    </a:schemeClr>
                  </a:solidFill>
                  <a:latin typeface="Arial"/>
                  <a:ea typeface="Arial"/>
                  <a:cs typeface="Arial"/>
                  <a:sym typeface="Arial"/>
                </a:rPr>
                <a:t>will be better positioned </a:t>
              </a:r>
              <a:r>
                <a:rPr lang="en-ID" sz="1700" dirty="0">
                  <a:solidFill>
                    <a:schemeClr val="tx1">
                      <a:lumMod val="65000"/>
                      <a:lumOff val="35000"/>
                    </a:schemeClr>
                  </a:solidFill>
                  <a:latin typeface="Arial"/>
                  <a:ea typeface="Arial"/>
                  <a:cs typeface="Arial"/>
                  <a:sym typeface="Arial"/>
                </a:rPr>
                <a:t>to </a:t>
              </a:r>
              <a:br>
                <a:rPr lang="en-ID" sz="1700" dirty="0">
                  <a:solidFill>
                    <a:schemeClr val="tx1">
                      <a:lumMod val="65000"/>
                      <a:lumOff val="35000"/>
                    </a:schemeClr>
                  </a:solidFill>
                  <a:latin typeface="Arial"/>
                  <a:ea typeface="Arial"/>
                  <a:cs typeface="Arial"/>
                  <a:sym typeface="Arial"/>
                </a:rPr>
              </a:br>
              <a:r>
                <a:rPr lang="en-ID" sz="1700" spc="-4" dirty="0">
                  <a:solidFill>
                    <a:schemeClr val="tx1">
                      <a:lumMod val="65000"/>
                      <a:lumOff val="35000"/>
                    </a:schemeClr>
                  </a:solidFill>
                  <a:latin typeface="Arial"/>
                  <a:ea typeface="Arial"/>
                  <a:cs typeface="Arial"/>
                  <a:sym typeface="Arial"/>
                </a:rPr>
                <a:t>improve our bottom</a:t>
              </a:r>
              <a:r>
                <a:rPr lang="en-ID" sz="1700" spc="-39" dirty="0">
                  <a:solidFill>
                    <a:schemeClr val="tx1">
                      <a:lumMod val="65000"/>
                      <a:lumOff val="35000"/>
                    </a:schemeClr>
                  </a:solidFill>
                  <a:latin typeface="Arial"/>
                  <a:ea typeface="Arial"/>
                  <a:cs typeface="Arial"/>
                  <a:sym typeface="Arial"/>
                </a:rPr>
                <a:t> </a:t>
              </a:r>
              <a:r>
                <a:rPr lang="en-ID" sz="1700" spc="-4" dirty="0">
                  <a:solidFill>
                    <a:schemeClr val="tx1">
                      <a:lumMod val="65000"/>
                      <a:lumOff val="35000"/>
                    </a:schemeClr>
                  </a:solidFill>
                  <a:latin typeface="Arial"/>
                  <a:ea typeface="Arial"/>
                  <a:cs typeface="Arial"/>
                  <a:sym typeface="Arial"/>
                </a:rPr>
                <a:t>line.</a:t>
              </a:r>
            </a:p>
          </p:txBody>
        </p:sp>
        <p:sp>
          <p:nvSpPr>
            <p:cNvPr id="64" name="Round Diagonal Corner Rectangle 63">
              <a:extLst>
                <a:ext uri="{FF2B5EF4-FFF2-40B4-BE49-F238E27FC236}">
                  <a16:creationId xmlns:a16="http://schemas.microsoft.com/office/drawing/2014/main" id="{9F76A6C0-9980-7BDB-3176-F043A24506AE}"/>
                </a:ext>
              </a:extLst>
            </p:cNvPr>
            <p:cNvSpPr/>
            <p:nvPr/>
          </p:nvSpPr>
          <p:spPr>
            <a:xfrm>
              <a:off x="569342" y="1365283"/>
              <a:ext cx="421257" cy="411896"/>
            </a:xfrm>
            <a:prstGeom prst="round2DiagRect">
              <a:avLst>
                <a:gd name="adj1" fmla="val 13592"/>
                <a:gd name="adj2" fmla="val 0"/>
              </a:avLst>
            </a:prstGeom>
            <a:solidFill>
              <a:srgbClr val="000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itle 7">
              <a:extLst>
                <a:ext uri="{FF2B5EF4-FFF2-40B4-BE49-F238E27FC236}">
                  <a16:creationId xmlns:a16="http://schemas.microsoft.com/office/drawing/2014/main" id="{ADD9975A-45B4-190C-8BA6-98385F8C296F}"/>
                </a:ext>
              </a:extLst>
            </p:cNvPr>
            <p:cNvSpPr txBox="1">
              <a:spLocks/>
            </p:cNvSpPr>
            <p:nvPr/>
          </p:nvSpPr>
          <p:spPr>
            <a:xfrm>
              <a:off x="575281" y="1383456"/>
              <a:ext cx="421257" cy="366843"/>
            </a:xfrm>
            <a:prstGeom prst="rect">
              <a:avLst/>
            </a:prstGeom>
          </p:spPr>
          <p:txBody>
            <a:bodyPr lIns="108000" anchor="ctr"/>
            <a:lstStyle>
              <a:lvl1pPr>
                <a:defRPr sz="4200" b="1">
                  <a:solidFill>
                    <a:srgbClr val="049EDC"/>
                  </a:solidFill>
                  <a:latin typeface="Arial" panose="020B0604020202020204" pitchFamily="34" charset="0"/>
                  <a:ea typeface="+mj-ea"/>
                  <a:cs typeface="Arial" panose="020B0604020202020204" pitchFamily="34" charset="0"/>
                </a:defRPr>
              </a:lvl1pPr>
            </a:lstStyle>
            <a:p>
              <a:pPr marL="285750" indent="-285750">
                <a:buFont typeface="Font Awesome 6 Pro Solid" panose="02000503000000000000" pitchFamily="2" charset="0"/>
                <a:buChar char="✔"/>
              </a:pPr>
              <a:r>
                <a:rPr lang="en-ID" sz="1600" kern="0" dirty="0">
                  <a:solidFill>
                    <a:schemeClr val="bg1"/>
                  </a:solidFill>
                </a:rPr>
                <a:t> </a:t>
              </a:r>
            </a:p>
          </p:txBody>
        </p:sp>
      </p:grpSp>
    </p:spTree>
    <p:extLst>
      <p:ext uri="{BB962C8B-B14F-4D97-AF65-F5344CB8AC3E}">
        <p14:creationId xmlns:p14="http://schemas.microsoft.com/office/powerpoint/2010/main" val="35332673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E848E-DA39-5824-7187-69BB1999D7B9}"/>
            </a:ext>
          </a:extLst>
        </p:cNvPr>
        <p:cNvGrpSpPr/>
        <p:nvPr/>
      </p:nvGrpSpPr>
      <p:grpSpPr>
        <a:xfrm>
          <a:off x="0" y="0"/>
          <a:ext cx="0" cy="0"/>
          <a:chOff x="0" y="0"/>
          <a:chExt cx="0" cy="0"/>
        </a:xfrm>
      </p:grpSpPr>
      <p:sp>
        <p:nvSpPr>
          <p:cNvPr id="5" name="Holder 4">
            <a:extLst>
              <a:ext uri="{FF2B5EF4-FFF2-40B4-BE49-F238E27FC236}">
                <a16:creationId xmlns:a16="http://schemas.microsoft.com/office/drawing/2014/main" id="{94F132E4-4B63-E64D-6D4A-8AC88311AF5D}"/>
              </a:ext>
            </a:extLst>
          </p:cNvPr>
          <p:cNvSpPr>
            <a:spLocks noGrp="1"/>
          </p:cNvSpPr>
          <p:nvPr>
            <p:ph type="ftr" sz="quarter" idx="3"/>
          </p:nvPr>
        </p:nvSpPr>
        <p:spPr>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pPr>
              <a:tabLst>
                <a:tab pos="3240088" algn="l"/>
              </a:tabLst>
            </a:pPr>
            <a:r>
              <a:rPr lang="en-ID" dirty="0"/>
              <a:t>Value of CAPC Membership</a:t>
            </a:r>
          </a:p>
        </p:txBody>
      </p:sp>
      <p:sp>
        <p:nvSpPr>
          <p:cNvPr id="6" name="Holder 6">
            <a:extLst>
              <a:ext uri="{FF2B5EF4-FFF2-40B4-BE49-F238E27FC236}">
                <a16:creationId xmlns:a16="http://schemas.microsoft.com/office/drawing/2014/main" id="{660E5442-F6D9-641E-35A8-A5037F637142}"/>
              </a:ext>
            </a:extLst>
          </p:cNvPr>
          <p:cNvSpPr>
            <a:spLocks noGrp="1"/>
          </p:cNvSpPr>
          <p:nvPr>
            <p:ph type="sldNum" sz="quarter" idx="4"/>
          </p:nvPr>
        </p:nvSpPr>
        <p:spPr>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pPr/>
              <a:t>12</a:t>
            </a:fld>
            <a:endParaRPr lang="en-ID" dirty="0"/>
          </a:p>
        </p:txBody>
      </p:sp>
      <p:sp>
        <p:nvSpPr>
          <p:cNvPr id="2" name="Title 1">
            <a:extLst>
              <a:ext uri="{FF2B5EF4-FFF2-40B4-BE49-F238E27FC236}">
                <a16:creationId xmlns:a16="http://schemas.microsoft.com/office/drawing/2014/main" id="{2F4227E4-A13E-AD32-7D29-7661730E56A6}"/>
              </a:ext>
            </a:extLst>
          </p:cNvPr>
          <p:cNvSpPr>
            <a:spLocks noGrp="1"/>
          </p:cNvSpPr>
          <p:nvPr>
            <p:ph type="title"/>
          </p:nvPr>
        </p:nvSpPr>
        <p:spPr>
          <a:xfrm>
            <a:off x="457200" y="365125"/>
            <a:ext cx="10363200" cy="3292475"/>
          </a:xfrm>
        </p:spPr>
        <p:txBody>
          <a:bodyPr/>
          <a:lstStyle/>
          <a:p>
            <a:r>
              <a:rPr lang="en-ID" sz="5400" dirty="0"/>
              <a:t>The cost for </a:t>
            </a:r>
            <a:br>
              <a:rPr lang="en-ID" sz="5400" dirty="0"/>
            </a:br>
            <a:r>
              <a:rPr lang="en-ID" sz="5400" dirty="0"/>
              <a:t>CAPC Membership </a:t>
            </a:r>
            <a:br>
              <a:rPr lang="en-ID" sz="5400" dirty="0"/>
            </a:br>
            <a:r>
              <a:rPr lang="en-ID" sz="5400" dirty="0"/>
              <a:t>is low. The value </a:t>
            </a:r>
            <a:br>
              <a:rPr lang="en-ID" sz="5400" dirty="0"/>
            </a:br>
            <a:r>
              <a:rPr lang="en-ID" sz="5400" dirty="0"/>
              <a:t>is extraordinary.</a:t>
            </a:r>
            <a:endParaRPr lang="en-US" sz="5400" dirty="0"/>
          </a:p>
        </p:txBody>
      </p:sp>
    </p:spTree>
    <p:extLst>
      <p:ext uri="{BB962C8B-B14F-4D97-AF65-F5344CB8AC3E}">
        <p14:creationId xmlns:p14="http://schemas.microsoft.com/office/powerpoint/2010/main" val="218707063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442F5-A0D2-5EC3-5FC8-A84496AE9289}"/>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CBE25355-5705-9AEC-CD86-639FF43F150A}"/>
              </a:ext>
            </a:extLst>
          </p:cNvPr>
          <p:cNvSpPr/>
          <p:nvPr/>
        </p:nvSpPr>
        <p:spPr>
          <a:xfrm>
            <a:off x="4107007" y="1"/>
            <a:ext cx="4104364" cy="6858000"/>
          </a:xfrm>
          <a:prstGeom prst="rect">
            <a:avLst/>
          </a:prstGeom>
          <a:solidFill>
            <a:srgbClr val="FF7F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4976117-DBAD-955F-9943-06BC6BE6F926}"/>
              </a:ext>
            </a:extLst>
          </p:cNvPr>
          <p:cNvSpPr/>
          <p:nvPr/>
        </p:nvSpPr>
        <p:spPr>
          <a:xfrm>
            <a:off x="8198657" y="1"/>
            <a:ext cx="3993343" cy="6858000"/>
          </a:xfrm>
          <a:prstGeom prst="rect">
            <a:avLst/>
          </a:prstGeom>
          <a:solidFill>
            <a:srgbClr val="78BE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BF2F068C-CDEF-9640-1E34-4BE974E39574}"/>
              </a:ext>
            </a:extLst>
          </p:cNvPr>
          <p:cNvSpPr/>
          <p:nvPr/>
        </p:nvSpPr>
        <p:spPr>
          <a:xfrm>
            <a:off x="-26299" y="-4012"/>
            <a:ext cx="4133306" cy="6862011"/>
          </a:xfrm>
          <a:prstGeom prst="rect">
            <a:avLst/>
          </a:prstGeom>
          <a:solidFill>
            <a:srgbClr val="009F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older 6">
            <a:extLst>
              <a:ext uri="{FF2B5EF4-FFF2-40B4-BE49-F238E27FC236}">
                <a16:creationId xmlns:a16="http://schemas.microsoft.com/office/drawing/2014/main" id="{BCAB6E1C-6342-152A-92FA-563DED03CF55}"/>
              </a:ext>
            </a:extLst>
          </p:cNvPr>
          <p:cNvSpPr>
            <a:spLocks noGrp="1"/>
          </p:cNvSpPr>
          <p:nvPr>
            <p:ph type="sldNum" sz="quarter" idx="11"/>
          </p:nvPr>
        </p:nvSpPr>
        <p:spPr>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pPr/>
              <a:t>13</a:t>
            </a:fld>
            <a:endParaRPr lang="en-ID" dirty="0"/>
          </a:p>
        </p:txBody>
      </p:sp>
      <p:sp>
        <p:nvSpPr>
          <p:cNvPr id="23" name="Title 7">
            <a:extLst>
              <a:ext uri="{FF2B5EF4-FFF2-40B4-BE49-F238E27FC236}">
                <a16:creationId xmlns:a16="http://schemas.microsoft.com/office/drawing/2014/main" id="{6CD1DD5D-C640-3912-16A0-912668DAEAC8}"/>
              </a:ext>
            </a:extLst>
          </p:cNvPr>
          <p:cNvSpPr txBox="1">
            <a:spLocks/>
          </p:cNvSpPr>
          <p:nvPr/>
        </p:nvSpPr>
        <p:spPr>
          <a:xfrm>
            <a:off x="4343400" y="1828801"/>
            <a:ext cx="3484988" cy="1519801"/>
          </a:xfrm>
          <a:prstGeom prst="rect">
            <a:avLst/>
          </a:prstGeom>
        </p:spPr>
        <p:txBody>
          <a:bodyPr anchor="t"/>
          <a:lstStyle>
            <a:lvl1pPr>
              <a:defRPr sz="4200" b="1">
                <a:solidFill>
                  <a:srgbClr val="049EDC"/>
                </a:solidFill>
                <a:latin typeface="Arial" panose="020B0604020202020204" pitchFamily="34" charset="0"/>
                <a:ea typeface="+mj-ea"/>
                <a:cs typeface="Arial" panose="020B0604020202020204" pitchFamily="34" charset="0"/>
              </a:defRPr>
            </a:lvl1pPr>
          </a:lstStyle>
          <a:p>
            <a:r>
              <a:rPr lang="en-ID" sz="1800" kern="0" dirty="0">
                <a:solidFill>
                  <a:schemeClr val="bg1"/>
                </a:solidFill>
              </a:rPr>
              <a:t>CAPC also offers 25 webinars and briefings each year, FREE for all members.</a:t>
            </a:r>
          </a:p>
        </p:txBody>
      </p:sp>
      <p:sp>
        <p:nvSpPr>
          <p:cNvPr id="25" name="Title 7">
            <a:extLst>
              <a:ext uri="{FF2B5EF4-FFF2-40B4-BE49-F238E27FC236}">
                <a16:creationId xmlns:a16="http://schemas.microsoft.com/office/drawing/2014/main" id="{C5EEFD99-8DBD-7D6D-C18B-47F173594608}"/>
              </a:ext>
            </a:extLst>
          </p:cNvPr>
          <p:cNvSpPr txBox="1">
            <a:spLocks/>
          </p:cNvSpPr>
          <p:nvPr/>
        </p:nvSpPr>
        <p:spPr>
          <a:xfrm>
            <a:off x="8476811" y="1828801"/>
            <a:ext cx="3486589" cy="1769052"/>
          </a:xfrm>
          <a:prstGeom prst="rect">
            <a:avLst/>
          </a:prstGeom>
        </p:spPr>
        <p:txBody>
          <a:bodyPr anchor="t"/>
          <a:lstStyle>
            <a:lvl1pPr>
              <a:defRPr sz="4200" b="1">
                <a:solidFill>
                  <a:srgbClr val="049EDC"/>
                </a:solidFill>
                <a:latin typeface="Arial" panose="020B0604020202020204" pitchFamily="34" charset="0"/>
                <a:ea typeface="+mj-ea"/>
                <a:cs typeface="Arial" panose="020B0604020202020204" pitchFamily="34" charset="0"/>
              </a:defRPr>
            </a:lvl1pPr>
          </a:lstStyle>
          <a:p>
            <a:r>
              <a:rPr lang="en-ID" sz="1800" kern="0" dirty="0">
                <a:solidFill>
                  <a:schemeClr val="bg1"/>
                </a:solidFill>
              </a:rPr>
              <a:t>CAPC members have access to Virtual Office Hours almost every day of the week.</a:t>
            </a:r>
          </a:p>
          <a:p>
            <a:endParaRPr lang="en-ID" sz="1400" kern="0" dirty="0">
              <a:solidFill>
                <a:schemeClr val="bg1"/>
              </a:solidFill>
            </a:endParaRPr>
          </a:p>
          <a:p>
            <a:r>
              <a:rPr lang="en-ID" sz="1800" kern="0" dirty="0">
                <a:solidFill>
                  <a:schemeClr val="bg1"/>
                </a:solidFill>
              </a:rPr>
              <a:t>Value: Priceless</a:t>
            </a:r>
          </a:p>
        </p:txBody>
      </p:sp>
      <p:sp>
        <p:nvSpPr>
          <p:cNvPr id="15" name="Title 7">
            <a:extLst>
              <a:ext uri="{FF2B5EF4-FFF2-40B4-BE49-F238E27FC236}">
                <a16:creationId xmlns:a16="http://schemas.microsoft.com/office/drawing/2014/main" id="{C96E76DF-0B34-4DF2-EC1C-CE8C39F36E78}"/>
              </a:ext>
            </a:extLst>
          </p:cNvPr>
          <p:cNvSpPr txBox="1">
            <a:spLocks/>
          </p:cNvSpPr>
          <p:nvPr/>
        </p:nvSpPr>
        <p:spPr>
          <a:xfrm>
            <a:off x="381000" y="1828801"/>
            <a:ext cx="3225150" cy="2011203"/>
          </a:xfrm>
          <a:prstGeom prst="rect">
            <a:avLst/>
          </a:prstGeom>
        </p:spPr>
        <p:txBody>
          <a:bodyPr anchor="t"/>
          <a:lstStyle>
            <a:lvl1pPr>
              <a:defRPr sz="4200" b="1">
                <a:solidFill>
                  <a:srgbClr val="049EDC"/>
                </a:solidFill>
                <a:latin typeface="Arial" panose="020B0604020202020204" pitchFamily="34" charset="0"/>
                <a:ea typeface="+mj-ea"/>
                <a:cs typeface="Arial" panose="020B0604020202020204" pitchFamily="34" charset="0"/>
              </a:defRPr>
            </a:lvl1pPr>
          </a:lstStyle>
          <a:p>
            <a:r>
              <a:rPr lang="en-ID" sz="1800" kern="0" dirty="0">
                <a:solidFill>
                  <a:schemeClr val="bg1"/>
                </a:solidFill>
              </a:rPr>
              <a:t>Since CAPC membership is a flat fee of [insert your fee] for UNLIMITED ACCESS to courses by all staff, the cost per CAPC credit is substantially lower than market average.</a:t>
            </a:r>
          </a:p>
        </p:txBody>
      </p:sp>
      <p:sp>
        <p:nvSpPr>
          <p:cNvPr id="18" name="TextBox 17">
            <a:extLst>
              <a:ext uri="{FF2B5EF4-FFF2-40B4-BE49-F238E27FC236}">
                <a16:creationId xmlns:a16="http://schemas.microsoft.com/office/drawing/2014/main" id="{6745AC17-EC9D-7714-86F4-E359D01D6A3E}"/>
              </a:ext>
            </a:extLst>
          </p:cNvPr>
          <p:cNvSpPr txBox="1"/>
          <p:nvPr/>
        </p:nvSpPr>
        <p:spPr>
          <a:xfrm>
            <a:off x="10726615" y="-791308"/>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FD433EBF-C9C8-A0D3-A74A-01808A57A7C6}"/>
              </a:ext>
            </a:extLst>
          </p:cNvPr>
          <p:cNvPicPr>
            <a:picLocks noChangeAspect="1"/>
          </p:cNvPicPr>
          <p:nvPr/>
        </p:nvPicPr>
        <p:blipFill>
          <a:blip r:embed="rId3"/>
          <a:stretch>
            <a:fillRect/>
          </a:stretch>
        </p:blipFill>
        <p:spPr>
          <a:xfrm>
            <a:off x="465826" y="487417"/>
            <a:ext cx="1180266" cy="1180266"/>
          </a:xfrm>
          <a:prstGeom prst="rect">
            <a:avLst/>
          </a:prstGeom>
        </p:spPr>
      </p:pic>
      <p:sp>
        <p:nvSpPr>
          <p:cNvPr id="17" name="Title 7">
            <a:extLst>
              <a:ext uri="{FF2B5EF4-FFF2-40B4-BE49-F238E27FC236}">
                <a16:creationId xmlns:a16="http://schemas.microsoft.com/office/drawing/2014/main" id="{A43EF546-1DDC-74A4-A4C3-D46FB9A1A3A0}"/>
              </a:ext>
            </a:extLst>
          </p:cNvPr>
          <p:cNvSpPr txBox="1">
            <a:spLocks/>
          </p:cNvSpPr>
          <p:nvPr/>
        </p:nvSpPr>
        <p:spPr>
          <a:xfrm>
            <a:off x="4343401" y="4204870"/>
            <a:ext cx="3135988" cy="1769052"/>
          </a:xfrm>
          <a:prstGeom prst="rect">
            <a:avLst/>
          </a:prstGeom>
        </p:spPr>
        <p:txBody>
          <a:bodyPr anchor="t"/>
          <a:lstStyle>
            <a:lvl1pPr>
              <a:defRPr sz="4200" b="1">
                <a:solidFill>
                  <a:srgbClr val="049EDC"/>
                </a:solidFill>
                <a:latin typeface="Arial" panose="020B0604020202020204" pitchFamily="34" charset="0"/>
                <a:ea typeface="+mj-ea"/>
                <a:cs typeface="Arial" panose="020B0604020202020204" pitchFamily="34" charset="0"/>
              </a:defRPr>
            </a:lvl1pPr>
          </a:lstStyle>
          <a:p>
            <a:r>
              <a:rPr lang="en-ID" sz="1800" b="0" kern="0" dirty="0">
                <a:solidFill>
                  <a:schemeClr val="bg1"/>
                </a:solidFill>
              </a:rPr>
              <a:t>Health care related </a:t>
            </a:r>
            <a:br>
              <a:rPr lang="en-ID" sz="1800" b="0" kern="0" dirty="0">
                <a:solidFill>
                  <a:schemeClr val="bg1"/>
                </a:solidFill>
              </a:rPr>
            </a:br>
            <a:r>
              <a:rPr lang="en-ID" sz="1800" b="0" kern="0" dirty="0">
                <a:solidFill>
                  <a:schemeClr val="bg1"/>
                </a:solidFill>
              </a:rPr>
              <a:t>webinars usually cost $50 </a:t>
            </a:r>
            <a:br>
              <a:rPr lang="en-ID" sz="1800" b="0" kern="0" dirty="0">
                <a:solidFill>
                  <a:schemeClr val="bg1"/>
                </a:solidFill>
              </a:rPr>
            </a:br>
            <a:r>
              <a:rPr lang="en-ID" sz="1800" b="0" kern="0" dirty="0">
                <a:solidFill>
                  <a:schemeClr val="bg1"/>
                </a:solidFill>
              </a:rPr>
              <a:t>to $75 per person.</a:t>
            </a:r>
          </a:p>
        </p:txBody>
      </p:sp>
      <p:pic>
        <p:nvPicPr>
          <p:cNvPr id="19" name="Picture 18">
            <a:extLst>
              <a:ext uri="{FF2B5EF4-FFF2-40B4-BE49-F238E27FC236}">
                <a16:creationId xmlns:a16="http://schemas.microsoft.com/office/drawing/2014/main" id="{6E5BC68A-8FF5-2284-543B-43CB3191F7EB}"/>
              </a:ext>
            </a:extLst>
          </p:cNvPr>
          <p:cNvPicPr>
            <a:picLocks noChangeAspect="1"/>
          </p:cNvPicPr>
          <p:nvPr/>
        </p:nvPicPr>
        <p:blipFill>
          <a:blip r:embed="rId4"/>
          <a:stretch>
            <a:fillRect/>
          </a:stretch>
        </p:blipFill>
        <p:spPr>
          <a:xfrm>
            <a:off x="4417393" y="487415"/>
            <a:ext cx="1180267" cy="1180267"/>
          </a:xfrm>
          <a:prstGeom prst="rect">
            <a:avLst/>
          </a:prstGeom>
        </p:spPr>
      </p:pic>
      <p:pic>
        <p:nvPicPr>
          <p:cNvPr id="22" name="Picture 21">
            <a:extLst>
              <a:ext uri="{FF2B5EF4-FFF2-40B4-BE49-F238E27FC236}">
                <a16:creationId xmlns:a16="http://schemas.microsoft.com/office/drawing/2014/main" id="{A4EC8BD4-6095-E262-5711-C8AD682B664F}"/>
              </a:ext>
            </a:extLst>
          </p:cNvPr>
          <p:cNvPicPr>
            <a:picLocks noChangeAspect="1"/>
          </p:cNvPicPr>
          <p:nvPr/>
        </p:nvPicPr>
        <p:blipFill>
          <a:blip r:embed="rId5"/>
          <a:stretch>
            <a:fillRect/>
          </a:stretch>
        </p:blipFill>
        <p:spPr>
          <a:xfrm>
            <a:off x="8498902" y="487415"/>
            <a:ext cx="1180268" cy="1180268"/>
          </a:xfrm>
          <a:prstGeom prst="rect">
            <a:avLst/>
          </a:prstGeom>
        </p:spPr>
      </p:pic>
      <p:pic>
        <p:nvPicPr>
          <p:cNvPr id="26" name="Picture 25">
            <a:extLst>
              <a:ext uri="{FF2B5EF4-FFF2-40B4-BE49-F238E27FC236}">
                <a16:creationId xmlns:a16="http://schemas.microsoft.com/office/drawing/2014/main" id="{43BB024D-A883-8964-1A1B-A4E54D3D8246}"/>
              </a:ext>
            </a:extLst>
          </p:cNvPr>
          <p:cNvPicPr>
            <a:picLocks noChangeAspect="1"/>
          </p:cNvPicPr>
          <p:nvPr/>
        </p:nvPicPr>
        <p:blipFill>
          <a:blip r:embed="rId6">
            <a:alphaModFix amt="3000"/>
          </a:blip>
          <a:srcRect r="22306" b="14738"/>
          <a:stretch/>
        </p:blipFill>
        <p:spPr>
          <a:xfrm>
            <a:off x="1515448" y="4023993"/>
            <a:ext cx="2591559" cy="2867131"/>
          </a:xfrm>
          <a:prstGeom prst="rect">
            <a:avLst/>
          </a:prstGeom>
        </p:spPr>
      </p:pic>
      <p:sp>
        <p:nvSpPr>
          <p:cNvPr id="2" name="Holder 4">
            <a:extLst>
              <a:ext uri="{FF2B5EF4-FFF2-40B4-BE49-F238E27FC236}">
                <a16:creationId xmlns:a16="http://schemas.microsoft.com/office/drawing/2014/main" id="{59079E9A-0342-2CFB-D958-F69DC5A5C720}"/>
              </a:ext>
            </a:extLst>
          </p:cNvPr>
          <p:cNvSpPr>
            <a:spLocks noGrp="1"/>
          </p:cNvSpPr>
          <p:nvPr>
            <p:ph type="ftr" sz="quarter" idx="10"/>
          </p:nvPr>
        </p:nvSpPr>
        <p:spPr>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t>Value of CAPC Membership</a:t>
            </a:r>
          </a:p>
        </p:txBody>
      </p:sp>
      <p:sp>
        <p:nvSpPr>
          <p:cNvPr id="20" name="Title 7">
            <a:extLst>
              <a:ext uri="{FF2B5EF4-FFF2-40B4-BE49-F238E27FC236}">
                <a16:creationId xmlns:a16="http://schemas.microsoft.com/office/drawing/2014/main" id="{1D0FB477-B19D-94C0-967B-68150482A41B}"/>
              </a:ext>
            </a:extLst>
          </p:cNvPr>
          <p:cNvSpPr txBox="1">
            <a:spLocks/>
          </p:cNvSpPr>
          <p:nvPr/>
        </p:nvSpPr>
        <p:spPr>
          <a:xfrm>
            <a:off x="380999" y="4191001"/>
            <a:ext cx="3415621" cy="1799982"/>
          </a:xfrm>
          <a:prstGeom prst="rect">
            <a:avLst/>
          </a:prstGeom>
        </p:spPr>
        <p:txBody>
          <a:bodyPr anchor="t"/>
          <a:lstStyle>
            <a:lvl1pPr>
              <a:defRPr sz="4200" b="1">
                <a:solidFill>
                  <a:srgbClr val="049EDC"/>
                </a:solidFill>
                <a:latin typeface="Arial" panose="020B0604020202020204" pitchFamily="34" charset="0"/>
                <a:ea typeface="+mj-ea"/>
                <a:cs typeface="Arial" panose="020B0604020202020204" pitchFamily="34" charset="0"/>
              </a:defRPr>
            </a:lvl1pPr>
          </a:lstStyle>
          <a:p>
            <a:r>
              <a:rPr lang="en-ID" sz="1800" b="0" kern="0" dirty="0">
                <a:solidFill>
                  <a:schemeClr val="bg1"/>
                </a:solidFill>
              </a:rPr>
              <a:t>Normally, the average cost </a:t>
            </a:r>
            <a:br>
              <a:rPr lang="en-ID" sz="1800" b="0" kern="0" dirty="0">
                <a:solidFill>
                  <a:schemeClr val="bg1"/>
                </a:solidFill>
              </a:rPr>
            </a:br>
            <a:r>
              <a:rPr lang="en-ID" sz="1800" b="0" kern="0" dirty="0">
                <a:solidFill>
                  <a:schemeClr val="bg1"/>
                </a:solidFill>
              </a:rPr>
              <a:t>of 1 CME credit for physicians is $75 to $150. </a:t>
            </a:r>
          </a:p>
          <a:p>
            <a:endParaRPr lang="en-ID" sz="1800" b="0" kern="0" dirty="0">
              <a:solidFill>
                <a:schemeClr val="bg1"/>
              </a:solidFill>
            </a:endParaRPr>
          </a:p>
          <a:p>
            <a:r>
              <a:rPr lang="en-ID" sz="1800" b="0" kern="0" dirty="0">
                <a:solidFill>
                  <a:schemeClr val="bg1"/>
                </a:solidFill>
              </a:rPr>
              <a:t>The average cost of 1 CNE credit for nurses is $50 to $100. </a:t>
            </a:r>
          </a:p>
        </p:txBody>
      </p:sp>
      <p:pic>
        <p:nvPicPr>
          <p:cNvPr id="31" name="Picture 30">
            <a:extLst>
              <a:ext uri="{FF2B5EF4-FFF2-40B4-BE49-F238E27FC236}">
                <a16:creationId xmlns:a16="http://schemas.microsoft.com/office/drawing/2014/main" id="{C233A3E2-C0B9-F12F-F1ED-8AE119501315}"/>
              </a:ext>
            </a:extLst>
          </p:cNvPr>
          <p:cNvPicPr>
            <a:picLocks noChangeAspect="1"/>
          </p:cNvPicPr>
          <p:nvPr/>
        </p:nvPicPr>
        <p:blipFill>
          <a:blip r:embed="rId7">
            <a:alphaModFix amt="4000"/>
          </a:blip>
          <a:srcRect r="28768" b="2555"/>
          <a:stretch/>
        </p:blipFill>
        <p:spPr>
          <a:xfrm>
            <a:off x="5457244" y="4354285"/>
            <a:ext cx="2754128" cy="2536840"/>
          </a:xfrm>
          <a:prstGeom prst="rect">
            <a:avLst/>
          </a:prstGeom>
        </p:spPr>
      </p:pic>
      <p:pic>
        <p:nvPicPr>
          <p:cNvPr id="35" name="Picture 34">
            <a:extLst>
              <a:ext uri="{FF2B5EF4-FFF2-40B4-BE49-F238E27FC236}">
                <a16:creationId xmlns:a16="http://schemas.microsoft.com/office/drawing/2014/main" id="{3508665E-07E2-D1A2-B094-8A360B05E738}"/>
              </a:ext>
            </a:extLst>
          </p:cNvPr>
          <p:cNvPicPr>
            <a:picLocks noChangeAspect="1"/>
          </p:cNvPicPr>
          <p:nvPr/>
        </p:nvPicPr>
        <p:blipFill>
          <a:blip r:embed="rId8">
            <a:alphaModFix amt="4000"/>
          </a:blip>
          <a:srcRect r="13835" b="5393"/>
          <a:stretch/>
        </p:blipFill>
        <p:spPr>
          <a:xfrm>
            <a:off x="9527885" y="3840005"/>
            <a:ext cx="2664116" cy="3017996"/>
          </a:xfrm>
          <a:prstGeom prst="rect">
            <a:avLst/>
          </a:prstGeom>
        </p:spPr>
      </p:pic>
      <p:sp>
        <p:nvSpPr>
          <p:cNvPr id="28" name="Title 7">
            <a:extLst>
              <a:ext uri="{FF2B5EF4-FFF2-40B4-BE49-F238E27FC236}">
                <a16:creationId xmlns:a16="http://schemas.microsoft.com/office/drawing/2014/main" id="{528B0205-9DFE-ABBA-7AAD-3BA6B0390BF3}"/>
              </a:ext>
            </a:extLst>
          </p:cNvPr>
          <p:cNvSpPr txBox="1">
            <a:spLocks/>
          </p:cNvSpPr>
          <p:nvPr/>
        </p:nvSpPr>
        <p:spPr>
          <a:xfrm>
            <a:off x="8476812" y="4191000"/>
            <a:ext cx="3334188" cy="1665562"/>
          </a:xfrm>
          <a:prstGeom prst="rect">
            <a:avLst/>
          </a:prstGeom>
        </p:spPr>
        <p:txBody>
          <a:bodyPr anchor="t"/>
          <a:lstStyle>
            <a:lvl1pPr>
              <a:defRPr sz="4200" b="1">
                <a:solidFill>
                  <a:srgbClr val="049EDC"/>
                </a:solidFill>
                <a:latin typeface="Arial" panose="020B0604020202020204" pitchFamily="34" charset="0"/>
                <a:ea typeface="+mj-ea"/>
                <a:cs typeface="Arial" panose="020B0604020202020204" pitchFamily="34" charset="0"/>
              </a:defRPr>
            </a:lvl1pPr>
          </a:lstStyle>
          <a:p>
            <a:r>
              <a:rPr lang="en-ID" sz="1800" b="0" dirty="0">
                <a:solidFill>
                  <a:schemeClr val="bg1"/>
                </a:solidFill>
                <a:effectLst/>
              </a:rPr>
              <a:t>Virtual Office Hours are </a:t>
            </a:r>
            <a:br>
              <a:rPr lang="en-ID" sz="1800" b="0" dirty="0">
                <a:solidFill>
                  <a:schemeClr val="bg1"/>
                </a:solidFill>
                <a:effectLst/>
              </a:rPr>
            </a:br>
            <a:r>
              <a:rPr lang="en-ID" sz="1800" b="0" dirty="0">
                <a:solidFill>
                  <a:schemeClr val="bg1"/>
                </a:solidFill>
                <a:effectLst/>
              </a:rPr>
              <a:t>small-group consulting calls with national experts.</a:t>
            </a:r>
          </a:p>
        </p:txBody>
      </p:sp>
    </p:spTree>
    <p:extLst>
      <p:ext uri="{BB962C8B-B14F-4D97-AF65-F5344CB8AC3E}">
        <p14:creationId xmlns:p14="http://schemas.microsoft.com/office/powerpoint/2010/main" val="19894903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15" grpId="0"/>
      <p:bldP spid="17" grpId="0"/>
      <p:bldP spid="20"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3F5"/>
        </a:solidFill>
        <a:effectLst/>
      </p:bgPr>
    </p:bg>
    <p:spTree>
      <p:nvGrpSpPr>
        <p:cNvPr id="1" name="">
          <a:extLst>
            <a:ext uri="{FF2B5EF4-FFF2-40B4-BE49-F238E27FC236}">
              <a16:creationId xmlns:a16="http://schemas.microsoft.com/office/drawing/2014/main" id="{5AC32177-8A0E-CA75-D0C7-E30F7479079C}"/>
            </a:ext>
          </a:extLst>
        </p:cNvPr>
        <p:cNvGrpSpPr/>
        <p:nvPr/>
      </p:nvGrpSpPr>
      <p:grpSpPr>
        <a:xfrm>
          <a:off x="0" y="0"/>
          <a:ext cx="0" cy="0"/>
          <a:chOff x="0" y="0"/>
          <a:chExt cx="0" cy="0"/>
        </a:xfrm>
      </p:grpSpPr>
      <p:sp>
        <p:nvSpPr>
          <p:cNvPr id="5" name="Holder 4">
            <a:extLst>
              <a:ext uri="{FF2B5EF4-FFF2-40B4-BE49-F238E27FC236}">
                <a16:creationId xmlns:a16="http://schemas.microsoft.com/office/drawing/2014/main" id="{30C77F41-01A7-985C-C65A-E1C0FBA22D6A}"/>
              </a:ext>
            </a:extLst>
          </p:cNvPr>
          <p:cNvSpPr>
            <a:spLocks noGrp="1"/>
          </p:cNvSpPr>
          <p:nvPr>
            <p:ph type="ftr" sz="quarter" idx="10"/>
          </p:nvPr>
        </p:nvSpPr>
        <p:spPr>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solidFill>
                  <a:srgbClr val="009FDD"/>
                </a:solidFill>
              </a:rPr>
              <a:t>Value of CAPC Membership</a:t>
            </a:r>
          </a:p>
        </p:txBody>
      </p:sp>
      <p:sp>
        <p:nvSpPr>
          <p:cNvPr id="6" name="Holder 6">
            <a:extLst>
              <a:ext uri="{FF2B5EF4-FFF2-40B4-BE49-F238E27FC236}">
                <a16:creationId xmlns:a16="http://schemas.microsoft.com/office/drawing/2014/main" id="{5D53E325-2928-76CC-1A0F-AA031275034A}"/>
              </a:ext>
            </a:extLst>
          </p:cNvPr>
          <p:cNvSpPr>
            <a:spLocks noGrp="1"/>
          </p:cNvSpPr>
          <p:nvPr>
            <p:ph type="sldNum" sz="quarter" idx="11"/>
          </p:nvPr>
        </p:nvSpPr>
        <p:spPr>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solidFill>
                  <a:srgbClr val="009FDD"/>
                </a:solidFill>
              </a:rPr>
              <a:pPr/>
              <a:t>14</a:t>
            </a:fld>
            <a:endParaRPr lang="en-ID" dirty="0">
              <a:solidFill>
                <a:srgbClr val="009FDD"/>
              </a:solidFill>
            </a:endParaRPr>
          </a:p>
        </p:txBody>
      </p:sp>
      <p:sp>
        <p:nvSpPr>
          <p:cNvPr id="2" name="Title 1">
            <a:extLst>
              <a:ext uri="{FF2B5EF4-FFF2-40B4-BE49-F238E27FC236}">
                <a16:creationId xmlns:a16="http://schemas.microsoft.com/office/drawing/2014/main" id="{1B6E7161-55DE-265A-E664-A1AC7BA625D5}"/>
              </a:ext>
            </a:extLst>
          </p:cNvPr>
          <p:cNvSpPr>
            <a:spLocks noGrp="1"/>
          </p:cNvSpPr>
          <p:nvPr>
            <p:ph type="title"/>
          </p:nvPr>
        </p:nvSpPr>
        <p:spPr>
          <a:xfrm>
            <a:off x="1295400" y="685800"/>
            <a:ext cx="9601200" cy="4892675"/>
          </a:xfrm>
        </p:spPr>
        <p:txBody>
          <a:bodyPr anchor="t"/>
          <a:lstStyle/>
          <a:p>
            <a:r>
              <a:rPr lang="en-ID" sz="4200" dirty="0"/>
              <a:t>Together with CAPC, we can elevate and expand the quality of care we deliver. We can positively transform the lives of our patients—and their families—who must face the difficult challenges of serious illness.</a:t>
            </a:r>
            <a:endParaRPr lang="en-US" sz="4200" dirty="0"/>
          </a:p>
        </p:txBody>
      </p:sp>
    </p:spTree>
    <p:extLst>
      <p:ext uri="{BB962C8B-B14F-4D97-AF65-F5344CB8AC3E}">
        <p14:creationId xmlns:p14="http://schemas.microsoft.com/office/powerpoint/2010/main" val="268044627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B6EC8-11F5-5846-3BB1-413823E98865}"/>
            </a:ext>
          </a:extLst>
        </p:cNvPr>
        <p:cNvGrpSpPr/>
        <p:nvPr/>
      </p:nvGrpSpPr>
      <p:grpSpPr>
        <a:xfrm>
          <a:off x="0" y="0"/>
          <a:ext cx="0" cy="0"/>
          <a:chOff x="0" y="0"/>
          <a:chExt cx="0" cy="0"/>
        </a:xfrm>
      </p:grpSpPr>
      <p:sp>
        <p:nvSpPr>
          <p:cNvPr id="5" name="Holder 4">
            <a:extLst>
              <a:ext uri="{FF2B5EF4-FFF2-40B4-BE49-F238E27FC236}">
                <a16:creationId xmlns:a16="http://schemas.microsoft.com/office/drawing/2014/main" id="{317CD587-B2F8-856B-A5A3-75AD4D9858B9}"/>
              </a:ext>
            </a:extLst>
          </p:cNvPr>
          <p:cNvSpPr>
            <a:spLocks noGrp="1"/>
          </p:cNvSpPr>
          <p:nvPr>
            <p:ph type="ftr" sz="quarter" idx="3"/>
          </p:nvPr>
        </p:nvSpPr>
        <p:spPr>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t>Value of CAPC Membership</a:t>
            </a:r>
          </a:p>
        </p:txBody>
      </p:sp>
      <p:sp>
        <p:nvSpPr>
          <p:cNvPr id="6" name="Holder 6">
            <a:extLst>
              <a:ext uri="{FF2B5EF4-FFF2-40B4-BE49-F238E27FC236}">
                <a16:creationId xmlns:a16="http://schemas.microsoft.com/office/drawing/2014/main" id="{E90E4B88-7871-86F0-3AFE-45EEFD0D0035}"/>
              </a:ext>
            </a:extLst>
          </p:cNvPr>
          <p:cNvSpPr>
            <a:spLocks noGrp="1"/>
          </p:cNvSpPr>
          <p:nvPr>
            <p:ph type="sldNum" sz="quarter" idx="4"/>
          </p:nvPr>
        </p:nvSpPr>
        <p:spPr>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pPr/>
              <a:t>15</a:t>
            </a:fld>
            <a:endParaRPr lang="en-ID" dirty="0"/>
          </a:p>
        </p:txBody>
      </p:sp>
      <p:sp>
        <p:nvSpPr>
          <p:cNvPr id="18" name="Title 1">
            <a:extLst>
              <a:ext uri="{FF2B5EF4-FFF2-40B4-BE49-F238E27FC236}">
                <a16:creationId xmlns:a16="http://schemas.microsoft.com/office/drawing/2014/main" id="{D980310B-04FA-BC7D-A75A-B61882C73C34}"/>
              </a:ext>
            </a:extLst>
          </p:cNvPr>
          <p:cNvSpPr txBox="1">
            <a:spLocks/>
          </p:cNvSpPr>
          <p:nvPr/>
        </p:nvSpPr>
        <p:spPr>
          <a:xfrm>
            <a:off x="1066800" y="914400"/>
            <a:ext cx="8078833" cy="1295400"/>
          </a:xfrm>
          <a:prstGeom prst="rect">
            <a:avLst/>
          </a:prstGeom>
        </p:spPr>
        <p:txBody>
          <a:bodyPr/>
          <a:lstStyle>
            <a:lvl1pPr>
              <a:defRPr sz="6000" b="1">
                <a:solidFill>
                  <a:schemeClr val="bg1"/>
                </a:solidFill>
                <a:latin typeface="Arial" panose="020B0604020202020204" pitchFamily="34" charset="0"/>
                <a:ea typeface="+mj-ea"/>
                <a:cs typeface="Arial" panose="020B0604020202020204" pitchFamily="34" charset="0"/>
              </a:defRPr>
            </a:lvl1pPr>
          </a:lstStyle>
          <a:p>
            <a:pPr marR="5080">
              <a:defRPr sz="3800" spc="-25">
                <a:solidFill>
                  <a:srgbClr val="FFFFFF"/>
                </a:solidFill>
                <a:latin typeface="Arial"/>
                <a:ea typeface="Arial"/>
                <a:cs typeface="Arial"/>
                <a:sym typeface="Arial"/>
              </a:defRPr>
            </a:pPr>
            <a:r>
              <a:rPr lang="en-ID" sz="4000" kern="0" spc="-25" dirty="0">
                <a:latin typeface="Arial"/>
                <a:ea typeface="Arial"/>
                <a:cs typeface="Arial"/>
                <a:sym typeface="Arial"/>
              </a:rPr>
              <a:t>CAPC membership is </a:t>
            </a:r>
            <a:r>
              <a:rPr lang="en-ID" sz="4000" kern="0" spc="-5" dirty="0">
                <a:latin typeface="Arial"/>
                <a:ea typeface="Arial"/>
                <a:cs typeface="Arial"/>
                <a:sym typeface="Arial"/>
              </a:rPr>
              <a:t>right for </a:t>
            </a:r>
            <a:br>
              <a:rPr lang="en-ID" sz="4000" kern="0" spc="-5" dirty="0">
                <a:latin typeface="Arial"/>
                <a:ea typeface="Arial"/>
                <a:cs typeface="Arial"/>
                <a:sym typeface="Arial"/>
              </a:rPr>
            </a:br>
            <a:r>
              <a:rPr lang="en-ID" sz="4000" kern="0" spc="-5" dirty="0">
                <a:latin typeface="Arial"/>
                <a:ea typeface="Arial"/>
                <a:cs typeface="Arial"/>
                <a:sym typeface="Arial"/>
              </a:rPr>
              <a:t>our patients and families.</a:t>
            </a:r>
            <a:endParaRPr lang="en-ID" sz="4000" kern="0" spc="-25" dirty="0">
              <a:latin typeface="Arial"/>
              <a:ea typeface="Arial"/>
              <a:cs typeface="Arial"/>
              <a:sym typeface="Arial"/>
            </a:endParaRPr>
          </a:p>
        </p:txBody>
      </p:sp>
      <p:sp>
        <p:nvSpPr>
          <p:cNvPr id="19" name="Title 1">
            <a:extLst>
              <a:ext uri="{FF2B5EF4-FFF2-40B4-BE49-F238E27FC236}">
                <a16:creationId xmlns:a16="http://schemas.microsoft.com/office/drawing/2014/main" id="{BD04BEAE-7D0B-601B-419F-66B7F72E8FE6}"/>
              </a:ext>
            </a:extLst>
          </p:cNvPr>
          <p:cNvSpPr txBox="1">
            <a:spLocks/>
          </p:cNvSpPr>
          <p:nvPr/>
        </p:nvSpPr>
        <p:spPr>
          <a:xfrm>
            <a:off x="1066800" y="3048000"/>
            <a:ext cx="7621633" cy="1295400"/>
          </a:xfrm>
          <a:prstGeom prst="rect">
            <a:avLst/>
          </a:prstGeom>
        </p:spPr>
        <p:txBody>
          <a:bodyPr/>
          <a:lstStyle>
            <a:lvl1pPr>
              <a:defRPr sz="6000" b="1">
                <a:solidFill>
                  <a:schemeClr val="bg1"/>
                </a:solidFill>
                <a:latin typeface="Arial" panose="020B0604020202020204" pitchFamily="34" charset="0"/>
                <a:ea typeface="+mj-ea"/>
                <a:cs typeface="Arial" panose="020B0604020202020204" pitchFamily="34" charset="0"/>
              </a:defRPr>
            </a:lvl1pPr>
          </a:lstStyle>
          <a:p>
            <a:pPr marR="5080">
              <a:defRPr sz="3800" spc="-25">
                <a:solidFill>
                  <a:srgbClr val="FFFFFF"/>
                </a:solidFill>
                <a:latin typeface="Arial"/>
                <a:ea typeface="Arial"/>
                <a:cs typeface="Arial"/>
                <a:sym typeface="Arial"/>
              </a:defRPr>
            </a:pPr>
            <a:r>
              <a:rPr lang="en-ID" sz="4000" kern="0" spc="-25" dirty="0">
                <a:latin typeface="Arial"/>
                <a:ea typeface="Arial"/>
                <a:cs typeface="Arial"/>
                <a:sym typeface="Arial"/>
              </a:rPr>
              <a:t>CAPC membership is </a:t>
            </a:r>
            <a:r>
              <a:rPr lang="en-ID" sz="4000" kern="0" dirty="0">
                <a:latin typeface="Arial"/>
                <a:ea typeface="Arial"/>
                <a:cs typeface="Arial"/>
                <a:sym typeface="Arial"/>
              </a:rPr>
              <a:t>right </a:t>
            </a:r>
            <a:r>
              <a:rPr lang="en-ID" sz="4000" kern="0" spc="-25" dirty="0">
                <a:latin typeface="Arial"/>
                <a:ea typeface="Arial"/>
                <a:cs typeface="Arial"/>
                <a:sym typeface="Arial"/>
              </a:rPr>
              <a:t>for [NAME of ORG].</a:t>
            </a:r>
          </a:p>
        </p:txBody>
      </p:sp>
      <p:grpSp>
        <p:nvGrpSpPr>
          <p:cNvPr id="10" name="Group 9">
            <a:extLst>
              <a:ext uri="{FF2B5EF4-FFF2-40B4-BE49-F238E27FC236}">
                <a16:creationId xmlns:a16="http://schemas.microsoft.com/office/drawing/2014/main" id="{71D08897-2CA6-D98B-3609-74B3C847C044}"/>
              </a:ext>
            </a:extLst>
          </p:cNvPr>
          <p:cNvGrpSpPr/>
          <p:nvPr/>
        </p:nvGrpSpPr>
        <p:grpSpPr>
          <a:xfrm>
            <a:off x="1142999" y="2666997"/>
            <a:ext cx="7545433" cy="45719"/>
            <a:chOff x="0" y="5562600"/>
            <a:chExt cx="11588152" cy="0"/>
          </a:xfrm>
        </p:grpSpPr>
        <p:cxnSp>
          <p:nvCxnSpPr>
            <p:cNvPr id="11" name="Straight Connector 10">
              <a:extLst>
                <a:ext uri="{FF2B5EF4-FFF2-40B4-BE49-F238E27FC236}">
                  <a16:creationId xmlns:a16="http://schemas.microsoft.com/office/drawing/2014/main" id="{A496897E-F395-BD50-464D-C22E8F8628B0}"/>
                </a:ext>
              </a:extLst>
            </p:cNvPr>
            <p:cNvCxnSpPr>
              <a:cxnSpLocks/>
            </p:cNvCxnSpPr>
            <p:nvPr/>
          </p:nvCxnSpPr>
          <p:spPr>
            <a:xfrm>
              <a:off x="8692552" y="5562600"/>
              <a:ext cx="2895600" cy="0"/>
            </a:xfrm>
            <a:prstGeom prst="line">
              <a:avLst/>
            </a:prstGeom>
            <a:ln w="38100">
              <a:solidFill>
                <a:srgbClr val="FF7F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E81D8F-C12C-BC72-5D13-36FBD29CDCE8}"/>
                </a:ext>
              </a:extLst>
            </p:cNvPr>
            <p:cNvCxnSpPr>
              <a:cxnSpLocks/>
            </p:cNvCxnSpPr>
            <p:nvPr/>
          </p:nvCxnSpPr>
          <p:spPr>
            <a:xfrm>
              <a:off x="2898476" y="5562600"/>
              <a:ext cx="2895600" cy="0"/>
            </a:xfrm>
            <a:prstGeom prst="line">
              <a:avLst/>
            </a:prstGeom>
            <a:ln w="38100">
              <a:solidFill>
                <a:srgbClr val="78BE1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EA006F-EBF2-A71C-6296-E459F54AEFED}"/>
                </a:ext>
              </a:extLst>
            </p:cNvPr>
            <p:cNvCxnSpPr>
              <a:cxnSpLocks/>
            </p:cNvCxnSpPr>
            <p:nvPr/>
          </p:nvCxnSpPr>
          <p:spPr>
            <a:xfrm>
              <a:off x="5796952" y="5562600"/>
              <a:ext cx="2895600" cy="0"/>
            </a:xfrm>
            <a:prstGeom prst="line">
              <a:avLst/>
            </a:prstGeom>
            <a:ln w="38100">
              <a:solidFill>
                <a:srgbClr val="00087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F62F31-6656-870E-171D-E41CA0E0E716}"/>
                </a:ext>
              </a:extLst>
            </p:cNvPr>
            <p:cNvCxnSpPr>
              <a:cxnSpLocks/>
            </p:cNvCxnSpPr>
            <p:nvPr/>
          </p:nvCxnSpPr>
          <p:spPr>
            <a:xfrm>
              <a:off x="0" y="5562600"/>
              <a:ext cx="2895600" cy="0"/>
            </a:xfrm>
            <a:prstGeom prst="line">
              <a:avLst/>
            </a:prstGeom>
            <a:ln w="38100">
              <a:solidFill>
                <a:srgbClr val="63327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7013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6C54B-2D9C-367D-0747-FDE7322908B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15EFDDC-0241-2CFE-8164-20BBA5C7727B}"/>
              </a:ext>
            </a:extLst>
          </p:cNvPr>
          <p:cNvSpPr/>
          <p:nvPr/>
        </p:nvSpPr>
        <p:spPr>
          <a:xfrm>
            <a:off x="0" y="5562600"/>
            <a:ext cx="12192000" cy="12763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5F865A4-1CFE-8501-6F73-EFBF7BFA2A87}"/>
              </a:ext>
            </a:extLst>
          </p:cNvPr>
          <p:cNvSpPr>
            <a:spLocks noGrp="1"/>
          </p:cNvSpPr>
          <p:nvPr>
            <p:ph type="title"/>
          </p:nvPr>
        </p:nvSpPr>
        <p:spPr>
          <a:xfrm>
            <a:off x="457200" y="5774698"/>
            <a:ext cx="3962400" cy="762000"/>
          </a:xfrm>
        </p:spPr>
        <p:txBody>
          <a:bodyPr/>
          <a:lstStyle/>
          <a:p>
            <a:r>
              <a:rPr lang="en-US" sz="1600" b="0" dirty="0">
                <a:solidFill>
                  <a:schemeClr val="tx1">
                    <a:lumMod val="65000"/>
                    <a:lumOff val="35000"/>
                  </a:schemeClr>
                </a:solidFill>
              </a:rPr>
              <a:t>Please visit </a:t>
            </a:r>
            <a:r>
              <a:rPr lang="en-US" sz="1600" dirty="0" err="1">
                <a:solidFill>
                  <a:schemeClr val="tx1">
                    <a:lumMod val="65000"/>
                    <a:lumOff val="35000"/>
                  </a:schemeClr>
                </a:solidFill>
              </a:rPr>
              <a:t>capc.org</a:t>
            </a:r>
            <a:r>
              <a:rPr lang="en-US" sz="1600" dirty="0">
                <a:solidFill>
                  <a:schemeClr val="tx1">
                    <a:lumMod val="65000"/>
                    <a:lumOff val="35000"/>
                  </a:schemeClr>
                </a:solidFill>
              </a:rPr>
              <a:t> </a:t>
            </a:r>
            <a:r>
              <a:rPr lang="en-US" sz="1600" b="0" dirty="0">
                <a:solidFill>
                  <a:schemeClr val="tx1">
                    <a:lumMod val="65000"/>
                    <a:lumOff val="35000"/>
                  </a:schemeClr>
                </a:solidFill>
              </a:rPr>
              <a:t>to learn more about CAPC, or feel free to contact us at </a:t>
            </a:r>
            <a:br>
              <a:rPr lang="en-US" sz="1600" b="0" dirty="0">
                <a:solidFill>
                  <a:schemeClr val="tx1">
                    <a:lumMod val="65000"/>
                    <a:lumOff val="35000"/>
                  </a:schemeClr>
                </a:solidFill>
              </a:rPr>
            </a:br>
            <a:r>
              <a:rPr lang="en-US" sz="1600" dirty="0">
                <a:solidFill>
                  <a:schemeClr val="tx1">
                    <a:lumMod val="65000"/>
                    <a:lumOff val="35000"/>
                  </a:schemeClr>
                </a:solidFill>
              </a:rPr>
              <a:t>[insert your info].</a:t>
            </a:r>
          </a:p>
        </p:txBody>
      </p:sp>
      <p:sp>
        <p:nvSpPr>
          <p:cNvPr id="8" name="Title 3">
            <a:extLst>
              <a:ext uri="{FF2B5EF4-FFF2-40B4-BE49-F238E27FC236}">
                <a16:creationId xmlns:a16="http://schemas.microsoft.com/office/drawing/2014/main" id="{1E16FDBE-A370-2AD0-597D-EC8AA3D88C09}"/>
              </a:ext>
            </a:extLst>
          </p:cNvPr>
          <p:cNvSpPr txBox="1">
            <a:spLocks/>
          </p:cNvSpPr>
          <p:nvPr/>
        </p:nvSpPr>
        <p:spPr>
          <a:xfrm>
            <a:off x="457200" y="1368490"/>
            <a:ext cx="5486400" cy="2097832"/>
          </a:xfrm>
          <a:prstGeom prst="rect">
            <a:avLst/>
          </a:prstGeom>
        </p:spPr>
        <p:txBody>
          <a:bodyPr/>
          <a:lstStyle>
            <a:lvl1pPr>
              <a:defRPr sz="6000" b="1">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1800" kern="0" dirty="0"/>
              <a:t>Name	</a:t>
            </a:r>
            <a:r>
              <a:rPr lang="en-US" sz="1800" b="0" kern="0" dirty="0"/>
              <a:t>[Your Name]</a:t>
            </a:r>
          </a:p>
          <a:p>
            <a:pPr>
              <a:lnSpc>
                <a:spcPct val="150000"/>
              </a:lnSpc>
            </a:pPr>
            <a:r>
              <a:rPr lang="en-US" sz="1800" kern="0" dirty="0"/>
              <a:t>Title	</a:t>
            </a:r>
            <a:r>
              <a:rPr lang="en-US" sz="1800" b="0" kern="0" dirty="0"/>
              <a:t>[Your Title]</a:t>
            </a:r>
          </a:p>
          <a:p>
            <a:pPr>
              <a:lnSpc>
                <a:spcPct val="150000"/>
              </a:lnSpc>
            </a:pPr>
            <a:r>
              <a:rPr lang="en-US" sz="1800" kern="0" dirty="0"/>
              <a:t>Email	</a:t>
            </a:r>
            <a:r>
              <a:rPr lang="en-US" sz="1800" b="0" kern="0" dirty="0"/>
              <a:t>[Your Email Address]</a:t>
            </a:r>
          </a:p>
          <a:p>
            <a:pPr>
              <a:lnSpc>
                <a:spcPct val="150000"/>
              </a:lnSpc>
            </a:pPr>
            <a:r>
              <a:rPr lang="en-US" sz="1800" kern="0" dirty="0"/>
              <a:t>Phone	</a:t>
            </a:r>
            <a:r>
              <a:rPr lang="en-US" sz="1800" b="0" kern="0" dirty="0"/>
              <a:t>[Your Phone Number]</a:t>
            </a:r>
          </a:p>
        </p:txBody>
      </p:sp>
      <p:sp>
        <p:nvSpPr>
          <p:cNvPr id="9" name="Title 3">
            <a:extLst>
              <a:ext uri="{FF2B5EF4-FFF2-40B4-BE49-F238E27FC236}">
                <a16:creationId xmlns:a16="http://schemas.microsoft.com/office/drawing/2014/main" id="{0E2D26AE-9DD4-2F25-E759-6270962D8BE8}"/>
              </a:ext>
            </a:extLst>
          </p:cNvPr>
          <p:cNvSpPr txBox="1">
            <a:spLocks/>
          </p:cNvSpPr>
          <p:nvPr/>
        </p:nvSpPr>
        <p:spPr>
          <a:xfrm>
            <a:off x="446314" y="228600"/>
            <a:ext cx="5486400" cy="906625"/>
          </a:xfrm>
          <a:prstGeom prst="rect">
            <a:avLst/>
          </a:prstGeom>
        </p:spPr>
        <p:txBody>
          <a:bodyPr/>
          <a:lstStyle>
            <a:lvl1pPr>
              <a:defRPr sz="6000" b="1">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4200" kern="0" dirty="0"/>
              <a:t>Thank you</a:t>
            </a:r>
          </a:p>
        </p:txBody>
      </p:sp>
      <p:sp>
        <p:nvSpPr>
          <p:cNvPr id="3" name="Title 4">
            <a:extLst>
              <a:ext uri="{FF2B5EF4-FFF2-40B4-BE49-F238E27FC236}">
                <a16:creationId xmlns:a16="http://schemas.microsoft.com/office/drawing/2014/main" id="{382F9F43-B7DB-A3ED-20C4-30CAF96FBF24}"/>
              </a:ext>
            </a:extLst>
          </p:cNvPr>
          <p:cNvSpPr txBox="1">
            <a:spLocks/>
          </p:cNvSpPr>
          <p:nvPr/>
        </p:nvSpPr>
        <p:spPr>
          <a:xfrm>
            <a:off x="9156441" y="5912476"/>
            <a:ext cx="2414337" cy="576597"/>
          </a:xfrm>
          <a:prstGeom prst="rect">
            <a:avLst/>
          </a:prstGeom>
          <a:noFill/>
          <a:ln w="19050">
            <a:solidFill>
              <a:srgbClr val="009FDD"/>
            </a:solidFill>
          </a:ln>
        </p:spPr>
        <p:txBody>
          <a:bodyPr anchor="ctr"/>
          <a:lstStyle>
            <a:lvl1pPr algn="ctr">
              <a:defRPr sz="1400" b="1">
                <a:solidFill>
                  <a:schemeClr val="bg1">
                    <a:lumMod val="95000"/>
                  </a:schemeClr>
                </a:solidFill>
                <a:latin typeface="Arial" panose="020B0604020202020204" pitchFamily="34" charset="0"/>
                <a:ea typeface="+mj-ea"/>
                <a:cs typeface="Arial" panose="020B0604020202020204" pitchFamily="34" charset="0"/>
              </a:defRPr>
            </a:lvl1pPr>
          </a:lstStyle>
          <a:p>
            <a:r>
              <a:rPr lang="en-US" kern="0" dirty="0">
                <a:solidFill>
                  <a:srgbClr val="009FDD"/>
                </a:solidFill>
              </a:rPr>
              <a:t>YOUR LOGO HERE</a:t>
            </a:r>
          </a:p>
        </p:txBody>
      </p:sp>
    </p:spTree>
    <p:extLst>
      <p:ext uri="{BB962C8B-B14F-4D97-AF65-F5344CB8AC3E}">
        <p14:creationId xmlns:p14="http://schemas.microsoft.com/office/powerpoint/2010/main" val="170320361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861E6-6F0D-CDF5-3AD8-DF95CE87BCD8}"/>
            </a:ext>
          </a:extLst>
        </p:cNvPr>
        <p:cNvGrpSpPr/>
        <p:nvPr/>
      </p:nvGrpSpPr>
      <p:grpSpPr>
        <a:xfrm>
          <a:off x="0" y="0"/>
          <a:ext cx="0" cy="0"/>
          <a:chOff x="0" y="0"/>
          <a:chExt cx="0" cy="0"/>
        </a:xfrm>
      </p:grpSpPr>
      <p:grpSp>
        <p:nvGrpSpPr>
          <p:cNvPr id="51" name="Group 50">
            <a:extLst>
              <a:ext uri="{FF2B5EF4-FFF2-40B4-BE49-F238E27FC236}">
                <a16:creationId xmlns:a16="http://schemas.microsoft.com/office/drawing/2014/main" id="{D0CC06E7-C66B-03D2-57B8-2F5298C53E1C}"/>
              </a:ext>
            </a:extLst>
          </p:cNvPr>
          <p:cNvGrpSpPr/>
          <p:nvPr/>
        </p:nvGrpSpPr>
        <p:grpSpPr>
          <a:xfrm>
            <a:off x="6934200" y="1143000"/>
            <a:ext cx="4771675" cy="5024336"/>
            <a:chOff x="7296185" y="1769829"/>
            <a:chExt cx="3811103" cy="4012902"/>
          </a:xfrm>
        </p:grpSpPr>
        <p:pic>
          <p:nvPicPr>
            <p:cNvPr id="20" name="Picture 19">
              <a:extLst>
                <a:ext uri="{FF2B5EF4-FFF2-40B4-BE49-F238E27FC236}">
                  <a16:creationId xmlns:a16="http://schemas.microsoft.com/office/drawing/2014/main" id="{E7873798-A2BD-3BC2-55AB-4CE1C7DCDAEF}"/>
                </a:ext>
              </a:extLst>
            </p:cNvPr>
            <p:cNvPicPr>
              <a:picLocks noChangeAspect="1"/>
            </p:cNvPicPr>
            <p:nvPr/>
          </p:nvPicPr>
          <p:blipFill>
            <a:blip r:embed="rId2">
              <a:alphaModFix amt="20000"/>
            </a:blip>
            <a:stretch>
              <a:fillRect/>
            </a:stretch>
          </p:blipFill>
          <p:spPr>
            <a:xfrm>
              <a:off x="7296185" y="1769829"/>
              <a:ext cx="1919460" cy="1919460"/>
            </a:xfrm>
            <a:prstGeom prst="rect">
              <a:avLst/>
            </a:prstGeom>
          </p:spPr>
        </p:pic>
        <p:pic>
          <p:nvPicPr>
            <p:cNvPr id="21" name="Picture 20">
              <a:extLst>
                <a:ext uri="{FF2B5EF4-FFF2-40B4-BE49-F238E27FC236}">
                  <a16:creationId xmlns:a16="http://schemas.microsoft.com/office/drawing/2014/main" id="{9FF5857E-E5DB-29F3-C108-903658075683}"/>
                </a:ext>
              </a:extLst>
            </p:cNvPr>
            <p:cNvPicPr>
              <a:picLocks noChangeAspect="1"/>
            </p:cNvPicPr>
            <p:nvPr/>
          </p:nvPicPr>
          <p:blipFill>
            <a:blip r:embed="rId3">
              <a:alphaModFix amt="20000"/>
            </a:blip>
            <a:stretch>
              <a:fillRect/>
            </a:stretch>
          </p:blipFill>
          <p:spPr>
            <a:xfrm>
              <a:off x="9170363" y="2729559"/>
              <a:ext cx="1936925" cy="1936925"/>
            </a:xfrm>
            <a:prstGeom prst="rect">
              <a:avLst/>
            </a:prstGeom>
          </p:spPr>
        </p:pic>
        <p:pic>
          <p:nvPicPr>
            <p:cNvPr id="22" name="Picture 21">
              <a:extLst>
                <a:ext uri="{FF2B5EF4-FFF2-40B4-BE49-F238E27FC236}">
                  <a16:creationId xmlns:a16="http://schemas.microsoft.com/office/drawing/2014/main" id="{96BA9A58-B4C7-FBCA-F6E6-94FF7846222B}"/>
                </a:ext>
              </a:extLst>
            </p:cNvPr>
            <p:cNvPicPr>
              <a:picLocks noChangeAspect="1"/>
            </p:cNvPicPr>
            <p:nvPr/>
          </p:nvPicPr>
          <p:blipFill>
            <a:blip r:embed="rId4">
              <a:alphaModFix amt="20000"/>
            </a:blip>
            <a:stretch>
              <a:fillRect/>
            </a:stretch>
          </p:blipFill>
          <p:spPr>
            <a:xfrm>
              <a:off x="7383209" y="3863270"/>
              <a:ext cx="1919461" cy="1919461"/>
            </a:xfrm>
            <a:prstGeom prst="rect">
              <a:avLst/>
            </a:prstGeom>
          </p:spPr>
        </p:pic>
      </p:grpSp>
      <p:sp>
        <p:nvSpPr>
          <p:cNvPr id="2" name="Holder 4">
            <a:extLst>
              <a:ext uri="{FF2B5EF4-FFF2-40B4-BE49-F238E27FC236}">
                <a16:creationId xmlns:a16="http://schemas.microsoft.com/office/drawing/2014/main" id="{E89112FE-CD5C-D67C-3666-C0AFC973B949}"/>
              </a:ext>
            </a:extLst>
          </p:cNvPr>
          <p:cNvSpPr>
            <a:spLocks noGrp="1"/>
          </p:cNvSpPr>
          <p:nvPr>
            <p:ph type="ftr" sz="quarter" idx="3"/>
          </p:nvPr>
        </p:nvSpPr>
        <p:spPr>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t>Value of CAPC Membership</a:t>
            </a:r>
          </a:p>
        </p:txBody>
      </p:sp>
      <p:sp>
        <p:nvSpPr>
          <p:cNvPr id="3" name="Holder 6">
            <a:extLst>
              <a:ext uri="{FF2B5EF4-FFF2-40B4-BE49-F238E27FC236}">
                <a16:creationId xmlns:a16="http://schemas.microsoft.com/office/drawing/2014/main" id="{12FA86B3-53AE-EC17-9384-AE30FCDC481E}"/>
              </a:ext>
            </a:extLst>
          </p:cNvPr>
          <p:cNvSpPr>
            <a:spLocks noGrp="1"/>
          </p:cNvSpPr>
          <p:nvPr>
            <p:ph type="sldNum" sz="quarter" idx="4"/>
          </p:nvPr>
        </p:nvSpPr>
        <p:spPr>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pPr/>
              <a:t>2</a:t>
            </a:fld>
            <a:endParaRPr lang="en-ID" dirty="0"/>
          </a:p>
        </p:txBody>
      </p:sp>
      <p:sp>
        <p:nvSpPr>
          <p:cNvPr id="4" name="Title 3">
            <a:extLst>
              <a:ext uri="{FF2B5EF4-FFF2-40B4-BE49-F238E27FC236}">
                <a16:creationId xmlns:a16="http://schemas.microsoft.com/office/drawing/2014/main" id="{DCB70D31-EED1-8103-0D2B-9EE15CD4ADD5}"/>
              </a:ext>
            </a:extLst>
          </p:cNvPr>
          <p:cNvSpPr>
            <a:spLocks noGrp="1"/>
          </p:cNvSpPr>
          <p:nvPr>
            <p:ph type="title"/>
          </p:nvPr>
        </p:nvSpPr>
        <p:spPr/>
        <p:txBody>
          <a:bodyPr/>
          <a:lstStyle/>
          <a:p>
            <a:r>
              <a:rPr lang="en-ID" sz="5400" dirty="0"/>
              <a:t>What is CAPC?</a:t>
            </a:r>
            <a:endParaRPr lang="en-US" sz="5400" dirty="0"/>
          </a:p>
        </p:txBody>
      </p:sp>
      <p:sp>
        <p:nvSpPr>
          <p:cNvPr id="5" name="Title 5">
            <a:extLst>
              <a:ext uri="{FF2B5EF4-FFF2-40B4-BE49-F238E27FC236}">
                <a16:creationId xmlns:a16="http://schemas.microsoft.com/office/drawing/2014/main" id="{BC22A0A5-EE33-A0CF-6E58-8C798114AD50}"/>
              </a:ext>
            </a:extLst>
          </p:cNvPr>
          <p:cNvSpPr txBox="1">
            <a:spLocks/>
          </p:cNvSpPr>
          <p:nvPr/>
        </p:nvSpPr>
        <p:spPr>
          <a:xfrm>
            <a:off x="481264" y="1593260"/>
            <a:ext cx="5843336" cy="4162968"/>
          </a:xfrm>
          <a:prstGeom prst="rect">
            <a:avLst/>
          </a:prstGeom>
        </p:spPr>
        <p:txBody>
          <a:bodyPr/>
          <a:lstStyle>
            <a:lvl1pPr>
              <a:defRPr sz="6000" b="1">
                <a:solidFill>
                  <a:schemeClr val="bg1"/>
                </a:solidFill>
                <a:latin typeface="Arial" panose="020B0604020202020204" pitchFamily="34" charset="0"/>
                <a:ea typeface="+mj-ea"/>
                <a:cs typeface="Arial" panose="020B0604020202020204" pitchFamily="34" charset="0"/>
              </a:defRPr>
            </a:lvl1pPr>
          </a:lstStyle>
          <a:p>
            <a:pPr marR="177164">
              <a:spcBef>
                <a:spcPts val="2400"/>
              </a:spcBef>
              <a:defRPr sz="2400" spc="-5">
                <a:solidFill>
                  <a:srgbClr val="233C83"/>
                </a:solidFill>
                <a:latin typeface="Arial"/>
                <a:ea typeface="Arial"/>
                <a:cs typeface="Arial"/>
                <a:sym typeface="Arial"/>
              </a:defRPr>
            </a:pPr>
            <a:r>
              <a:rPr lang="en-ID" sz="2100" b="0" spc="20" dirty="0">
                <a:solidFill>
                  <a:srgbClr val="FFFFFF"/>
                </a:solidFill>
              </a:rPr>
              <a:t>The </a:t>
            </a:r>
            <a:r>
              <a:rPr lang="en-ID" sz="2100" b="0" spc="20" dirty="0" err="1">
                <a:solidFill>
                  <a:srgbClr val="FFFFFF"/>
                </a:solidFill>
              </a:rPr>
              <a:t>Center</a:t>
            </a:r>
            <a:r>
              <a:rPr lang="en-ID" sz="2100" b="0" spc="20" dirty="0">
                <a:solidFill>
                  <a:srgbClr val="FFFFFF"/>
                </a:solidFill>
              </a:rPr>
              <a:t> to Advance Palliative Care (CAPC) provides health care professionals and organizations with the strategies, tools, data, and training needed to better care for patients and families facing serious illness.</a:t>
            </a:r>
          </a:p>
          <a:p>
            <a:pPr marR="177164">
              <a:spcBef>
                <a:spcPts val="2400"/>
              </a:spcBef>
              <a:defRPr sz="2400" spc="-5">
                <a:solidFill>
                  <a:srgbClr val="233C83"/>
                </a:solidFill>
                <a:latin typeface="Arial"/>
                <a:ea typeface="Arial"/>
                <a:cs typeface="Arial"/>
                <a:sym typeface="Arial"/>
              </a:defRPr>
            </a:pPr>
            <a:r>
              <a:rPr lang="en-ID" sz="2100" b="0" spc="20" dirty="0">
                <a:solidFill>
                  <a:srgbClr val="FFFFFF"/>
                </a:solidFill>
                <a:latin typeface="Arial" panose="020B0604020202020204" pitchFamily="34" charset="0"/>
                <a:cs typeface="Arial" panose="020B0604020202020204" pitchFamily="34" charset="0"/>
              </a:rPr>
              <a:t>CAPC also improves organizational outcomes. That’s why </a:t>
            </a:r>
            <a:r>
              <a:rPr lang="en-ID" sz="2100" spc="20" dirty="0">
                <a:solidFill>
                  <a:srgbClr val="FFFFFF"/>
                </a:solidFill>
                <a:latin typeface="Arial" panose="020B0604020202020204" pitchFamily="34" charset="0"/>
                <a:cs typeface="Arial" panose="020B0604020202020204" pitchFamily="34" charset="0"/>
              </a:rPr>
              <a:t>more than 1,600 clinical, administrative, and system </a:t>
            </a:r>
            <a:br>
              <a:rPr lang="en-ID" sz="2100" spc="20" dirty="0">
                <a:solidFill>
                  <a:srgbClr val="FFFFFF"/>
                </a:solidFill>
                <a:latin typeface="Arial" panose="020B0604020202020204" pitchFamily="34" charset="0"/>
                <a:cs typeface="Arial" panose="020B0604020202020204" pitchFamily="34" charset="0"/>
              </a:rPr>
            </a:br>
            <a:r>
              <a:rPr lang="en-ID" sz="2100" spc="20" dirty="0">
                <a:solidFill>
                  <a:srgbClr val="FFFFFF"/>
                </a:solidFill>
                <a:latin typeface="Arial" panose="020B0604020202020204" pitchFamily="34" charset="0"/>
                <a:cs typeface="Arial" panose="020B0604020202020204" pitchFamily="34" charset="0"/>
              </a:rPr>
              <a:t>leaders are CAPC members</a:t>
            </a:r>
            <a:r>
              <a:rPr lang="en-ID" sz="2100" b="0" spc="20" dirty="0">
                <a:solidFill>
                  <a:srgbClr val="FFFFFF"/>
                </a:solidFill>
                <a:latin typeface="Arial" panose="020B0604020202020204" pitchFamily="34" charset="0"/>
                <a:cs typeface="Arial" panose="020B0604020202020204" pitchFamily="34" charset="0"/>
              </a:rPr>
              <a:t>. </a:t>
            </a:r>
          </a:p>
        </p:txBody>
      </p:sp>
      <p:grpSp>
        <p:nvGrpSpPr>
          <p:cNvPr id="54" name="Group 53">
            <a:extLst>
              <a:ext uri="{FF2B5EF4-FFF2-40B4-BE49-F238E27FC236}">
                <a16:creationId xmlns:a16="http://schemas.microsoft.com/office/drawing/2014/main" id="{E8BB2377-CD55-B52F-6944-D67A64C99D78}"/>
              </a:ext>
            </a:extLst>
          </p:cNvPr>
          <p:cNvGrpSpPr/>
          <p:nvPr/>
        </p:nvGrpSpPr>
        <p:grpSpPr>
          <a:xfrm>
            <a:off x="7620000" y="2566122"/>
            <a:ext cx="3197239" cy="1847286"/>
            <a:chOff x="7593061" y="2828835"/>
            <a:chExt cx="3197239" cy="1847286"/>
          </a:xfrm>
        </p:grpSpPr>
        <p:sp>
          <p:nvSpPr>
            <p:cNvPr id="11" name="TextBox 10">
              <a:extLst>
                <a:ext uri="{FF2B5EF4-FFF2-40B4-BE49-F238E27FC236}">
                  <a16:creationId xmlns:a16="http://schemas.microsoft.com/office/drawing/2014/main" id="{0B867F2C-0B32-52B1-5E73-1B40AEFAEB45}"/>
                </a:ext>
              </a:extLst>
            </p:cNvPr>
            <p:cNvSpPr txBox="1"/>
            <p:nvPr/>
          </p:nvSpPr>
          <p:spPr>
            <a:xfrm>
              <a:off x="7684560" y="2828835"/>
              <a:ext cx="3014243" cy="1200329"/>
            </a:xfrm>
            <a:prstGeom prst="rect">
              <a:avLst/>
            </a:prstGeom>
            <a:noFill/>
          </p:spPr>
          <p:txBody>
            <a:bodyPr wrap="square">
              <a:spAutoFit/>
            </a:bodyPr>
            <a:lstStyle/>
            <a:p>
              <a:r>
                <a:rPr lang="en-ID" sz="7200" b="1" dirty="0">
                  <a:solidFill>
                    <a:srgbClr val="FFFFFF"/>
                  </a:solidFill>
                  <a:latin typeface="Arial" panose="020B0604020202020204" pitchFamily="34" charset="0"/>
                  <a:cs typeface="Arial" panose="020B0604020202020204" pitchFamily="34" charset="0"/>
                </a:rPr>
                <a:t>1,600+</a:t>
              </a:r>
              <a:endParaRPr lang="en-US" sz="7200" b="1" dirty="0"/>
            </a:p>
          </p:txBody>
        </p:sp>
        <p:sp>
          <p:nvSpPr>
            <p:cNvPr id="53" name="TextBox 52">
              <a:extLst>
                <a:ext uri="{FF2B5EF4-FFF2-40B4-BE49-F238E27FC236}">
                  <a16:creationId xmlns:a16="http://schemas.microsoft.com/office/drawing/2014/main" id="{1F479418-7301-4A94-DC91-909CE47BA1E2}"/>
                </a:ext>
              </a:extLst>
            </p:cNvPr>
            <p:cNvSpPr txBox="1"/>
            <p:nvPr/>
          </p:nvSpPr>
          <p:spPr>
            <a:xfrm>
              <a:off x="7593061" y="3937457"/>
              <a:ext cx="3197239" cy="738664"/>
            </a:xfrm>
            <a:prstGeom prst="rect">
              <a:avLst/>
            </a:prstGeom>
            <a:noFill/>
          </p:spPr>
          <p:txBody>
            <a:bodyPr wrap="square">
              <a:spAutoFit/>
            </a:bodyPr>
            <a:lstStyle/>
            <a:p>
              <a:pPr algn="ctr"/>
              <a:r>
                <a:rPr lang="en-ID" sz="2100" b="1" spc="20" dirty="0">
                  <a:solidFill>
                    <a:srgbClr val="FFFFFF"/>
                  </a:solidFill>
                  <a:latin typeface="Arial" panose="020B0604020202020204" pitchFamily="34" charset="0"/>
                  <a:cs typeface="Arial" panose="020B0604020202020204" pitchFamily="34" charset="0"/>
                </a:rPr>
                <a:t>clinical, administrative, and system leaders</a:t>
              </a:r>
              <a:endParaRPr lang="en-US" sz="2100" b="1" dirty="0"/>
            </a:p>
          </p:txBody>
        </p:sp>
      </p:grpSp>
    </p:spTree>
    <p:extLst>
      <p:ext uri="{BB962C8B-B14F-4D97-AF65-F5344CB8AC3E}">
        <p14:creationId xmlns:p14="http://schemas.microsoft.com/office/powerpoint/2010/main" val="33978932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3F5"/>
        </a:solidFill>
        <a:effectLst/>
      </p:bgPr>
    </p:bg>
    <p:spTree>
      <p:nvGrpSpPr>
        <p:cNvPr id="1" name="">
          <a:extLst>
            <a:ext uri="{FF2B5EF4-FFF2-40B4-BE49-F238E27FC236}">
              <a16:creationId xmlns:a16="http://schemas.microsoft.com/office/drawing/2014/main" id="{7E48045E-44D7-8C99-B228-A08F19A91F15}"/>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6EDC4A2C-94E4-9FBE-1203-35CD25EF1FDA}"/>
              </a:ext>
            </a:extLst>
          </p:cNvPr>
          <p:cNvPicPr>
            <a:picLocks noChangeAspect="1"/>
          </p:cNvPicPr>
          <p:nvPr/>
        </p:nvPicPr>
        <p:blipFill>
          <a:blip r:embed="rId2" cstate="print">
            <a:extLst>
              <a:ext uri="{28A0092B-C50C-407E-A947-70E740481C1C}">
                <a14:useLocalDpi xmlns:a14="http://schemas.microsoft.com/office/drawing/2010/main" val="0"/>
              </a:ext>
            </a:extLst>
          </a:blip>
          <a:srcRect l="1474" r="39541" b="255"/>
          <a:stretch/>
        </p:blipFill>
        <p:spPr>
          <a:xfrm>
            <a:off x="6096000" y="0"/>
            <a:ext cx="6096000" cy="6858000"/>
          </a:xfrm>
          <a:prstGeom prst="rect">
            <a:avLst/>
          </a:prstGeom>
        </p:spPr>
      </p:pic>
      <p:sp>
        <p:nvSpPr>
          <p:cNvPr id="2" name="Holder 4">
            <a:extLst>
              <a:ext uri="{FF2B5EF4-FFF2-40B4-BE49-F238E27FC236}">
                <a16:creationId xmlns:a16="http://schemas.microsoft.com/office/drawing/2014/main" id="{7B1C61A3-2294-6D01-0A71-8701648BF5E7}"/>
              </a:ext>
            </a:extLst>
          </p:cNvPr>
          <p:cNvSpPr>
            <a:spLocks noGrp="1"/>
          </p:cNvSpPr>
          <p:nvPr>
            <p:ph type="ftr" sz="quarter" idx="10"/>
          </p:nvPr>
        </p:nvSpPr>
        <p:spPr>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solidFill>
                  <a:schemeClr val="tx1">
                    <a:lumMod val="50000"/>
                    <a:lumOff val="50000"/>
                  </a:schemeClr>
                </a:solidFill>
              </a:rPr>
              <a:t>Value of CAPC Membership</a:t>
            </a:r>
          </a:p>
        </p:txBody>
      </p:sp>
      <p:sp>
        <p:nvSpPr>
          <p:cNvPr id="3" name="Holder 6">
            <a:extLst>
              <a:ext uri="{FF2B5EF4-FFF2-40B4-BE49-F238E27FC236}">
                <a16:creationId xmlns:a16="http://schemas.microsoft.com/office/drawing/2014/main" id="{CF1C6AEF-351B-0BC7-8AB2-F270908EEC47}"/>
              </a:ext>
            </a:extLst>
          </p:cNvPr>
          <p:cNvSpPr>
            <a:spLocks noGrp="1"/>
          </p:cNvSpPr>
          <p:nvPr>
            <p:ph type="sldNum" sz="quarter" idx="11"/>
          </p:nvPr>
        </p:nvSpPr>
        <p:spPr>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pPr/>
              <a:t>3</a:t>
            </a:fld>
            <a:endParaRPr lang="en-ID" dirty="0"/>
          </a:p>
        </p:txBody>
      </p:sp>
      <p:sp>
        <p:nvSpPr>
          <p:cNvPr id="9" name="Title 5">
            <a:extLst>
              <a:ext uri="{FF2B5EF4-FFF2-40B4-BE49-F238E27FC236}">
                <a16:creationId xmlns:a16="http://schemas.microsoft.com/office/drawing/2014/main" id="{F7FD26B7-B2ED-7930-C29D-CA29FD1674CD}"/>
              </a:ext>
            </a:extLst>
          </p:cNvPr>
          <p:cNvSpPr txBox="1">
            <a:spLocks/>
          </p:cNvSpPr>
          <p:nvPr/>
        </p:nvSpPr>
        <p:spPr>
          <a:xfrm>
            <a:off x="457200" y="1373000"/>
            <a:ext cx="5943600" cy="3858168"/>
          </a:xfrm>
          <a:prstGeom prst="rect">
            <a:avLst/>
          </a:prstGeom>
        </p:spPr>
        <p:txBody>
          <a:bodyPr/>
          <a:lstStyle>
            <a:lvl1pPr>
              <a:defRPr sz="6000" b="1">
                <a:solidFill>
                  <a:schemeClr val="bg1"/>
                </a:solidFill>
                <a:latin typeface="Arial" panose="020B0604020202020204" pitchFamily="34" charset="0"/>
                <a:ea typeface="+mj-ea"/>
                <a:cs typeface="Arial" panose="020B0604020202020204" pitchFamily="34" charset="0"/>
              </a:defRPr>
            </a:lvl1pPr>
          </a:lstStyle>
          <a:p>
            <a:pPr marL="12700" marR="1546860">
              <a:lnSpc>
                <a:spcPct val="150000"/>
              </a:lnSpc>
              <a:spcBef>
                <a:spcPts val="75"/>
              </a:spcBef>
            </a:pPr>
            <a:endParaRPr lang="en-US" sz="2100" b="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8D1D46FE-F8A8-3C71-7577-C0FCEC19E82C}"/>
              </a:ext>
            </a:extLst>
          </p:cNvPr>
          <p:cNvSpPr>
            <a:spLocks noGrp="1"/>
          </p:cNvSpPr>
          <p:nvPr>
            <p:ph type="title"/>
          </p:nvPr>
        </p:nvSpPr>
        <p:spPr>
          <a:xfrm>
            <a:off x="400929" y="299037"/>
            <a:ext cx="3910066" cy="1082675"/>
          </a:xfrm>
        </p:spPr>
        <p:txBody>
          <a:bodyPr anchor="t"/>
          <a:lstStyle/>
          <a:p>
            <a:r>
              <a:rPr lang="en-US" sz="3400" spc="10" dirty="0"/>
              <a:t>National Reach and Impact</a:t>
            </a:r>
            <a:endParaRPr lang="en-US" sz="3400" kern="0" spc="10" dirty="0"/>
          </a:p>
        </p:txBody>
      </p:sp>
      <p:sp>
        <p:nvSpPr>
          <p:cNvPr id="16" name="Content Placeholder 2">
            <a:extLst>
              <a:ext uri="{FF2B5EF4-FFF2-40B4-BE49-F238E27FC236}">
                <a16:creationId xmlns:a16="http://schemas.microsoft.com/office/drawing/2014/main" id="{C6F45F39-0978-9EA5-1FF3-1B72E1E1757A}"/>
              </a:ext>
            </a:extLst>
          </p:cNvPr>
          <p:cNvSpPr txBox="1">
            <a:spLocks/>
          </p:cNvSpPr>
          <p:nvPr/>
        </p:nvSpPr>
        <p:spPr>
          <a:xfrm>
            <a:off x="385312" y="1511496"/>
            <a:ext cx="7006087" cy="477222"/>
          </a:xfrm>
          <a:prstGeom prst="rect">
            <a:avLst/>
          </a:prstGeom>
        </p:spPr>
        <p:txBody>
          <a:bodyPr>
            <a:noAutofit/>
          </a:bodyPr>
          <a:lstStyle>
            <a:lvl1pPr marL="468313" indent="-457200">
              <a:spcBef>
                <a:spcPts val="0"/>
              </a:spcBef>
              <a:spcAft>
                <a:spcPts val="1000"/>
              </a:spcAft>
              <a:buFont typeface="System Font Regular"/>
              <a:buChar char="→"/>
              <a:tabLst/>
              <a:defRPr sz="2400" b="0" i="0">
                <a:latin typeface="Georgia" panose="02040502050405020303" pitchFamily="18"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1546860" indent="0">
              <a:spcBef>
                <a:spcPts val="75"/>
              </a:spcBef>
              <a:spcAft>
                <a:spcPts val="2200"/>
              </a:spcAft>
              <a:buNone/>
            </a:pPr>
            <a:r>
              <a:rPr lang="en-US" sz="2000" b="1" spc="-20" dirty="0">
                <a:solidFill>
                  <a:schemeClr val="tx1">
                    <a:lumMod val="65000"/>
                    <a:lumOff val="35000"/>
                  </a:schemeClr>
                </a:solidFill>
                <a:latin typeface="Arial"/>
                <a:cs typeface="Arial"/>
              </a:rPr>
              <a:t>CAPC’s </a:t>
            </a:r>
            <a:r>
              <a:rPr lang="en-US" sz="2000" b="1" dirty="0">
                <a:solidFill>
                  <a:schemeClr val="tx1">
                    <a:lumMod val="65000"/>
                    <a:lumOff val="35000"/>
                  </a:schemeClr>
                </a:solidFill>
                <a:latin typeface="Arial"/>
                <a:cs typeface="Arial"/>
              </a:rPr>
              <a:t>track record </a:t>
            </a:r>
            <a:r>
              <a:rPr lang="en-US" sz="2000" b="1" spc="5" dirty="0">
                <a:solidFill>
                  <a:schemeClr val="tx1">
                    <a:lumMod val="65000"/>
                    <a:lumOff val="35000"/>
                  </a:schemeClr>
                </a:solidFill>
                <a:latin typeface="Arial"/>
                <a:cs typeface="Arial"/>
              </a:rPr>
              <a:t>of </a:t>
            </a:r>
            <a:r>
              <a:rPr lang="en-US" sz="2000" b="1" dirty="0">
                <a:solidFill>
                  <a:schemeClr val="tx1">
                    <a:lumMod val="65000"/>
                    <a:lumOff val="35000"/>
                  </a:schemeClr>
                </a:solidFill>
                <a:latin typeface="Arial"/>
                <a:cs typeface="Arial"/>
              </a:rPr>
              <a:t>success </a:t>
            </a:r>
            <a:r>
              <a:rPr lang="en-US" sz="2000" b="1" spc="-10" dirty="0">
                <a:solidFill>
                  <a:schemeClr val="tx1">
                    <a:lumMod val="65000"/>
                    <a:lumOff val="35000"/>
                  </a:schemeClr>
                </a:solidFill>
                <a:latin typeface="Arial"/>
                <a:cs typeface="Arial"/>
              </a:rPr>
              <a:t>includes:</a:t>
            </a:r>
          </a:p>
        </p:txBody>
      </p:sp>
      <p:grpSp>
        <p:nvGrpSpPr>
          <p:cNvPr id="12" name="Group 11">
            <a:extLst>
              <a:ext uri="{FF2B5EF4-FFF2-40B4-BE49-F238E27FC236}">
                <a16:creationId xmlns:a16="http://schemas.microsoft.com/office/drawing/2014/main" id="{972C2941-B2F8-9568-114F-A22BE614CE73}"/>
              </a:ext>
            </a:extLst>
          </p:cNvPr>
          <p:cNvGrpSpPr/>
          <p:nvPr/>
        </p:nvGrpSpPr>
        <p:grpSpPr>
          <a:xfrm>
            <a:off x="457200" y="2150642"/>
            <a:ext cx="3276600" cy="461271"/>
            <a:chOff x="542026" y="2720190"/>
            <a:chExt cx="3106948" cy="461271"/>
          </a:xfrm>
        </p:grpSpPr>
        <p:sp>
          <p:nvSpPr>
            <p:cNvPr id="4" name="Rounded Rectangle 3">
              <a:extLst>
                <a:ext uri="{FF2B5EF4-FFF2-40B4-BE49-F238E27FC236}">
                  <a16:creationId xmlns:a16="http://schemas.microsoft.com/office/drawing/2014/main" id="{CBC444DA-AABC-6E23-BEBE-4D897686A420}"/>
                </a:ext>
              </a:extLst>
            </p:cNvPr>
            <p:cNvSpPr/>
            <p:nvPr/>
          </p:nvSpPr>
          <p:spPr>
            <a:xfrm>
              <a:off x="542026" y="2724261"/>
              <a:ext cx="3039374" cy="457200"/>
            </a:xfrm>
            <a:prstGeom prst="roundRect">
              <a:avLst>
                <a:gd name="adj" fmla="val 147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50C464F-BF66-BD86-339E-0388007AAF50}"/>
                </a:ext>
              </a:extLst>
            </p:cNvPr>
            <p:cNvSpPr txBox="1"/>
            <p:nvPr/>
          </p:nvSpPr>
          <p:spPr>
            <a:xfrm>
              <a:off x="609600" y="2720190"/>
              <a:ext cx="3039374" cy="395814"/>
            </a:xfrm>
            <a:prstGeom prst="rect">
              <a:avLst/>
            </a:prstGeom>
            <a:noFill/>
          </p:spPr>
          <p:txBody>
            <a:bodyPr wrap="square">
              <a:spAutoFit/>
            </a:bodyPr>
            <a:lstStyle/>
            <a:p>
              <a:pPr marL="298450" marR="5080" indent="-285750">
                <a:lnSpc>
                  <a:spcPct val="150000"/>
                </a:lnSpc>
                <a:spcBef>
                  <a:spcPts val="1400"/>
                </a:spcBef>
                <a:buClr>
                  <a:srgbClr val="049EDC"/>
                </a:buClr>
                <a:buFont typeface="Font Awesome 6 Pro Solid" panose="02000503000000000000" pitchFamily="2" charset="0"/>
                <a:buChar char="✔"/>
              </a:pPr>
              <a:r>
                <a:rPr lang="en-US" sz="1500" b="0" dirty="0">
                  <a:solidFill>
                    <a:schemeClr val="tx1">
                      <a:lumMod val="65000"/>
                      <a:lumOff val="35000"/>
                    </a:schemeClr>
                  </a:solidFill>
                  <a:latin typeface="Arial" panose="020B0604020202020204" pitchFamily="34" charset="0"/>
                  <a:cs typeface="Arial" panose="020B0604020202020204" pitchFamily="34" charset="0"/>
                </a:rPr>
                <a:t>1,6</a:t>
              </a:r>
              <a:r>
                <a:rPr lang="en-US" sz="1500" b="0" spc="-5" dirty="0">
                  <a:solidFill>
                    <a:schemeClr val="tx1">
                      <a:lumMod val="65000"/>
                      <a:lumOff val="35000"/>
                    </a:schemeClr>
                  </a:solidFill>
                  <a:latin typeface="Arial" panose="020B0604020202020204" pitchFamily="34" charset="0"/>
                  <a:cs typeface="Arial" panose="020B0604020202020204" pitchFamily="34" charset="0"/>
                </a:rPr>
                <a:t>00+ </a:t>
              </a:r>
              <a:r>
                <a:rPr lang="en-US" sz="1500" b="0" dirty="0">
                  <a:solidFill>
                    <a:schemeClr val="tx1">
                      <a:lumMod val="65000"/>
                      <a:lumOff val="35000"/>
                    </a:schemeClr>
                  </a:solidFill>
                  <a:latin typeface="Arial" panose="020B0604020202020204" pitchFamily="34" charset="0"/>
                  <a:cs typeface="Arial" panose="020B0604020202020204" pitchFamily="34" charset="0"/>
                </a:rPr>
                <a:t>member </a:t>
              </a:r>
              <a:r>
                <a:rPr lang="en-US" sz="1500" b="0" spc="-5" dirty="0">
                  <a:solidFill>
                    <a:schemeClr val="tx1">
                      <a:lumMod val="65000"/>
                      <a:lumOff val="35000"/>
                    </a:schemeClr>
                  </a:solidFill>
                  <a:latin typeface="Arial" panose="020B0604020202020204" pitchFamily="34" charset="0"/>
                  <a:cs typeface="Arial" panose="020B0604020202020204" pitchFamily="34" charset="0"/>
                </a:rPr>
                <a:t>organizations  </a:t>
              </a:r>
            </a:p>
          </p:txBody>
        </p:sp>
      </p:grpSp>
      <p:grpSp>
        <p:nvGrpSpPr>
          <p:cNvPr id="13" name="Group 12">
            <a:extLst>
              <a:ext uri="{FF2B5EF4-FFF2-40B4-BE49-F238E27FC236}">
                <a16:creationId xmlns:a16="http://schemas.microsoft.com/office/drawing/2014/main" id="{058A6BD1-E0FE-C0D8-9024-9589D824CA68}"/>
              </a:ext>
            </a:extLst>
          </p:cNvPr>
          <p:cNvGrpSpPr/>
          <p:nvPr/>
        </p:nvGrpSpPr>
        <p:grpSpPr>
          <a:xfrm>
            <a:off x="457200" y="2728866"/>
            <a:ext cx="2667000" cy="461271"/>
            <a:chOff x="542026" y="2720190"/>
            <a:chExt cx="2667000" cy="461271"/>
          </a:xfrm>
        </p:grpSpPr>
        <p:sp>
          <p:nvSpPr>
            <p:cNvPr id="14" name="Rounded Rectangle 13">
              <a:extLst>
                <a:ext uri="{FF2B5EF4-FFF2-40B4-BE49-F238E27FC236}">
                  <a16:creationId xmlns:a16="http://schemas.microsoft.com/office/drawing/2014/main" id="{1B4A9D0F-7ECE-7377-CAE3-C10DE7BD806F}"/>
                </a:ext>
              </a:extLst>
            </p:cNvPr>
            <p:cNvSpPr/>
            <p:nvPr/>
          </p:nvSpPr>
          <p:spPr>
            <a:xfrm>
              <a:off x="542026" y="2724261"/>
              <a:ext cx="2667000" cy="457200"/>
            </a:xfrm>
            <a:prstGeom prst="roundRect">
              <a:avLst>
                <a:gd name="adj" fmla="val 186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AB4BB69-8402-6A8A-EA99-12674CA5B0ED}"/>
                </a:ext>
              </a:extLst>
            </p:cNvPr>
            <p:cNvSpPr txBox="1"/>
            <p:nvPr/>
          </p:nvSpPr>
          <p:spPr>
            <a:xfrm>
              <a:off x="609600" y="2720190"/>
              <a:ext cx="2514600" cy="395749"/>
            </a:xfrm>
            <a:prstGeom prst="rect">
              <a:avLst/>
            </a:prstGeom>
            <a:noFill/>
          </p:spPr>
          <p:txBody>
            <a:bodyPr wrap="square">
              <a:spAutoFit/>
            </a:bodyPr>
            <a:lstStyle/>
            <a:p>
              <a:pPr marL="298450" marR="5080" indent="-285750">
                <a:lnSpc>
                  <a:spcPct val="150000"/>
                </a:lnSpc>
                <a:spcBef>
                  <a:spcPts val="1400"/>
                </a:spcBef>
                <a:buClr>
                  <a:srgbClr val="049EDC"/>
                </a:buClr>
                <a:buFont typeface="Font Awesome 6 Pro Solid" panose="02000503000000000000" pitchFamily="2" charset="0"/>
                <a:buChar char="✔"/>
              </a:pPr>
              <a:r>
                <a:rPr lang="en-US" sz="1500" b="0" dirty="0">
                  <a:solidFill>
                    <a:schemeClr val="tx1">
                      <a:lumMod val="65000"/>
                      <a:lumOff val="35000"/>
                    </a:schemeClr>
                  </a:solidFill>
                  <a:latin typeface="Arial" panose="020B0604020202020204" pitchFamily="34" charset="0"/>
                  <a:cs typeface="Arial" panose="020B0604020202020204" pitchFamily="34" charset="0"/>
                </a:rPr>
                <a:t>150</a:t>
              </a:r>
              <a:r>
                <a:rPr lang="en-US" sz="1500" b="0" spc="-5" dirty="0">
                  <a:solidFill>
                    <a:schemeClr val="tx1">
                      <a:lumMod val="65000"/>
                      <a:lumOff val="35000"/>
                    </a:schemeClr>
                  </a:solidFill>
                  <a:latin typeface="Arial" panose="020B0604020202020204" pitchFamily="34" charset="0"/>
                  <a:cs typeface="Arial" panose="020B0604020202020204" pitchFamily="34" charset="0"/>
                </a:rPr>
                <a:t>,000+</a:t>
              </a:r>
              <a:r>
                <a:rPr lang="en-US" sz="1500" b="0" spc="-35" dirty="0">
                  <a:solidFill>
                    <a:schemeClr val="tx1">
                      <a:lumMod val="65000"/>
                      <a:lumOff val="35000"/>
                    </a:schemeClr>
                  </a:solidFill>
                  <a:latin typeface="Arial" panose="020B0604020202020204" pitchFamily="34" charset="0"/>
                  <a:cs typeface="Arial" panose="020B0604020202020204" pitchFamily="34" charset="0"/>
                </a:rPr>
                <a:t> </a:t>
              </a:r>
              <a:r>
                <a:rPr lang="en-US" sz="1500" b="0" spc="-5" dirty="0">
                  <a:solidFill>
                    <a:schemeClr val="tx1">
                      <a:lumMod val="65000"/>
                      <a:lumOff val="35000"/>
                    </a:schemeClr>
                  </a:solidFill>
                  <a:latin typeface="Arial" panose="020B0604020202020204" pitchFamily="34" charset="0"/>
                  <a:cs typeface="Arial" panose="020B0604020202020204" pitchFamily="34" charset="0"/>
                </a:rPr>
                <a:t>professionals</a:t>
              </a:r>
              <a:endParaRPr lang="en-US" sz="1500" b="0" dirty="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03C927D1-44D7-5AD0-CDEB-CA64E640B7CD}"/>
              </a:ext>
            </a:extLst>
          </p:cNvPr>
          <p:cNvGrpSpPr/>
          <p:nvPr/>
        </p:nvGrpSpPr>
        <p:grpSpPr>
          <a:xfrm>
            <a:off x="457201" y="3297286"/>
            <a:ext cx="3853794" cy="720797"/>
            <a:chOff x="542027" y="2724260"/>
            <a:chExt cx="3617597" cy="720797"/>
          </a:xfrm>
        </p:grpSpPr>
        <p:sp>
          <p:nvSpPr>
            <p:cNvPr id="19" name="Rounded Rectangle 18">
              <a:extLst>
                <a:ext uri="{FF2B5EF4-FFF2-40B4-BE49-F238E27FC236}">
                  <a16:creationId xmlns:a16="http://schemas.microsoft.com/office/drawing/2014/main" id="{4F05DE0E-18B5-FC24-2DE8-71239135FB8A}"/>
                </a:ext>
              </a:extLst>
            </p:cNvPr>
            <p:cNvSpPr/>
            <p:nvPr/>
          </p:nvSpPr>
          <p:spPr>
            <a:xfrm>
              <a:off x="542027" y="2724260"/>
              <a:ext cx="3361898" cy="720797"/>
            </a:xfrm>
            <a:prstGeom prst="roundRect">
              <a:avLst>
                <a:gd name="adj" fmla="val 95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A6376AC-94B0-5222-204A-29188CCB76FD}"/>
                </a:ext>
              </a:extLst>
            </p:cNvPr>
            <p:cNvSpPr txBox="1"/>
            <p:nvPr/>
          </p:nvSpPr>
          <p:spPr>
            <a:xfrm>
              <a:off x="609600" y="2789783"/>
              <a:ext cx="3550024" cy="553998"/>
            </a:xfrm>
            <a:prstGeom prst="rect">
              <a:avLst/>
            </a:prstGeom>
            <a:noFill/>
          </p:spPr>
          <p:txBody>
            <a:bodyPr wrap="square">
              <a:spAutoFit/>
            </a:bodyPr>
            <a:lstStyle/>
            <a:p>
              <a:pPr marL="298450" marR="127635" indent="-285750">
                <a:spcBef>
                  <a:spcPts val="1400"/>
                </a:spcBef>
                <a:buClr>
                  <a:srgbClr val="049EDC"/>
                </a:buClr>
                <a:buFont typeface="Font Awesome 6 Pro Solid" panose="02000503000000000000" pitchFamily="2"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16 </a:t>
              </a:r>
              <a:r>
                <a:rPr lang="en-US" sz="1500" spc="-5" dirty="0">
                  <a:solidFill>
                    <a:schemeClr val="tx1">
                      <a:lumMod val="65000"/>
                      <a:lumOff val="35000"/>
                    </a:schemeClr>
                  </a:solidFill>
                  <a:latin typeface="Arial" panose="020B0604020202020204" pitchFamily="34" charset="0"/>
                  <a:cs typeface="Arial" panose="020B0604020202020204" pitchFamily="34" charset="0"/>
                </a:rPr>
                <a:t>of </a:t>
              </a:r>
              <a:r>
                <a:rPr lang="en-US" sz="1500" dirty="0">
                  <a:solidFill>
                    <a:schemeClr val="tx1">
                      <a:lumMod val="65000"/>
                      <a:lumOff val="35000"/>
                    </a:schemeClr>
                  </a:solidFill>
                  <a:latin typeface="Arial" panose="020B0604020202020204" pitchFamily="34" charset="0"/>
                  <a:cs typeface="Arial" panose="020B0604020202020204" pitchFamily="34" charset="0"/>
                </a:rPr>
                <a:t>U.S. News’ top </a:t>
              </a:r>
              <a:r>
                <a:rPr lang="en-US" sz="1500" spc="-5" dirty="0">
                  <a:solidFill>
                    <a:schemeClr val="tx1">
                      <a:lumMod val="65000"/>
                      <a:lumOff val="35000"/>
                    </a:schemeClr>
                  </a:solidFill>
                  <a:latin typeface="Arial" panose="020B0604020202020204" pitchFamily="34" charset="0"/>
                  <a:cs typeface="Arial" panose="020B0604020202020204" pitchFamily="34" charset="0"/>
                </a:rPr>
                <a:t>20 Honor Roll </a:t>
              </a:r>
              <a:br>
                <a:rPr lang="en-US" sz="1500" spc="-5" dirty="0">
                  <a:solidFill>
                    <a:schemeClr val="tx1">
                      <a:lumMod val="65000"/>
                      <a:lumOff val="35000"/>
                    </a:schemeClr>
                  </a:solidFill>
                  <a:latin typeface="Arial" panose="020B0604020202020204" pitchFamily="34" charset="0"/>
                  <a:cs typeface="Arial" panose="020B0604020202020204" pitchFamily="34" charset="0"/>
                </a:rPr>
              </a:br>
              <a:r>
                <a:rPr lang="en-US" sz="1500" spc="-5" dirty="0">
                  <a:solidFill>
                    <a:schemeClr val="tx1">
                      <a:lumMod val="65000"/>
                      <a:lumOff val="35000"/>
                    </a:schemeClr>
                  </a:solidFill>
                  <a:latin typeface="Arial" panose="020B0604020202020204" pitchFamily="34" charset="0"/>
                  <a:cs typeface="Arial" panose="020B0604020202020204" pitchFamily="34" charset="0"/>
                </a:rPr>
                <a:t>hospitals are</a:t>
              </a:r>
              <a:r>
                <a:rPr lang="en-US" sz="1500" spc="-10" dirty="0">
                  <a:solidFill>
                    <a:schemeClr val="tx1">
                      <a:lumMod val="65000"/>
                      <a:lumOff val="35000"/>
                    </a:schemeClr>
                  </a:solidFill>
                  <a:latin typeface="Arial" panose="020B0604020202020204" pitchFamily="34" charset="0"/>
                  <a:cs typeface="Arial" panose="020B0604020202020204" pitchFamily="34" charset="0"/>
                </a:rPr>
                <a:t> </a:t>
              </a:r>
              <a:r>
                <a:rPr lang="en-US" sz="1500" spc="-5" dirty="0">
                  <a:solidFill>
                    <a:schemeClr val="tx1">
                      <a:lumMod val="65000"/>
                      <a:lumOff val="35000"/>
                    </a:schemeClr>
                  </a:solidFill>
                  <a:latin typeface="Arial" panose="020B0604020202020204" pitchFamily="34" charset="0"/>
                  <a:cs typeface="Arial" panose="020B0604020202020204" pitchFamily="34" charset="0"/>
                </a:rPr>
                <a:t>members</a:t>
              </a:r>
            </a:p>
          </p:txBody>
        </p:sp>
      </p:grpSp>
      <p:grpSp>
        <p:nvGrpSpPr>
          <p:cNvPr id="21" name="Group 20">
            <a:extLst>
              <a:ext uri="{FF2B5EF4-FFF2-40B4-BE49-F238E27FC236}">
                <a16:creationId xmlns:a16="http://schemas.microsoft.com/office/drawing/2014/main" id="{397D26A1-4FDA-B259-F41F-A19164F93DE8}"/>
              </a:ext>
            </a:extLst>
          </p:cNvPr>
          <p:cNvGrpSpPr/>
          <p:nvPr/>
        </p:nvGrpSpPr>
        <p:grpSpPr>
          <a:xfrm>
            <a:off x="457200" y="4111400"/>
            <a:ext cx="3969014" cy="481291"/>
            <a:chOff x="542026" y="2720190"/>
            <a:chExt cx="3969014" cy="481291"/>
          </a:xfrm>
        </p:grpSpPr>
        <p:sp>
          <p:nvSpPr>
            <p:cNvPr id="22" name="Rounded Rectangle 21">
              <a:extLst>
                <a:ext uri="{FF2B5EF4-FFF2-40B4-BE49-F238E27FC236}">
                  <a16:creationId xmlns:a16="http://schemas.microsoft.com/office/drawing/2014/main" id="{3F67FCC7-4E67-1FC7-6CD9-9698FF3A8358}"/>
                </a:ext>
              </a:extLst>
            </p:cNvPr>
            <p:cNvSpPr/>
            <p:nvPr/>
          </p:nvSpPr>
          <p:spPr>
            <a:xfrm>
              <a:off x="542026" y="2724260"/>
              <a:ext cx="3205336" cy="477221"/>
            </a:xfrm>
            <a:prstGeom prst="roundRect">
              <a:avLst>
                <a:gd name="adj" fmla="val 186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A4AAF42-7C1A-BA66-7111-AD19FE2D6FC1}"/>
                </a:ext>
              </a:extLst>
            </p:cNvPr>
            <p:cNvSpPr txBox="1"/>
            <p:nvPr/>
          </p:nvSpPr>
          <p:spPr>
            <a:xfrm>
              <a:off x="609600" y="2720190"/>
              <a:ext cx="3901440" cy="395749"/>
            </a:xfrm>
            <a:prstGeom prst="rect">
              <a:avLst/>
            </a:prstGeom>
            <a:noFill/>
          </p:spPr>
          <p:txBody>
            <a:bodyPr wrap="square">
              <a:spAutoFit/>
            </a:bodyPr>
            <a:lstStyle/>
            <a:p>
              <a:pPr marL="298450" marR="127635" indent="-285750">
                <a:lnSpc>
                  <a:spcPct val="150000"/>
                </a:lnSpc>
                <a:spcBef>
                  <a:spcPts val="1400"/>
                </a:spcBef>
                <a:buClr>
                  <a:srgbClr val="049EDC"/>
                </a:buClr>
                <a:buFont typeface="Font Awesome 6 Pro Solid" panose="02000503000000000000" pitchFamily="2" charset="0"/>
                <a:buChar char="✔"/>
              </a:pPr>
              <a:r>
                <a:rPr lang="en-US" sz="1500" b="0" dirty="0">
                  <a:solidFill>
                    <a:schemeClr val="tx1">
                      <a:lumMod val="65000"/>
                      <a:lumOff val="35000"/>
                    </a:schemeClr>
                  </a:solidFill>
                  <a:latin typeface="Arial" panose="020B0604020202020204" pitchFamily="34" charset="0"/>
                  <a:cs typeface="Arial" panose="020B0604020202020204" pitchFamily="34" charset="0"/>
                </a:rPr>
                <a:t>5</a:t>
              </a:r>
              <a:r>
                <a:rPr lang="en-US" sz="1500" b="0" spc="-5" dirty="0">
                  <a:solidFill>
                    <a:schemeClr val="tx1">
                      <a:lumMod val="65000"/>
                      <a:lumOff val="35000"/>
                    </a:schemeClr>
                  </a:solidFill>
                  <a:latin typeface="Arial" panose="020B0604020202020204" pitchFamily="34" charset="0"/>
                  <a:cs typeface="Arial" panose="020B0604020202020204" pitchFamily="34" charset="0"/>
                </a:rPr>
                <a:t>00+ online </a:t>
              </a:r>
              <a:r>
                <a:rPr lang="en-US" sz="1500" b="0" dirty="0">
                  <a:solidFill>
                    <a:schemeClr val="tx1">
                      <a:lumMod val="65000"/>
                      <a:lumOff val="35000"/>
                    </a:schemeClr>
                  </a:solidFill>
                  <a:latin typeface="Arial" panose="020B0604020202020204" pitchFamily="34" charset="0"/>
                  <a:cs typeface="Arial" panose="020B0604020202020204" pitchFamily="34" charset="0"/>
                </a:rPr>
                <a:t>courses</a:t>
              </a:r>
              <a:r>
                <a:rPr lang="en-US" sz="1500" b="0" spc="-40" dirty="0">
                  <a:solidFill>
                    <a:schemeClr val="tx1">
                      <a:lumMod val="65000"/>
                      <a:lumOff val="35000"/>
                    </a:schemeClr>
                  </a:solidFill>
                  <a:latin typeface="Arial" panose="020B0604020202020204" pitchFamily="34" charset="0"/>
                  <a:cs typeface="Arial" panose="020B0604020202020204" pitchFamily="34" charset="0"/>
                </a:rPr>
                <a:t> and tools</a:t>
              </a:r>
              <a:endParaRPr lang="en-US" sz="1500" b="0" dirty="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4A43AF2B-2FB1-BFC9-4B34-3AB69CF114E9}"/>
              </a:ext>
            </a:extLst>
          </p:cNvPr>
          <p:cNvGrpSpPr/>
          <p:nvPr/>
        </p:nvGrpSpPr>
        <p:grpSpPr>
          <a:xfrm>
            <a:off x="457200" y="4710815"/>
            <a:ext cx="4258574" cy="481291"/>
            <a:chOff x="542026" y="2720190"/>
            <a:chExt cx="4258574" cy="481291"/>
          </a:xfrm>
        </p:grpSpPr>
        <p:sp>
          <p:nvSpPr>
            <p:cNvPr id="25" name="Rounded Rectangle 24">
              <a:extLst>
                <a:ext uri="{FF2B5EF4-FFF2-40B4-BE49-F238E27FC236}">
                  <a16:creationId xmlns:a16="http://schemas.microsoft.com/office/drawing/2014/main" id="{A3D6388A-E571-B4BF-06DD-779C40C83B61}"/>
                </a:ext>
              </a:extLst>
            </p:cNvPr>
            <p:cNvSpPr/>
            <p:nvPr/>
          </p:nvSpPr>
          <p:spPr>
            <a:xfrm>
              <a:off x="542026" y="2724260"/>
              <a:ext cx="3385038" cy="477221"/>
            </a:xfrm>
            <a:prstGeom prst="roundRect">
              <a:avLst>
                <a:gd name="adj" fmla="val 186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F33EB539-DFA6-D184-4E5C-A5B19321EB42}"/>
                </a:ext>
              </a:extLst>
            </p:cNvPr>
            <p:cNvSpPr txBox="1"/>
            <p:nvPr/>
          </p:nvSpPr>
          <p:spPr>
            <a:xfrm>
              <a:off x="609600" y="2720190"/>
              <a:ext cx="4191000" cy="395749"/>
            </a:xfrm>
            <a:prstGeom prst="rect">
              <a:avLst/>
            </a:prstGeom>
            <a:noFill/>
          </p:spPr>
          <p:txBody>
            <a:bodyPr wrap="square">
              <a:spAutoFit/>
            </a:bodyPr>
            <a:lstStyle/>
            <a:p>
              <a:pPr marL="298450" indent="-285750">
                <a:lnSpc>
                  <a:spcPct val="150000"/>
                </a:lnSpc>
                <a:spcBef>
                  <a:spcPts val="1400"/>
                </a:spcBef>
                <a:buClr>
                  <a:srgbClr val="049EDC"/>
                </a:buClr>
                <a:buFont typeface="Font Awesome 6 Pro Solid" panose="02000503000000000000" pitchFamily="2" charset="0"/>
                <a:buChar char="✔"/>
              </a:pPr>
              <a:r>
                <a:rPr lang="en-US" sz="1500" b="0" dirty="0">
                  <a:solidFill>
                    <a:schemeClr val="tx1">
                      <a:lumMod val="65000"/>
                      <a:lumOff val="35000"/>
                    </a:schemeClr>
                  </a:solidFill>
                  <a:latin typeface="Arial" panose="020B0604020202020204" pitchFamily="34" charset="0"/>
                  <a:cs typeface="Arial" panose="020B0604020202020204" pitchFamily="34" charset="0"/>
                </a:rPr>
                <a:t>1.3 million</a:t>
              </a:r>
              <a:r>
                <a:rPr lang="en-US" sz="1500" b="0" spc="-5" dirty="0">
                  <a:solidFill>
                    <a:schemeClr val="tx1">
                      <a:lumMod val="65000"/>
                      <a:lumOff val="35000"/>
                    </a:schemeClr>
                  </a:solidFill>
                  <a:latin typeface="Arial" panose="020B0604020202020204" pitchFamily="34" charset="0"/>
                  <a:cs typeface="Arial" panose="020B0604020202020204" pitchFamily="34" charset="0"/>
                </a:rPr>
                <a:t> online </a:t>
              </a:r>
              <a:r>
                <a:rPr lang="en-US" sz="1500" b="0" dirty="0">
                  <a:solidFill>
                    <a:schemeClr val="tx1">
                      <a:lumMod val="65000"/>
                      <a:lumOff val="35000"/>
                    </a:schemeClr>
                  </a:solidFill>
                  <a:latin typeface="Arial" panose="020B0604020202020204" pitchFamily="34" charset="0"/>
                  <a:cs typeface="Arial" panose="020B0604020202020204" pitchFamily="34" charset="0"/>
                </a:rPr>
                <a:t>courses</a:t>
              </a:r>
              <a:r>
                <a:rPr lang="en-US" sz="1500" b="0" spc="-40" dirty="0">
                  <a:solidFill>
                    <a:schemeClr val="tx1">
                      <a:lumMod val="65000"/>
                      <a:lumOff val="35000"/>
                    </a:schemeClr>
                  </a:solidFill>
                  <a:latin typeface="Arial" panose="020B0604020202020204" pitchFamily="34" charset="0"/>
                  <a:cs typeface="Arial" panose="020B0604020202020204" pitchFamily="34" charset="0"/>
                </a:rPr>
                <a:t> </a:t>
              </a:r>
              <a:r>
                <a:rPr lang="en-US" sz="1500" b="0" dirty="0">
                  <a:solidFill>
                    <a:schemeClr val="tx1">
                      <a:lumMod val="65000"/>
                      <a:lumOff val="35000"/>
                    </a:schemeClr>
                  </a:solidFill>
                  <a:latin typeface="Arial" panose="020B0604020202020204" pitchFamily="34" charset="0"/>
                  <a:cs typeface="Arial" panose="020B0604020202020204" pitchFamily="34" charset="0"/>
                </a:rPr>
                <a:t>taken</a:t>
              </a:r>
            </a:p>
          </p:txBody>
        </p:sp>
      </p:grpSp>
      <p:grpSp>
        <p:nvGrpSpPr>
          <p:cNvPr id="27" name="Group 26">
            <a:extLst>
              <a:ext uri="{FF2B5EF4-FFF2-40B4-BE49-F238E27FC236}">
                <a16:creationId xmlns:a16="http://schemas.microsoft.com/office/drawing/2014/main" id="{A5C88E28-C636-AC28-EAB5-A6A8F2BB04F6}"/>
              </a:ext>
            </a:extLst>
          </p:cNvPr>
          <p:cNvGrpSpPr/>
          <p:nvPr/>
        </p:nvGrpSpPr>
        <p:grpSpPr>
          <a:xfrm>
            <a:off x="457200" y="5320415"/>
            <a:ext cx="3969014" cy="481291"/>
            <a:chOff x="542026" y="2720190"/>
            <a:chExt cx="4258574" cy="481291"/>
          </a:xfrm>
        </p:grpSpPr>
        <p:sp>
          <p:nvSpPr>
            <p:cNvPr id="28" name="Rounded Rectangle 27">
              <a:extLst>
                <a:ext uri="{FF2B5EF4-FFF2-40B4-BE49-F238E27FC236}">
                  <a16:creationId xmlns:a16="http://schemas.microsoft.com/office/drawing/2014/main" id="{B3590052-E1B3-CF88-B7BF-FC3945120B85}"/>
                </a:ext>
              </a:extLst>
            </p:cNvPr>
            <p:cNvSpPr/>
            <p:nvPr/>
          </p:nvSpPr>
          <p:spPr>
            <a:xfrm>
              <a:off x="542026" y="2724260"/>
              <a:ext cx="4191000" cy="477221"/>
            </a:xfrm>
            <a:prstGeom prst="roundRect">
              <a:avLst>
                <a:gd name="adj" fmla="val 186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8F599C9-AA98-2287-D671-3B5C07085A22}"/>
                </a:ext>
              </a:extLst>
            </p:cNvPr>
            <p:cNvSpPr txBox="1"/>
            <p:nvPr/>
          </p:nvSpPr>
          <p:spPr>
            <a:xfrm>
              <a:off x="609600" y="2720190"/>
              <a:ext cx="4191000" cy="395749"/>
            </a:xfrm>
            <a:prstGeom prst="rect">
              <a:avLst/>
            </a:prstGeom>
            <a:noFill/>
          </p:spPr>
          <p:txBody>
            <a:bodyPr wrap="square">
              <a:spAutoFit/>
            </a:bodyPr>
            <a:lstStyle/>
            <a:p>
              <a:pPr marL="298450" indent="-285750">
                <a:lnSpc>
                  <a:spcPct val="150000"/>
                </a:lnSpc>
                <a:spcBef>
                  <a:spcPts val="1400"/>
                </a:spcBef>
                <a:buClr>
                  <a:srgbClr val="049EDC"/>
                </a:buClr>
                <a:buFont typeface="Font Awesome 6 Pro Solid" panose="02000503000000000000" pitchFamily="2" charset="0"/>
                <a:buChar char="✔"/>
              </a:pPr>
              <a:r>
                <a:rPr lang="en-US" sz="1500" b="0" dirty="0">
                  <a:solidFill>
                    <a:schemeClr val="tx1">
                      <a:lumMod val="65000"/>
                      <a:lumOff val="35000"/>
                    </a:schemeClr>
                  </a:solidFill>
                  <a:latin typeface="Arial" panose="020B0604020202020204" pitchFamily="34" charset="0"/>
                  <a:cs typeface="Arial" panose="020B0604020202020204" pitchFamily="34" charset="0"/>
                </a:rPr>
                <a:t>Award-winning member services team</a:t>
              </a:r>
            </a:p>
          </p:txBody>
        </p:sp>
      </p:grpSp>
    </p:spTree>
    <p:extLst>
      <p:ext uri="{BB962C8B-B14F-4D97-AF65-F5344CB8AC3E}">
        <p14:creationId xmlns:p14="http://schemas.microsoft.com/office/powerpoint/2010/main" val="30246339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38F10-9B27-5C83-474D-ECD20EA8D41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B5ADAFE8-13C1-9935-37FC-1C89374F80E3}"/>
              </a:ext>
            </a:extLst>
          </p:cNvPr>
          <p:cNvPicPr>
            <a:picLocks noChangeAspect="1"/>
          </p:cNvPicPr>
          <p:nvPr/>
        </p:nvPicPr>
        <p:blipFill>
          <a:blip r:embed="rId2" cstate="print">
            <a:extLst>
              <a:ext uri="{28A0092B-C50C-407E-A947-70E740481C1C}">
                <a14:useLocalDpi xmlns:a14="http://schemas.microsoft.com/office/drawing/2010/main" val="0"/>
              </a:ext>
            </a:extLst>
          </a:blip>
          <a:srcRect r="19192" b="6842"/>
          <a:stretch/>
        </p:blipFill>
        <p:spPr>
          <a:xfrm>
            <a:off x="-1" y="0"/>
            <a:ext cx="12192001" cy="6858000"/>
          </a:xfrm>
          <a:prstGeom prst="rect">
            <a:avLst/>
          </a:prstGeom>
        </p:spPr>
      </p:pic>
      <p:sp>
        <p:nvSpPr>
          <p:cNvPr id="5" name="Rectangle 4">
            <a:extLst>
              <a:ext uri="{FF2B5EF4-FFF2-40B4-BE49-F238E27FC236}">
                <a16:creationId xmlns:a16="http://schemas.microsoft.com/office/drawing/2014/main" id="{656B93F3-0ED2-574F-7D3B-8E863B0E5B8A}"/>
              </a:ext>
            </a:extLst>
          </p:cNvPr>
          <p:cNvSpPr/>
          <p:nvPr/>
        </p:nvSpPr>
        <p:spPr>
          <a:xfrm>
            <a:off x="-26298" y="0"/>
            <a:ext cx="10237098" cy="6886216"/>
          </a:xfrm>
          <a:prstGeom prst="rect">
            <a:avLst/>
          </a:prstGeom>
          <a:gradFill>
            <a:gsLst>
              <a:gs pos="14000">
                <a:srgbClr val="009FDD">
                  <a:alpha val="0"/>
                </a:srgbClr>
              </a:gs>
              <a:gs pos="74000">
                <a:srgbClr val="009FDD"/>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4">
            <a:extLst>
              <a:ext uri="{FF2B5EF4-FFF2-40B4-BE49-F238E27FC236}">
                <a16:creationId xmlns:a16="http://schemas.microsoft.com/office/drawing/2014/main" id="{723DDD89-A825-F69A-F9F7-CD8476FA8B4D}"/>
              </a:ext>
            </a:extLst>
          </p:cNvPr>
          <p:cNvSpPr>
            <a:spLocks noGrp="1"/>
          </p:cNvSpPr>
          <p:nvPr>
            <p:ph type="ftr" sz="quarter" idx="10"/>
          </p:nvPr>
        </p:nvSpPr>
        <p:spPr>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t>Value of CAPC Membership</a:t>
            </a:r>
          </a:p>
        </p:txBody>
      </p:sp>
      <p:sp>
        <p:nvSpPr>
          <p:cNvPr id="3" name="Holder 6">
            <a:extLst>
              <a:ext uri="{FF2B5EF4-FFF2-40B4-BE49-F238E27FC236}">
                <a16:creationId xmlns:a16="http://schemas.microsoft.com/office/drawing/2014/main" id="{00F4FEBD-4E9F-40C4-CE89-798752FB8FE2}"/>
              </a:ext>
            </a:extLst>
          </p:cNvPr>
          <p:cNvSpPr>
            <a:spLocks noGrp="1"/>
          </p:cNvSpPr>
          <p:nvPr>
            <p:ph type="sldNum" sz="quarter" idx="11"/>
          </p:nvPr>
        </p:nvSpPr>
        <p:spPr>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pPr/>
              <a:t>4</a:t>
            </a:fld>
            <a:endParaRPr lang="en-ID" dirty="0"/>
          </a:p>
        </p:txBody>
      </p:sp>
      <p:sp>
        <p:nvSpPr>
          <p:cNvPr id="7" name="TextBox 6">
            <a:extLst>
              <a:ext uri="{FF2B5EF4-FFF2-40B4-BE49-F238E27FC236}">
                <a16:creationId xmlns:a16="http://schemas.microsoft.com/office/drawing/2014/main" id="{CF480319-ADD1-1A53-DE63-A13EC8BACD52}"/>
              </a:ext>
            </a:extLst>
          </p:cNvPr>
          <p:cNvSpPr txBox="1"/>
          <p:nvPr/>
        </p:nvSpPr>
        <p:spPr>
          <a:xfrm>
            <a:off x="465826" y="499533"/>
            <a:ext cx="6096000" cy="1138773"/>
          </a:xfrm>
          <a:prstGeom prst="rect">
            <a:avLst/>
          </a:prstGeom>
          <a:noFill/>
        </p:spPr>
        <p:txBody>
          <a:bodyPr wrap="square">
            <a:spAutoFit/>
          </a:bodyPr>
          <a:lstStyle/>
          <a:p>
            <a:r>
              <a:rPr lang="en-ID" sz="3400" b="1" spc="10" dirty="0">
                <a:solidFill>
                  <a:schemeClr val="bg1"/>
                </a:solidFill>
                <a:latin typeface="Arial" panose="020B0604020202020204" pitchFamily="34" charset="0"/>
                <a:cs typeface="Arial" panose="020B0604020202020204" pitchFamily="34" charset="0"/>
              </a:rPr>
              <a:t>How Can CAPC Benefit [Name of Org]?</a:t>
            </a:r>
            <a:endParaRPr lang="en-ID" sz="34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C71562F-2F4B-F6B4-4762-2BB52800F87C}"/>
              </a:ext>
            </a:extLst>
          </p:cNvPr>
          <p:cNvSpPr txBox="1"/>
          <p:nvPr/>
        </p:nvSpPr>
        <p:spPr>
          <a:xfrm>
            <a:off x="465826" y="1828800"/>
            <a:ext cx="4487174" cy="1938992"/>
          </a:xfrm>
          <a:prstGeom prst="rect">
            <a:avLst/>
          </a:prstGeom>
          <a:noFill/>
        </p:spPr>
        <p:txBody>
          <a:bodyPr wrap="square">
            <a:spAutoFit/>
          </a:bodyPr>
          <a:lstStyle/>
          <a:p>
            <a:r>
              <a:rPr lang="en-ID" sz="2400" b="0" dirty="0">
                <a:solidFill>
                  <a:schemeClr val="bg1"/>
                </a:solidFill>
                <a:latin typeface="Times New Roman" panose="02020603050405020304" pitchFamily="18" charset="0"/>
                <a:cs typeface="Times New Roman" panose="02020603050405020304" pitchFamily="18" charset="0"/>
              </a:rPr>
              <a:t>CAPC provides a roadmap—and employs cutting-edge tools and support—to ensure that [NAME </a:t>
            </a:r>
          </a:p>
          <a:p>
            <a:r>
              <a:rPr lang="en-ID" sz="2400" b="0" dirty="0">
                <a:solidFill>
                  <a:schemeClr val="bg1"/>
                </a:solidFill>
                <a:latin typeface="Times New Roman" panose="02020603050405020304" pitchFamily="18" charset="0"/>
                <a:cs typeface="Times New Roman" panose="02020603050405020304" pitchFamily="18" charset="0"/>
              </a:rPr>
              <a:t>of ORG] can achieve and maintain a market leadership position.</a:t>
            </a:r>
          </a:p>
        </p:txBody>
      </p:sp>
    </p:spTree>
    <p:extLst>
      <p:ext uri="{BB962C8B-B14F-4D97-AF65-F5344CB8AC3E}">
        <p14:creationId xmlns:p14="http://schemas.microsoft.com/office/powerpoint/2010/main" val="142852361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D315E31-13E0-C8F8-8EFB-8F56EF649EC3}"/>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F07F52FA-1661-34C6-BCE1-1FCA0BBCABC6}"/>
              </a:ext>
            </a:extLst>
          </p:cNvPr>
          <p:cNvSpPr/>
          <p:nvPr/>
        </p:nvSpPr>
        <p:spPr>
          <a:xfrm>
            <a:off x="465825" y="1676400"/>
            <a:ext cx="3509217" cy="4082491"/>
          </a:xfrm>
          <a:prstGeom prst="roundRect">
            <a:avLst>
              <a:gd name="adj" fmla="val 1599"/>
            </a:avLst>
          </a:prstGeom>
          <a:solidFill>
            <a:srgbClr val="009FDD"/>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288000" bIns="0" rtlCol="0" anchor="t" anchorCtr="0"/>
          <a:lstStyle/>
          <a:p>
            <a:pPr>
              <a:spcAft>
                <a:spcPts val="600"/>
              </a:spcAft>
            </a:pPr>
            <a:r>
              <a:rPr lang="en-ID" sz="4200" b="1" dirty="0">
                <a:solidFill>
                  <a:schemeClr val="bg1"/>
                </a:solidFill>
                <a:latin typeface="Arial" panose="020B0604020202020204" pitchFamily="34" charset="0"/>
                <a:cs typeface="Arial" panose="020B0604020202020204" pitchFamily="34" charset="0"/>
              </a:rPr>
              <a:t>01</a:t>
            </a:r>
          </a:p>
          <a:p>
            <a:pPr>
              <a:spcAft>
                <a:spcPts val="600"/>
              </a:spcAft>
            </a:pPr>
            <a:r>
              <a:rPr lang="en-ID" sz="2000" b="1" dirty="0">
                <a:solidFill>
                  <a:schemeClr val="bg1"/>
                </a:solidFill>
                <a:latin typeface="Arial" panose="020B0604020202020204" pitchFamily="34" charset="0"/>
                <a:cs typeface="Arial" panose="020B0604020202020204" pitchFamily="34" charset="0"/>
              </a:rPr>
              <a:t>Accelerate palliative care outcomes</a:t>
            </a:r>
          </a:p>
        </p:txBody>
      </p:sp>
      <p:sp>
        <p:nvSpPr>
          <p:cNvPr id="2" name="Holder 4">
            <a:extLst>
              <a:ext uri="{FF2B5EF4-FFF2-40B4-BE49-F238E27FC236}">
                <a16:creationId xmlns:a16="http://schemas.microsoft.com/office/drawing/2014/main" id="{2C3352C1-6465-A85F-4B51-DDCDD079E920}"/>
              </a:ext>
            </a:extLst>
          </p:cNvPr>
          <p:cNvSpPr>
            <a:spLocks noGrp="1"/>
          </p:cNvSpPr>
          <p:nvPr>
            <p:ph type="ftr" sz="quarter" idx="10"/>
          </p:nvPr>
        </p:nvSpPr>
        <p:spPr>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solidFill>
                  <a:schemeClr val="tx1">
                    <a:lumMod val="50000"/>
                    <a:lumOff val="50000"/>
                  </a:schemeClr>
                </a:solidFill>
              </a:rPr>
              <a:t>Value of CAPC Membership</a:t>
            </a:r>
          </a:p>
        </p:txBody>
      </p:sp>
      <p:sp>
        <p:nvSpPr>
          <p:cNvPr id="3" name="Holder 6">
            <a:extLst>
              <a:ext uri="{FF2B5EF4-FFF2-40B4-BE49-F238E27FC236}">
                <a16:creationId xmlns:a16="http://schemas.microsoft.com/office/drawing/2014/main" id="{CC9B70C8-FA14-19CF-3F19-DA64501D592F}"/>
              </a:ext>
            </a:extLst>
          </p:cNvPr>
          <p:cNvSpPr>
            <a:spLocks noGrp="1"/>
          </p:cNvSpPr>
          <p:nvPr>
            <p:ph type="sldNum" sz="quarter" idx="11"/>
          </p:nvPr>
        </p:nvSpPr>
        <p:spPr>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solidFill>
                  <a:schemeClr val="tx1">
                    <a:lumMod val="50000"/>
                    <a:lumOff val="50000"/>
                  </a:schemeClr>
                </a:solidFill>
              </a:rPr>
              <a:pPr/>
              <a:t>5</a:t>
            </a:fld>
            <a:endParaRPr lang="en-ID" dirty="0">
              <a:solidFill>
                <a:schemeClr val="tx1">
                  <a:lumMod val="50000"/>
                  <a:lumOff val="50000"/>
                </a:schemeClr>
              </a:solidFill>
            </a:endParaRPr>
          </a:p>
        </p:txBody>
      </p:sp>
      <p:sp>
        <p:nvSpPr>
          <p:cNvPr id="19" name="TextBox 18">
            <a:extLst>
              <a:ext uri="{FF2B5EF4-FFF2-40B4-BE49-F238E27FC236}">
                <a16:creationId xmlns:a16="http://schemas.microsoft.com/office/drawing/2014/main" id="{C53A87D8-93CB-CC30-04F2-4754A5D882A4}"/>
              </a:ext>
            </a:extLst>
          </p:cNvPr>
          <p:cNvSpPr txBox="1"/>
          <p:nvPr/>
        </p:nvSpPr>
        <p:spPr>
          <a:xfrm>
            <a:off x="465825" y="320794"/>
            <a:ext cx="11726176" cy="1203338"/>
          </a:xfrm>
          <a:prstGeom prst="rect">
            <a:avLst/>
          </a:prstGeom>
          <a:noFill/>
        </p:spPr>
        <p:txBody>
          <a:bodyPr wrap="none" lIns="108000" tIns="36000" rIns="0">
            <a:noAutofit/>
          </a:bodyPr>
          <a:lstStyle/>
          <a:p>
            <a:pPr marL="12700" marR="1546860">
              <a:spcBef>
                <a:spcPts val="75"/>
              </a:spcBef>
            </a:pPr>
            <a:r>
              <a:rPr lang="en-US" sz="2400" b="1" spc="-10" dirty="0">
                <a:solidFill>
                  <a:schemeClr val="tx1">
                    <a:lumMod val="75000"/>
                    <a:lumOff val="25000"/>
                  </a:schemeClr>
                </a:solidFill>
                <a:latin typeface="Times New Roman" panose="02020603050405020304" pitchFamily="18" charset="0"/>
                <a:cs typeface="Times New Roman" panose="02020603050405020304" pitchFamily="18" charset="0"/>
              </a:rPr>
              <a:t>To promote growth and cement leadership in the competitive palliative care space,</a:t>
            </a:r>
          </a:p>
          <a:p>
            <a:pPr marL="12700" marR="1546860">
              <a:spcBef>
                <a:spcPts val="75"/>
              </a:spcBef>
            </a:pPr>
            <a:r>
              <a:rPr lang="en-US" sz="2400" b="1" spc="-10" dirty="0">
                <a:solidFill>
                  <a:schemeClr val="tx1">
                    <a:lumMod val="75000"/>
                    <a:lumOff val="25000"/>
                  </a:schemeClr>
                </a:solidFill>
                <a:latin typeface="Times New Roman" panose="02020603050405020304" pitchFamily="18" charset="0"/>
                <a:cs typeface="Times New Roman" panose="02020603050405020304" pitchFamily="18" charset="0"/>
              </a:rPr>
              <a:t>[NAME of ORG] must meet the demands of three core market drivers:</a:t>
            </a:r>
          </a:p>
        </p:txBody>
      </p:sp>
      <p:sp>
        <p:nvSpPr>
          <p:cNvPr id="17" name="Rounded Rectangle 16">
            <a:extLst>
              <a:ext uri="{FF2B5EF4-FFF2-40B4-BE49-F238E27FC236}">
                <a16:creationId xmlns:a16="http://schemas.microsoft.com/office/drawing/2014/main" id="{8780462A-162C-8DBD-F6AC-C6D79181097F}"/>
              </a:ext>
            </a:extLst>
          </p:cNvPr>
          <p:cNvSpPr/>
          <p:nvPr/>
        </p:nvSpPr>
        <p:spPr>
          <a:xfrm>
            <a:off x="4348216" y="1689445"/>
            <a:ext cx="3509217" cy="4069446"/>
          </a:xfrm>
          <a:prstGeom prst="roundRect">
            <a:avLst>
              <a:gd name="adj" fmla="val 1002"/>
            </a:avLst>
          </a:prstGeom>
          <a:solidFill>
            <a:srgbClr val="FF7F31"/>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288000" bIns="0" rtlCol="0" anchor="t" anchorCtr="0"/>
          <a:lstStyle/>
          <a:p>
            <a:pPr>
              <a:spcAft>
                <a:spcPts val="600"/>
              </a:spcAft>
            </a:pPr>
            <a:r>
              <a:rPr lang="en-ID" sz="4200" b="1" dirty="0">
                <a:solidFill>
                  <a:schemeClr val="bg1"/>
                </a:solidFill>
                <a:latin typeface="Arial" panose="020B0604020202020204" pitchFamily="34" charset="0"/>
                <a:cs typeface="Arial" panose="020B0604020202020204" pitchFamily="34" charset="0"/>
              </a:rPr>
              <a:t>02</a:t>
            </a:r>
            <a:endParaRPr lang="en-ID" sz="2000" b="1" dirty="0">
              <a:solidFill>
                <a:schemeClr val="tx1">
                  <a:lumMod val="65000"/>
                  <a:lumOff val="35000"/>
                </a:schemeClr>
              </a:solidFill>
              <a:latin typeface="Arial" panose="020B0604020202020204" pitchFamily="34" charset="0"/>
              <a:cs typeface="Arial" panose="020B0604020202020204" pitchFamily="34" charset="0"/>
            </a:endParaRPr>
          </a:p>
          <a:p>
            <a:pPr>
              <a:spcAft>
                <a:spcPts val="600"/>
              </a:spcAft>
            </a:pPr>
            <a:r>
              <a:rPr lang="en-ID" sz="2000" b="1" dirty="0">
                <a:solidFill>
                  <a:schemeClr val="bg1"/>
                </a:solidFill>
                <a:latin typeface="Arial" panose="020B0604020202020204" pitchFamily="34" charset="0"/>
                <a:cs typeface="Arial" panose="020B0604020202020204" pitchFamily="34" charset="0"/>
              </a:rPr>
              <a:t>Build skills for </a:t>
            </a:r>
            <a:br>
              <a:rPr lang="en-ID" sz="2000" b="1" dirty="0">
                <a:solidFill>
                  <a:schemeClr val="bg1"/>
                </a:solidFill>
                <a:latin typeface="Arial" panose="020B0604020202020204" pitchFamily="34" charset="0"/>
                <a:cs typeface="Arial" panose="020B0604020202020204" pitchFamily="34" charset="0"/>
              </a:rPr>
            </a:br>
            <a:r>
              <a:rPr lang="en-ID" sz="2000" b="1" dirty="0">
                <a:solidFill>
                  <a:schemeClr val="bg1"/>
                </a:solidFill>
                <a:latin typeface="Arial" panose="020B0604020202020204" pitchFamily="34" charset="0"/>
                <a:cs typeface="Arial" panose="020B0604020202020204" pitchFamily="34" charset="0"/>
              </a:rPr>
              <a:t>all clinicians</a:t>
            </a:r>
          </a:p>
          <a:p>
            <a:endParaRPr lang="en-ID" sz="2000" b="1" dirty="0">
              <a:solidFill>
                <a:srgbClr val="009FDD"/>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AAE97FBC-A5E9-1B88-6E08-9EC1B8C40B6E}"/>
              </a:ext>
            </a:extLst>
          </p:cNvPr>
          <p:cNvSpPr/>
          <p:nvPr/>
        </p:nvSpPr>
        <p:spPr>
          <a:xfrm>
            <a:off x="8176053" y="1689446"/>
            <a:ext cx="3509217" cy="4069446"/>
          </a:xfrm>
          <a:prstGeom prst="roundRect">
            <a:avLst>
              <a:gd name="adj" fmla="val 1133"/>
            </a:avLst>
          </a:prstGeom>
          <a:solidFill>
            <a:srgbClr val="78BE1F"/>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Ins="288000" bIns="0" rtlCol="0" anchor="t" anchorCtr="0"/>
          <a:lstStyle/>
          <a:p>
            <a:pPr>
              <a:spcAft>
                <a:spcPts val="600"/>
              </a:spcAft>
            </a:pPr>
            <a:r>
              <a:rPr lang="en-ID" sz="4200" b="1" dirty="0">
                <a:solidFill>
                  <a:schemeClr val="bg1"/>
                </a:solidFill>
                <a:latin typeface="Arial" panose="020B0604020202020204" pitchFamily="34" charset="0"/>
                <a:cs typeface="Arial" panose="020B0604020202020204" pitchFamily="34" charset="0"/>
              </a:rPr>
              <a:t>03</a:t>
            </a:r>
            <a:endParaRPr lang="en-ID" sz="2000" b="1" dirty="0">
              <a:solidFill>
                <a:schemeClr val="bg1"/>
              </a:solidFill>
              <a:latin typeface="Arial" panose="020B0604020202020204" pitchFamily="34" charset="0"/>
              <a:cs typeface="Arial" panose="020B0604020202020204" pitchFamily="34" charset="0"/>
            </a:endParaRPr>
          </a:p>
          <a:p>
            <a:pPr>
              <a:spcAft>
                <a:spcPts val="600"/>
              </a:spcAft>
            </a:pPr>
            <a:r>
              <a:rPr lang="en-ID" sz="2000" b="1" dirty="0">
                <a:solidFill>
                  <a:schemeClr val="bg1"/>
                </a:solidFill>
                <a:latin typeface="Arial" panose="020B0604020202020204" pitchFamily="34" charset="0"/>
                <a:cs typeface="Arial" panose="020B0604020202020204" pitchFamily="34" charset="0"/>
              </a:rPr>
              <a:t>Develop organizational strategies to improve outcomes</a:t>
            </a:r>
          </a:p>
          <a:p>
            <a:endParaRPr lang="en-ID" sz="2000" b="1"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AD70A1E-E594-ED28-88EF-017F7E0C05FA}"/>
              </a:ext>
            </a:extLst>
          </p:cNvPr>
          <p:cNvPicPr>
            <a:picLocks noChangeAspect="1"/>
          </p:cNvPicPr>
          <p:nvPr/>
        </p:nvPicPr>
        <p:blipFill>
          <a:blip r:embed="rId3"/>
          <a:stretch>
            <a:fillRect/>
          </a:stretch>
        </p:blipFill>
        <p:spPr>
          <a:xfrm>
            <a:off x="771993" y="4267200"/>
            <a:ext cx="2057400" cy="1181100"/>
          </a:xfrm>
          <a:prstGeom prst="rect">
            <a:avLst/>
          </a:prstGeom>
        </p:spPr>
      </p:pic>
      <p:pic>
        <p:nvPicPr>
          <p:cNvPr id="16" name="Picture 15">
            <a:extLst>
              <a:ext uri="{FF2B5EF4-FFF2-40B4-BE49-F238E27FC236}">
                <a16:creationId xmlns:a16="http://schemas.microsoft.com/office/drawing/2014/main" id="{80785D13-05DA-63BA-A793-F08F7A94F8A2}"/>
              </a:ext>
            </a:extLst>
          </p:cNvPr>
          <p:cNvPicPr>
            <a:picLocks noChangeAspect="1"/>
          </p:cNvPicPr>
          <p:nvPr/>
        </p:nvPicPr>
        <p:blipFill>
          <a:blip r:embed="rId4"/>
          <a:stretch>
            <a:fillRect/>
          </a:stretch>
        </p:blipFill>
        <p:spPr>
          <a:xfrm>
            <a:off x="8534400" y="3809999"/>
            <a:ext cx="1690451" cy="1655233"/>
          </a:xfrm>
          <a:prstGeom prst="rect">
            <a:avLst/>
          </a:prstGeom>
        </p:spPr>
      </p:pic>
      <p:pic>
        <p:nvPicPr>
          <p:cNvPr id="7" name="Picture 6">
            <a:extLst>
              <a:ext uri="{FF2B5EF4-FFF2-40B4-BE49-F238E27FC236}">
                <a16:creationId xmlns:a16="http://schemas.microsoft.com/office/drawing/2014/main" id="{BFBA34FA-F49B-7C75-A965-44E539F492A5}"/>
              </a:ext>
            </a:extLst>
          </p:cNvPr>
          <p:cNvPicPr>
            <a:picLocks noChangeAspect="1"/>
          </p:cNvPicPr>
          <p:nvPr/>
        </p:nvPicPr>
        <p:blipFill>
          <a:blip r:embed="rId5"/>
          <a:stretch>
            <a:fillRect/>
          </a:stretch>
        </p:blipFill>
        <p:spPr>
          <a:xfrm>
            <a:off x="4693414" y="3771900"/>
            <a:ext cx="1320800" cy="1676400"/>
          </a:xfrm>
          <a:prstGeom prst="rect">
            <a:avLst/>
          </a:prstGeom>
        </p:spPr>
      </p:pic>
    </p:spTree>
    <p:extLst>
      <p:ext uri="{BB962C8B-B14F-4D97-AF65-F5344CB8AC3E}">
        <p14:creationId xmlns:p14="http://schemas.microsoft.com/office/powerpoint/2010/main" val="3630551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3F5"/>
        </a:solidFill>
        <a:effectLst/>
      </p:bgPr>
    </p:bg>
    <p:spTree>
      <p:nvGrpSpPr>
        <p:cNvPr id="1" name="">
          <a:extLst>
            <a:ext uri="{FF2B5EF4-FFF2-40B4-BE49-F238E27FC236}">
              <a16:creationId xmlns:a16="http://schemas.microsoft.com/office/drawing/2014/main" id="{2272E7C1-C9AA-0289-70D8-0335025374B5}"/>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00A66A4D-17C9-382D-516C-5A15E5C8F86E}"/>
              </a:ext>
            </a:extLst>
          </p:cNvPr>
          <p:cNvSpPr/>
          <p:nvPr/>
        </p:nvSpPr>
        <p:spPr>
          <a:xfrm>
            <a:off x="1" y="-7924"/>
            <a:ext cx="6095999" cy="6865923"/>
          </a:xfrm>
          <a:prstGeom prst="roundRect">
            <a:avLst>
              <a:gd name="adj" fmla="val 0"/>
            </a:avLst>
          </a:prstGeom>
          <a:solidFill>
            <a:srgbClr val="009FDD"/>
          </a:solidFill>
          <a:ln w="22225">
            <a:noFill/>
            <a:round/>
          </a:ln>
        </p:spPr>
        <p:style>
          <a:lnRef idx="2">
            <a:schemeClr val="accent1">
              <a:shade val="15000"/>
            </a:schemeClr>
          </a:lnRef>
          <a:fillRef idx="1">
            <a:schemeClr val="accent1"/>
          </a:fillRef>
          <a:effectRef idx="0">
            <a:schemeClr val="accent1"/>
          </a:effectRef>
          <a:fontRef idx="minor">
            <a:schemeClr val="lt1"/>
          </a:fontRef>
        </p:style>
        <p:txBody>
          <a:bodyPr lIns="432000" tIns="1800000" rIns="0" bIns="360000" rtlCol="0" anchor="t"/>
          <a:lstStyle/>
          <a:p>
            <a:r>
              <a:rPr lang="en-ID" sz="3200" b="1" spc="10" dirty="0">
                <a:solidFill>
                  <a:schemeClr val="bg1"/>
                </a:solidFill>
                <a:latin typeface="Arial" panose="020B0604020202020204" pitchFamily="34" charset="0"/>
                <a:cs typeface="Arial" panose="020B0604020202020204" pitchFamily="34" charset="0"/>
              </a:rPr>
              <a:t>CAPC Helps Accelerate </a:t>
            </a:r>
            <a:br>
              <a:rPr lang="en-ID" sz="3200" b="1" spc="10" dirty="0">
                <a:solidFill>
                  <a:schemeClr val="bg1"/>
                </a:solidFill>
                <a:latin typeface="Arial" panose="020B0604020202020204" pitchFamily="34" charset="0"/>
                <a:cs typeface="Arial" panose="020B0604020202020204" pitchFamily="34" charset="0"/>
              </a:rPr>
            </a:br>
            <a:r>
              <a:rPr lang="en-ID" sz="3200" b="1" spc="10" dirty="0">
                <a:solidFill>
                  <a:schemeClr val="bg1"/>
                </a:solidFill>
                <a:latin typeface="Arial" panose="020B0604020202020204" pitchFamily="34" charset="0"/>
                <a:cs typeface="Arial" panose="020B0604020202020204" pitchFamily="34" charset="0"/>
              </a:rPr>
              <a:t>Palliative Care Outcomes</a:t>
            </a:r>
          </a:p>
          <a:p>
            <a:endParaRPr lang="en-ID" sz="2400" b="1" spc="10" dirty="0">
              <a:solidFill>
                <a:schemeClr val="bg1"/>
              </a:solidFill>
              <a:latin typeface="Arial" panose="020B0604020202020204" pitchFamily="34" charset="0"/>
              <a:cs typeface="Arial" panose="020B0604020202020204" pitchFamily="34" charset="0"/>
            </a:endParaRPr>
          </a:p>
          <a:p>
            <a:r>
              <a:rPr lang="en-US" sz="2400" spc="-20" dirty="0">
                <a:solidFill>
                  <a:schemeClr val="bg1">
                    <a:lumMod val="95000"/>
                  </a:schemeClr>
                </a:solidFill>
                <a:latin typeface="Times New Roman" panose="02020603050405020304" pitchFamily="18" charset="0"/>
                <a:cs typeface="Times New Roman" panose="02020603050405020304" pitchFamily="18" charset="0"/>
              </a:rPr>
              <a:t>CAPC membership gives our </a:t>
            </a:r>
            <a:br>
              <a:rPr lang="en-US" sz="2400" spc="-20" dirty="0">
                <a:solidFill>
                  <a:schemeClr val="bg1">
                    <a:lumMod val="95000"/>
                  </a:schemeClr>
                </a:solidFill>
                <a:latin typeface="Times New Roman" panose="02020603050405020304" pitchFamily="18" charset="0"/>
                <a:cs typeface="Times New Roman" panose="02020603050405020304" pitchFamily="18" charset="0"/>
              </a:rPr>
            </a:br>
            <a:r>
              <a:rPr lang="en-US" sz="2400" spc="-20" dirty="0">
                <a:solidFill>
                  <a:schemeClr val="bg1">
                    <a:lumMod val="95000"/>
                  </a:schemeClr>
                </a:solidFill>
                <a:latin typeface="Times New Roman" panose="02020603050405020304" pitchFamily="18" charset="0"/>
                <a:cs typeface="Times New Roman" panose="02020603050405020304" pitchFamily="18" charset="0"/>
              </a:rPr>
              <a:t>team access to the essential </a:t>
            </a:r>
            <a:br>
              <a:rPr lang="en-US" sz="2400" spc="-20" dirty="0">
                <a:solidFill>
                  <a:schemeClr val="bg1">
                    <a:lumMod val="95000"/>
                  </a:schemeClr>
                </a:solidFill>
                <a:latin typeface="Times New Roman" panose="02020603050405020304" pitchFamily="18" charset="0"/>
                <a:cs typeface="Times New Roman" panose="02020603050405020304" pitchFamily="18" charset="0"/>
              </a:rPr>
            </a:br>
            <a:r>
              <a:rPr lang="en-US" sz="2400" spc="-20" dirty="0">
                <a:solidFill>
                  <a:schemeClr val="bg1">
                    <a:lumMod val="95000"/>
                  </a:schemeClr>
                </a:solidFill>
                <a:latin typeface="Times New Roman" panose="02020603050405020304" pitchFamily="18" charset="0"/>
                <a:cs typeface="Times New Roman" panose="02020603050405020304" pitchFamily="18" charset="0"/>
              </a:rPr>
              <a:t>tools and guidance that would </a:t>
            </a:r>
            <a:br>
              <a:rPr lang="en-US" sz="2400" spc="-20" dirty="0">
                <a:solidFill>
                  <a:schemeClr val="bg1">
                    <a:lumMod val="95000"/>
                  </a:schemeClr>
                </a:solidFill>
                <a:latin typeface="Times New Roman" panose="02020603050405020304" pitchFamily="18" charset="0"/>
                <a:cs typeface="Times New Roman" panose="02020603050405020304" pitchFamily="18" charset="0"/>
              </a:rPr>
            </a:br>
            <a:r>
              <a:rPr lang="en-US" sz="2400" spc="-20" dirty="0">
                <a:solidFill>
                  <a:schemeClr val="bg1">
                    <a:lumMod val="95000"/>
                  </a:schemeClr>
                </a:solidFill>
                <a:latin typeface="Times New Roman" panose="02020603050405020304" pitchFamily="18" charset="0"/>
                <a:cs typeface="Times New Roman" panose="02020603050405020304" pitchFamily="18" charset="0"/>
              </a:rPr>
              <a:t>lead us to quality and financial </a:t>
            </a:r>
            <a:br>
              <a:rPr lang="en-US" sz="2400" spc="-20" dirty="0">
                <a:solidFill>
                  <a:schemeClr val="bg1">
                    <a:lumMod val="95000"/>
                  </a:schemeClr>
                </a:solidFill>
                <a:latin typeface="Times New Roman" panose="02020603050405020304" pitchFamily="18" charset="0"/>
                <a:cs typeface="Times New Roman" panose="02020603050405020304" pitchFamily="18" charset="0"/>
              </a:rPr>
            </a:br>
            <a:r>
              <a:rPr lang="en-US" sz="2400" spc="-20" dirty="0">
                <a:solidFill>
                  <a:schemeClr val="bg1">
                    <a:lumMod val="95000"/>
                  </a:schemeClr>
                </a:solidFill>
                <a:latin typeface="Times New Roman" panose="02020603050405020304" pitchFamily="18" charset="0"/>
                <a:cs typeface="Times New Roman" panose="02020603050405020304" pitchFamily="18" charset="0"/>
              </a:rPr>
              <a:t>improvements.</a:t>
            </a:r>
          </a:p>
          <a:p>
            <a:endParaRPr lang="en-ID" sz="34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B3BE9C8-6648-EE0E-7454-1D32C9C665D9}"/>
              </a:ext>
            </a:extLst>
          </p:cNvPr>
          <p:cNvPicPr>
            <a:picLocks noChangeAspect="1"/>
          </p:cNvPicPr>
          <p:nvPr/>
        </p:nvPicPr>
        <p:blipFill>
          <a:blip r:embed="rId3">
            <a:alphaModFix amt="5000"/>
          </a:blip>
          <a:srcRect l="-6605" r="6605" b="4530"/>
          <a:stretch/>
        </p:blipFill>
        <p:spPr>
          <a:xfrm>
            <a:off x="3200400" y="-26233"/>
            <a:ext cx="2884357" cy="6884234"/>
          </a:xfrm>
          <a:prstGeom prst="rect">
            <a:avLst/>
          </a:prstGeom>
        </p:spPr>
      </p:pic>
      <p:sp>
        <p:nvSpPr>
          <p:cNvPr id="2" name="Holder 4">
            <a:extLst>
              <a:ext uri="{FF2B5EF4-FFF2-40B4-BE49-F238E27FC236}">
                <a16:creationId xmlns:a16="http://schemas.microsoft.com/office/drawing/2014/main" id="{ED346F8A-CBCA-1000-47E3-5D2CD0827570}"/>
              </a:ext>
            </a:extLst>
          </p:cNvPr>
          <p:cNvSpPr>
            <a:spLocks noGrp="1"/>
          </p:cNvSpPr>
          <p:nvPr>
            <p:ph type="ftr" sz="quarter" idx="10"/>
          </p:nvPr>
        </p:nvSpPr>
        <p:spPr>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solidFill>
                  <a:schemeClr val="bg1">
                    <a:lumMod val="95000"/>
                  </a:schemeClr>
                </a:solidFill>
              </a:rPr>
              <a:t>Value of CAPC Membership</a:t>
            </a:r>
          </a:p>
        </p:txBody>
      </p:sp>
      <p:sp>
        <p:nvSpPr>
          <p:cNvPr id="3" name="Holder 6">
            <a:extLst>
              <a:ext uri="{FF2B5EF4-FFF2-40B4-BE49-F238E27FC236}">
                <a16:creationId xmlns:a16="http://schemas.microsoft.com/office/drawing/2014/main" id="{E6166331-AC33-8CDA-B916-8EE9D9A0A8E6}"/>
              </a:ext>
            </a:extLst>
          </p:cNvPr>
          <p:cNvSpPr>
            <a:spLocks noGrp="1"/>
          </p:cNvSpPr>
          <p:nvPr>
            <p:ph type="sldNum" sz="quarter" idx="11"/>
          </p:nvPr>
        </p:nvSpPr>
        <p:spPr>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solidFill>
                  <a:schemeClr val="tx1">
                    <a:lumMod val="50000"/>
                    <a:lumOff val="50000"/>
                  </a:schemeClr>
                </a:solidFill>
              </a:rPr>
              <a:pPr/>
              <a:t>6</a:t>
            </a:fld>
            <a:endParaRPr lang="en-ID" dirty="0">
              <a:solidFill>
                <a:schemeClr val="tx1">
                  <a:lumMod val="50000"/>
                  <a:lumOff val="50000"/>
                </a:schemeClr>
              </a:solidFill>
            </a:endParaRPr>
          </a:p>
        </p:txBody>
      </p:sp>
      <p:sp>
        <p:nvSpPr>
          <p:cNvPr id="9" name="Title 5">
            <a:extLst>
              <a:ext uri="{FF2B5EF4-FFF2-40B4-BE49-F238E27FC236}">
                <a16:creationId xmlns:a16="http://schemas.microsoft.com/office/drawing/2014/main" id="{FC27414C-BD90-A06E-46A7-4F899C620A07}"/>
              </a:ext>
            </a:extLst>
          </p:cNvPr>
          <p:cNvSpPr txBox="1">
            <a:spLocks/>
          </p:cNvSpPr>
          <p:nvPr/>
        </p:nvSpPr>
        <p:spPr>
          <a:xfrm>
            <a:off x="201110" y="3289604"/>
            <a:ext cx="5915967" cy="1899553"/>
          </a:xfrm>
          <a:prstGeom prst="rect">
            <a:avLst/>
          </a:prstGeom>
        </p:spPr>
        <p:txBody>
          <a:bodyPr rIns="0"/>
          <a:lstStyle>
            <a:lvl1pPr>
              <a:defRPr sz="6000" b="1">
                <a:solidFill>
                  <a:schemeClr val="bg1"/>
                </a:solidFill>
                <a:latin typeface="Arial" panose="020B0604020202020204" pitchFamily="34" charset="0"/>
                <a:ea typeface="+mj-ea"/>
                <a:cs typeface="Arial" panose="020B0604020202020204" pitchFamily="34" charset="0"/>
              </a:defRPr>
            </a:lvl1pPr>
          </a:lstStyle>
          <a:p>
            <a:pPr marL="12700" marR="1546860">
              <a:spcBef>
                <a:spcPts val="75"/>
              </a:spcBef>
            </a:pPr>
            <a:endParaRPr lang="en-US" sz="2400" b="1" spc="-20" dirty="0">
              <a:solidFill>
                <a:schemeClr val="bg1">
                  <a:lumMod val="95000"/>
                </a:schemeClr>
              </a:solidFill>
              <a:latin typeface="Arial"/>
              <a:cs typeface="Arial"/>
            </a:endParaRPr>
          </a:p>
        </p:txBody>
      </p:sp>
      <p:sp>
        <p:nvSpPr>
          <p:cNvPr id="22" name="TextBox 21">
            <a:extLst>
              <a:ext uri="{FF2B5EF4-FFF2-40B4-BE49-F238E27FC236}">
                <a16:creationId xmlns:a16="http://schemas.microsoft.com/office/drawing/2014/main" id="{769E59B6-6C55-CDF0-0DEF-D8967972C829}"/>
              </a:ext>
            </a:extLst>
          </p:cNvPr>
          <p:cNvSpPr txBox="1"/>
          <p:nvPr/>
        </p:nvSpPr>
        <p:spPr>
          <a:xfrm>
            <a:off x="6679969" y="1447800"/>
            <a:ext cx="4501342" cy="4078039"/>
          </a:xfrm>
          <a:prstGeom prst="rect">
            <a:avLst/>
          </a:prstGeom>
          <a:noFill/>
        </p:spPr>
        <p:txBody>
          <a:bodyPr wrap="square">
            <a:spAutoFit/>
          </a:bodyPr>
          <a:lstStyle/>
          <a:p>
            <a:pPr marL="320675" marR="5080" indent="-304800">
              <a:spcBef>
                <a:spcPts val="1000"/>
              </a:spcBef>
              <a:spcAft>
                <a:spcPts val="0"/>
              </a:spcAft>
              <a:buClr>
                <a:srgbClr val="049EDC"/>
              </a:buClr>
              <a:buFont typeface="Font Awesome 6 Pro Solid" panose="02000503000000000000" pitchFamily="2" charset="0"/>
              <a:buChar char="✔"/>
              <a:defRPr sz="2000">
                <a:solidFill>
                  <a:srgbClr val="7F7F7F"/>
                </a:solidFill>
                <a:latin typeface="Arial"/>
                <a:ea typeface="Arial"/>
                <a:cs typeface="Arial"/>
                <a:sym typeface="Arial"/>
              </a:defRPr>
            </a:pPr>
            <a:r>
              <a:rPr lang="en-US" sz="1700" dirty="0">
                <a:solidFill>
                  <a:schemeClr val="tx1">
                    <a:lumMod val="65000"/>
                    <a:lumOff val="35000"/>
                  </a:schemeClr>
                </a:solidFill>
              </a:rPr>
              <a:t>Optimize billing </a:t>
            </a:r>
          </a:p>
          <a:p>
            <a:pPr marL="320675" marR="5080" indent="-304800">
              <a:spcBef>
                <a:spcPts val="1000"/>
              </a:spcBef>
              <a:spcAft>
                <a:spcPts val="0"/>
              </a:spcAft>
              <a:buClr>
                <a:srgbClr val="049EDC"/>
              </a:buClr>
              <a:buFont typeface="Font Awesome 6 Pro Solid" panose="02000503000000000000" pitchFamily="2" charset="0"/>
              <a:buChar char="✔"/>
              <a:defRPr sz="2000">
                <a:solidFill>
                  <a:srgbClr val="7F7F7F"/>
                </a:solidFill>
                <a:latin typeface="Arial"/>
                <a:ea typeface="Arial"/>
                <a:cs typeface="Arial"/>
                <a:sym typeface="Arial"/>
              </a:defRPr>
            </a:pPr>
            <a:r>
              <a:rPr lang="en-US" sz="1700" dirty="0">
                <a:solidFill>
                  <a:schemeClr val="tx1">
                    <a:lumMod val="65000"/>
                    <a:lumOff val="35000"/>
                  </a:schemeClr>
                </a:solidFill>
              </a:rPr>
              <a:t>Measure impact </a:t>
            </a:r>
          </a:p>
          <a:p>
            <a:pPr marL="320675" marR="5080" indent="-304800">
              <a:spcBef>
                <a:spcPts val="1000"/>
              </a:spcBef>
              <a:spcAft>
                <a:spcPts val="0"/>
              </a:spcAft>
              <a:buClr>
                <a:srgbClr val="049EDC"/>
              </a:buClr>
              <a:buFont typeface="Font Awesome 6 Pro Solid" panose="02000503000000000000" pitchFamily="2" charset="0"/>
              <a:buChar char="✔"/>
              <a:defRPr sz="2000">
                <a:solidFill>
                  <a:srgbClr val="7F7F7F"/>
                </a:solidFill>
                <a:latin typeface="Arial"/>
                <a:ea typeface="Arial"/>
                <a:cs typeface="Arial"/>
                <a:sym typeface="Arial"/>
              </a:defRPr>
            </a:pPr>
            <a:r>
              <a:rPr lang="en-US" sz="1700" dirty="0">
                <a:solidFill>
                  <a:schemeClr val="tx1">
                    <a:lumMod val="65000"/>
                    <a:lumOff val="35000"/>
                  </a:schemeClr>
                </a:solidFill>
              </a:rPr>
              <a:t>Improve patient identification </a:t>
            </a:r>
            <a:br>
              <a:rPr lang="en-US" sz="1700" dirty="0">
                <a:solidFill>
                  <a:schemeClr val="tx1">
                    <a:lumMod val="65000"/>
                    <a:lumOff val="35000"/>
                  </a:schemeClr>
                </a:solidFill>
              </a:rPr>
            </a:br>
            <a:r>
              <a:rPr lang="en-US" sz="1700" dirty="0">
                <a:solidFill>
                  <a:schemeClr val="tx1">
                    <a:lumMod val="65000"/>
                    <a:lumOff val="35000"/>
                  </a:schemeClr>
                </a:solidFill>
              </a:rPr>
              <a:t>and assessment </a:t>
            </a:r>
            <a:endParaRPr lang="en-US" sz="1700" spc="-4" dirty="0">
              <a:solidFill>
                <a:schemeClr val="tx1">
                  <a:lumMod val="65000"/>
                  <a:lumOff val="35000"/>
                </a:schemeClr>
              </a:solidFill>
            </a:endParaRPr>
          </a:p>
          <a:p>
            <a:pPr marL="320675" marR="127635" indent="-304800">
              <a:spcBef>
                <a:spcPts val="1000"/>
              </a:spcBef>
              <a:spcAft>
                <a:spcPts val="0"/>
              </a:spcAft>
              <a:buClr>
                <a:srgbClr val="049EDC"/>
              </a:buClr>
              <a:buFont typeface="Font Awesome 6 Pro Solid" panose="02000503000000000000" pitchFamily="2" charset="0"/>
              <a:buChar char="✔"/>
              <a:defRPr sz="2000">
                <a:solidFill>
                  <a:srgbClr val="7F7F7F"/>
                </a:solidFill>
                <a:latin typeface="Arial"/>
                <a:ea typeface="Arial"/>
                <a:cs typeface="Arial"/>
                <a:sym typeface="Arial"/>
              </a:defRPr>
            </a:pPr>
            <a:r>
              <a:rPr lang="en-US" sz="1700" dirty="0">
                <a:solidFill>
                  <a:schemeClr val="tx1">
                    <a:lumMod val="65000"/>
                    <a:lumOff val="35000"/>
                  </a:schemeClr>
                </a:solidFill>
              </a:rPr>
              <a:t>Expand program design for </a:t>
            </a:r>
            <a:br>
              <a:rPr lang="en-US" sz="1700" dirty="0">
                <a:solidFill>
                  <a:schemeClr val="tx1">
                    <a:lumMod val="65000"/>
                    <a:lumOff val="35000"/>
                  </a:schemeClr>
                </a:solidFill>
              </a:rPr>
            </a:br>
            <a:r>
              <a:rPr lang="en-US" sz="1700" dirty="0">
                <a:solidFill>
                  <a:schemeClr val="tx1">
                    <a:lumMod val="65000"/>
                    <a:lumOff val="35000"/>
                  </a:schemeClr>
                </a:solidFill>
              </a:rPr>
              <a:t>all settings, including home</a:t>
            </a:r>
          </a:p>
          <a:p>
            <a:pPr marL="320675" indent="-304800">
              <a:spcBef>
                <a:spcPts val="900"/>
              </a:spcBef>
              <a:spcAft>
                <a:spcPts val="0"/>
              </a:spcAft>
              <a:buClr>
                <a:srgbClr val="049EDC"/>
              </a:buClr>
              <a:buFont typeface="Font Awesome 6 Pro Solid" panose="02000503000000000000" pitchFamily="2" charset="0"/>
              <a:buChar char="✔"/>
              <a:defRPr sz="2000">
                <a:solidFill>
                  <a:srgbClr val="7F7F7F"/>
                </a:solidFill>
                <a:latin typeface="Arial"/>
                <a:ea typeface="Arial"/>
                <a:cs typeface="Arial"/>
                <a:sym typeface="Arial"/>
              </a:defRPr>
            </a:pPr>
            <a:r>
              <a:rPr lang="en-US" sz="1700" dirty="0">
                <a:solidFill>
                  <a:schemeClr val="tx1">
                    <a:lumMod val="65000"/>
                    <a:lumOff val="35000"/>
                  </a:schemeClr>
                </a:solidFill>
              </a:rPr>
              <a:t>Establish precise guidelines for staffing, budgeting, and business planning</a:t>
            </a:r>
          </a:p>
          <a:p>
            <a:pPr marL="320675" indent="-304800">
              <a:spcBef>
                <a:spcPts val="900"/>
              </a:spcBef>
              <a:spcAft>
                <a:spcPts val="0"/>
              </a:spcAft>
              <a:buClr>
                <a:srgbClr val="049EDC"/>
              </a:buClr>
              <a:buFont typeface="Font Awesome 6 Pro Solid" panose="02000503000000000000" pitchFamily="2" charset="0"/>
              <a:buChar char="✔"/>
              <a:defRPr sz="2000">
                <a:solidFill>
                  <a:srgbClr val="7F7F7F"/>
                </a:solidFill>
                <a:latin typeface="Arial"/>
                <a:ea typeface="Arial"/>
                <a:cs typeface="Arial"/>
                <a:sym typeface="Arial"/>
              </a:defRPr>
            </a:pPr>
            <a:r>
              <a:rPr lang="en-US" sz="1700" dirty="0">
                <a:solidFill>
                  <a:schemeClr val="tx1">
                    <a:lumMod val="65000"/>
                    <a:lumOff val="35000"/>
                  </a:schemeClr>
                </a:solidFill>
              </a:rPr>
              <a:t>Improve patient education</a:t>
            </a:r>
          </a:p>
          <a:p>
            <a:pPr marL="320675" indent="-304800">
              <a:spcBef>
                <a:spcPts val="900"/>
              </a:spcBef>
              <a:spcAft>
                <a:spcPts val="0"/>
              </a:spcAft>
              <a:buClr>
                <a:srgbClr val="049EDC"/>
              </a:buClr>
              <a:buFont typeface="Font Awesome 6 Pro Solid" panose="02000503000000000000" pitchFamily="2" charset="0"/>
              <a:buChar char="✔"/>
              <a:defRPr sz="2000">
                <a:solidFill>
                  <a:srgbClr val="7F7F7F"/>
                </a:solidFill>
                <a:latin typeface="Arial"/>
                <a:ea typeface="Arial"/>
                <a:cs typeface="Arial"/>
                <a:sym typeface="Arial"/>
              </a:defRPr>
            </a:pPr>
            <a:r>
              <a:rPr lang="en-US" sz="1700" dirty="0">
                <a:solidFill>
                  <a:schemeClr val="tx1">
                    <a:lumMod val="65000"/>
                    <a:lumOff val="35000"/>
                  </a:schemeClr>
                </a:solidFill>
              </a:rPr>
              <a:t>Incorporate emerging best practices</a:t>
            </a:r>
          </a:p>
          <a:p>
            <a:pPr marL="320675" indent="-304800">
              <a:spcBef>
                <a:spcPts val="900"/>
              </a:spcBef>
              <a:spcAft>
                <a:spcPts val="0"/>
              </a:spcAft>
              <a:buClr>
                <a:srgbClr val="049EDC"/>
              </a:buClr>
              <a:buFont typeface="Font Awesome 6 Pro Solid" panose="02000503000000000000" pitchFamily="2" charset="0"/>
              <a:buChar char="✔"/>
              <a:defRPr sz="2000">
                <a:solidFill>
                  <a:srgbClr val="7F7F7F"/>
                </a:solidFill>
                <a:latin typeface="Arial"/>
                <a:ea typeface="Arial"/>
                <a:cs typeface="Arial"/>
                <a:sym typeface="Arial"/>
              </a:defRPr>
            </a:pPr>
            <a:r>
              <a:rPr lang="en-US" sz="1700" dirty="0">
                <a:solidFill>
                  <a:schemeClr val="tx1">
                    <a:lumMod val="65000"/>
                    <a:lumOff val="35000"/>
                  </a:schemeClr>
                </a:solidFill>
              </a:rPr>
              <a:t>Engage in real-time consulting with </a:t>
            </a:r>
            <a:br>
              <a:rPr lang="en-US" sz="1700" dirty="0">
                <a:solidFill>
                  <a:schemeClr val="tx1">
                    <a:lumMod val="65000"/>
                    <a:lumOff val="35000"/>
                  </a:schemeClr>
                </a:solidFill>
              </a:rPr>
            </a:br>
            <a:r>
              <a:rPr lang="en-US" sz="1700" dirty="0">
                <a:solidFill>
                  <a:schemeClr val="tx1">
                    <a:lumMod val="65000"/>
                    <a:lumOff val="35000"/>
                  </a:schemeClr>
                </a:solidFill>
              </a:rPr>
              <a:t>national experts</a:t>
            </a:r>
          </a:p>
        </p:txBody>
      </p:sp>
      <p:sp>
        <p:nvSpPr>
          <p:cNvPr id="27" name="TextBox 26">
            <a:extLst>
              <a:ext uri="{FF2B5EF4-FFF2-40B4-BE49-F238E27FC236}">
                <a16:creationId xmlns:a16="http://schemas.microsoft.com/office/drawing/2014/main" id="{18B964F9-F1A8-FCEE-F821-78AF58111E5F}"/>
              </a:ext>
            </a:extLst>
          </p:cNvPr>
          <p:cNvSpPr txBox="1"/>
          <p:nvPr/>
        </p:nvSpPr>
        <p:spPr>
          <a:xfrm>
            <a:off x="6705600" y="780365"/>
            <a:ext cx="6096000" cy="496996"/>
          </a:xfrm>
          <a:prstGeom prst="rect">
            <a:avLst/>
          </a:prstGeom>
          <a:noFill/>
        </p:spPr>
        <p:txBody>
          <a:bodyPr wrap="square">
            <a:spAutoFit/>
          </a:bodyPr>
          <a:lstStyle/>
          <a:p>
            <a:pPr marR="1546860">
              <a:lnSpc>
                <a:spcPct val="150000"/>
              </a:lnSpc>
              <a:spcBef>
                <a:spcPts val="75"/>
              </a:spcBef>
              <a:buNone/>
              <a:tabLst>
                <a:tab pos="5240338" algn="l"/>
              </a:tabLst>
            </a:pPr>
            <a:r>
              <a:rPr lang="en-US" sz="2000" b="1" spc="-20" dirty="0">
                <a:solidFill>
                  <a:schemeClr val="tx1">
                    <a:lumMod val="65000"/>
                    <a:lumOff val="35000"/>
                  </a:schemeClr>
                </a:solidFill>
                <a:latin typeface="Arial"/>
                <a:cs typeface="Arial"/>
              </a:rPr>
              <a:t>With CAPC membership we can:</a:t>
            </a:r>
          </a:p>
        </p:txBody>
      </p:sp>
      <p:pic>
        <p:nvPicPr>
          <p:cNvPr id="30" name="Picture 29">
            <a:extLst>
              <a:ext uri="{FF2B5EF4-FFF2-40B4-BE49-F238E27FC236}">
                <a16:creationId xmlns:a16="http://schemas.microsoft.com/office/drawing/2014/main" id="{480E22AB-FAD0-5ACA-0385-A2DC7296A6DD}"/>
              </a:ext>
            </a:extLst>
          </p:cNvPr>
          <p:cNvPicPr>
            <a:picLocks noChangeAspect="1"/>
          </p:cNvPicPr>
          <p:nvPr/>
        </p:nvPicPr>
        <p:blipFill>
          <a:blip r:embed="rId4"/>
          <a:stretch>
            <a:fillRect/>
          </a:stretch>
        </p:blipFill>
        <p:spPr>
          <a:xfrm>
            <a:off x="465826" y="389626"/>
            <a:ext cx="1134374" cy="1134374"/>
          </a:xfrm>
          <a:prstGeom prst="rect">
            <a:avLst/>
          </a:prstGeom>
        </p:spPr>
      </p:pic>
    </p:spTree>
    <p:extLst>
      <p:ext uri="{BB962C8B-B14F-4D97-AF65-F5344CB8AC3E}">
        <p14:creationId xmlns:p14="http://schemas.microsoft.com/office/powerpoint/2010/main" val="36909745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fade">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fade">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fade">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5" end="5"/>
                                            </p:txEl>
                                          </p:spTgt>
                                        </p:tgtEl>
                                        <p:attrNameLst>
                                          <p:attrName>style.visibility</p:attrName>
                                        </p:attrNameLst>
                                      </p:cBhvr>
                                      <p:to>
                                        <p:strVal val="visible"/>
                                      </p:to>
                                    </p:set>
                                    <p:animEffect transition="in" filter="fade">
                                      <p:cBhvr>
                                        <p:cTn id="37" dur="500"/>
                                        <p:tgtEl>
                                          <p:spTgt spid="2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xEl>
                                              <p:pRg st="6" end="6"/>
                                            </p:txEl>
                                          </p:spTgt>
                                        </p:tgtEl>
                                        <p:attrNameLst>
                                          <p:attrName>style.visibility</p:attrName>
                                        </p:attrNameLst>
                                      </p:cBhvr>
                                      <p:to>
                                        <p:strVal val="visible"/>
                                      </p:to>
                                    </p:set>
                                    <p:animEffect transition="in" filter="fade">
                                      <p:cBhvr>
                                        <p:cTn id="42" dur="500"/>
                                        <p:tgtEl>
                                          <p:spTgt spid="2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xEl>
                                              <p:pRg st="7" end="7"/>
                                            </p:txEl>
                                          </p:spTgt>
                                        </p:tgtEl>
                                        <p:attrNameLst>
                                          <p:attrName>style.visibility</p:attrName>
                                        </p:attrNameLst>
                                      </p:cBhvr>
                                      <p:to>
                                        <p:strVal val="visible"/>
                                      </p:to>
                                    </p:set>
                                    <p:animEffect transition="in" filter="fade">
                                      <p:cBhvr>
                                        <p:cTn id="47"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F3F5"/>
        </a:solidFill>
        <a:effectLst/>
      </p:bgPr>
    </p:bg>
    <p:spTree>
      <p:nvGrpSpPr>
        <p:cNvPr id="1" name="">
          <a:extLst>
            <a:ext uri="{FF2B5EF4-FFF2-40B4-BE49-F238E27FC236}">
              <a16:creationId xmlns:a16="http://schemas.microsoft.com/office/drawing/2014/main" id="{01B7CF32-DF70-C08E-1B9A-C1CDF77FA65A}"/>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5A7B25D5-3CE7-C913-1CDB-7ED9B3AC9D4D}"/>
              </a:ext>
            </a:extLst>
          </p:cNvPr>
          <p:cNvSpPr/>
          <p:nvPr/>
        </p:nvSpPr>
        <p:spPr>
          <a:xfrm>
            <a:off x="1" y="-7924"/>
            <a:ext cx="6095999" cy="6865923"/>
          </a:xfrm>
          <a:prstGeom prst="roundRect">
            <a:avLst>
              <a:gd name="adj" fmla="val 0"/>
            </a:avLst>
          </a:prstGeom>
          <a:solidFill>
            <a:srgbClr val="009FDD"/>
          </a:solidFill>
          <a:ln w="22225">
            <a:noFill/>
            <a:round/>
          </a:ln>
        </p:spPr>
        <p:style>
          <a:lnRef idx="2">
            <a:schemeClr val="accent1">
              <a:shade val="15000"/>
            </a:schemeClr>
          </a:lnRef>
          <a:fillRef idx="1">
            <a:schemeClr val="accent1"/>
          </a:fillRef>
          <a:effectRef idx="0">
            <a:schemeClr val="accent1"/>
          </a:effectRef>
          <a:fontRef idx="minor">
            <a:schemeClr val="lt1"/>
          </a:fontRef>
        </p:style>
        <p:txBody>
          <a:bodyPr lIns="432000" tIns="1800000" rIns="0" bIns="360000" rtlCol="0" anchor="t"/>
          <a:lstStyle/>
          <a:p>
            <a:r>
              <a:rPr lang="en-ID" sz="3200" b="1" spc="10" dirty="0">
                <a:solidFill>
                  <a:schemeClr val="bg1"/>
                </a:solidFill>
                <a:latin typeface="Arial" panose="020B0604020202020204" pitchFamily="34" charset="0"/>
                <a:cs typeface="Arial" panose="020B0604020202020204" pitchFamily="34" charset="0"/>
              </a:rPr>
              <a:t>CAPC Helps Build Skills </a:t>
            </a:r>
            <a:br>
              <a:rPr lang="en-ID" sz="3200" b="1" spc="10" dirty="0">
                <a:solidFill>
                  <a:schemeClr val="bg1"/>
                </a:solidFill>
                <a:latin typeface="Arial" panose="020B0604020202020204" pitchFamily="34" charset="0"/>
                <a:cs typeface="Arial" panose="020B0604020202020204" pitchFamily="34" charset="0"/>
              </a:rPr>
            </a:br>
            <a:r>
              <a:rPr lang="en-ID" sz="3200" b="1" spc="10" dirty="0">
                <a:solidFill>
                  <a:schemeClr val="bg1"/>
                </a:solidFill>
                <a:latin typeface="Arial" panose="020B0604020202020204" pitchFamily="34" charset="0"/>
                <a:cs typeface="Arial" panose="020B0604020202020204" pitchFamily="34" charset="0"/>
              </a:rPr>
              <a:t>for All [Name of Org]’s Clinicians</a:t>
            </a:r>
          </a:p>
          <a:p>
            <a:endParaRPr lang="en-ID" sz="2400" b="1" spc="10" dirty="0">
              <a:solidFill>
                <a:schemeClr val="bg1"/>
              </a:solidFill>
              <a:latin typeface="Arial" panose="020B0604020202020204" pitchFamily="34" charset="0"/>
              <a:cs typeface="Arial" panose="020B0604020202020204" pitchFamily="34" charset="0"/>
            </a:endParaRPr>
          </a:p>
          <a:p>
            <a:pPr marL="12700" marR="1546860">
              <a:spcBef>
                <a:spcPts val="75"/>
              </a:spcBef>
            </a:pPr>
            <a:r>
              <a:rPr lang="en-US" sz="2400" spc="-20" dirty="0">
                <a:solidFill>
                  <a:schemeClr val="bg1"/>
                </a:solidFill>
                <a:latin typeface="Times New Roman" panose="02020603050405020304" pitchFamily="18" charset="0"/>
                <a:cs typeface="Times New Roman" panose="02020603050405020304" pitchFamily="18" charset="0"/>
              </a:rPr>
              <a:t>CAPC membership provides continuing education in </a:t>
            </a:r>
            <a:br>
              <a:rPr lang="en-US" sz="2400" spc="-20" dirty="0">
                <a:solidFill>
                  <a:schemeClr val="bg1"/>
                </a:solidFill>
                <a:latin typeface="Times New Roman" panose="02020603050405020304" pitchFamily="18" charset="0"/>
                <a:cs typeface="Times New Roman" panose="02020603050405020304" pitchFamily="18" charset="0"/>
              </a:rPr>
            </a:br>
            <a:r>
              <a:rPr lang="en-US" sz="2400" spc="-20" dirty="0">
                <a:solidFill>
                  <a:schemeClr val="bg1"/>
                </a:solidFill>
                <a:latin typeface="Times New Roman" panose="02020603050405020304" pitchFamily="18" charset="0"/>
                <a:cs typeface="Times New Roman" panose="02020603050405020304" pitchFamily="18" charset="0"/>
              </a:rPr>
              <a:t>palliative care skills for all disciplines and specialties.</a:t>
            </a:r>
          </a:p>
          <a:p>
            <a:endParaRPr lang="en-ID" sz="34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2CD28F1-2753-4086-9316-4A3C43B47C81}"/>
              </a:ext>
            </a:extLst>
          </p:cNvPr>
          <p:cNvPicPr>
            <a:picLocks noChangeAspect="1"/>
          </p:cNvPicPr>
          <p:nvPr/>
        </p:nvPicPr>
        <p:blipFill>
          <a:blip r:embed="rId3">
            <a:alphaModFix amt="6000"/>
          </a:blip>
          <a:srcRect t="2579" r="29519" b="1470"/>
          <a:stretch/>
        </p:blipFill>
        <p:spPr>
          <a:xfrm>
            <a:off x="2743200" y="-7924"/>
            <a:ext cx="3352800" cy="6865923"/>
          </a:xfrm>
          <a:prstGeom prst="rect">
            <a:avLst/>
          </a:prstGeom>
        </p:spPr>
      </p:pic>
      <p:sp>
        <p:nvSpPr>
          <p:cNvPr id="2" name="Holder 4">
            <a:extLst>
              <a:ext uri="{FF2B5EF4-FFF2-40B4-BE49-F238E27FC236}">
                <a16:creationId xmlns:a16="http://schemas.microsoft.com/office/drawing/2014/main" id="{D43B4CC5-641F-3F08-5D90-055D7C32D281}"/>
              </a:ext>
            </a:extLst>
          </p:cNvPr>
          <p:cNvSpPr>
            <a:spLocks noGrp="1"/>
          </p:cNvSpPr>
          <p:nvPr>
            <p:ph type="ftr" sz="quarter" idx="10"/>
          </p:nvPr>
        </p:nvSpPr>
        <p:spPr>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solidFill>
                  <a:schemeClr val="bg1">
                    <a:lumMod val="95000"/>
                  </a:schemeClr>
                </a:solidFill>
              </a:rPr>
              <a:t>Value of CAPC Membership</a:t>
            </a:r>
          </a:p>
        </p:txBody>
      </p:sp>
      <p:sp>
        <p:nvSpPr>
          <p:cNvPr id="3" name="Holder 6">
            <a:extLst>
              <a:ext uri="{FF2B5EF4-FFF2-40B4-BE49-F238E27FC236}">
                <a16:creationId xmlns:a16="http://schemas.microsoft.com/office/drawing/2014/main" id="{C2BD10EE-BD8E-7767-F6AA-8C0644521C75}"/>
              </a:ext>
            </a:extLst>
          </p:cNvPr>
          <p:cNvSpPr>
            <a:spLocks noGrp="1"/>
          </p:cNvSpPr>
          <p:nvPr>
            <p:ph type="sldNum" sz="quarter" idx="11"/>
          </p:nvPr>
        </p:nvSpPr>
        <p:spPr>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solidFill>
                  <a:schemeClr val="tx1">
                    <a:lumMod val="50000"/>
                    <a:lumOff val="50000"/>
                  </a:schemeClr>
                </a:solidFill>
              </a:rPr>
              <a:pPr/>
              <a:t>7</a:t>
            </a:fld>
            <a:endParaRPr lang="en-ID" dirty="0">
              <a:solidFill>
                <a:schemeClr val="tx1">
                  <a:lumMod val="50000"/>
                  <a:lumOff val="50000"/>
                </a:schemeClr>
              </a:solidFill>
            </a:endParaRPr>
          </a:p>
        </p:txBody>
      </p:sp>
      <p:sp>
        <p:nvSpPr>
          <p:cNvPr id="22" name="TextBox 21">
            <a:extLst>
              <a:ext uri="{FF2B5EF4-FFF2-40B4-BE49-F238E27FC236}">
                <a16:creationId xmlns:a16="http://schemas.microsoft.com/office/drawing/2014/main" id="{E89E16BF-BE75-4138-24FE-1F0EAF464163}"/>
              </a:ext>
            </a:extLst>
          </p:cNvPr>
          <p:cNvSpPr txBox="1"/>
          <p:nvPr/>
        </p:nvSpPr>
        <p:spPr>
          <a:xfrm>
            <a:off x="6579683" y="1643310"/>
            <a:ext cx="4850318" cy="4626908"/>
          </a:xfrm>
          <a:prstGeom prst="rect">
            <a:avLst/>
          </a:prstGeom>
          <a:noFill/>
        </p:spPr>
        <p:txBody>
          <a:bodyPr wrap="square">
            <a:spAutoFit/>
          </a:bodyPr>
          <a:lstStyle/>
          <a:p>
            <a:pPr marL="298450" marR="5080" indent="-285750">
              <a:spcBef>
                <a:spcPts val="1000"/>
              </a:spcBef>
              <a:spcAft>
                <a:spcPts val="0"/>
              </a:spcAft>
              <a:buClr>
                <a:srgbClr val="049EDC"/>
              </a:buClr>
              <a:buFont typeface="Font Awesome 6 Pro Solid" panose="02000503000000000000" pitchFamily="2" charset="0"/>
              <a:buChar char="✔"/>
              <a:defRPr>
                <a:solidFill>
                  <a:srgbClr val="7F7F7F"/>
                </a:solidFill>
                <a:latin typeface="Arial"/>
                <a:ea typeface="Arial"/>
                <a:cs typeface="Arial"/>
                <a:sym typeface="Arial"/>
              </a:defRPr>
            </a:pPr>
            <a:r>
              <a:rPr lang="en-ID" sz="1700" dirty="0">
                <a:solidFill>
                  <a:schemeClr val="tx1">
                    <a:lumMod val="65000"/>
                    <a:lumOff val="35000"/>
                  </a:schemeClr>
                </a:solidFill>
              </a:rPr>
              <a:t>Improve practice consistency </a:t>
            </a:r>
          </a:p>
          <a:p>
            <a:pPr marL="298450" marR="5080" indent="-285750">
              <a:spcBef>
                <a:spcPts val="1000"/>
              </a:spcBef>
              <a:spcAft>
                <a:spcPts val="0"/>
              </a:spcAft>
              <a:buClr>
                <a:srgbClr val="049EDC"/>
              </a:buClr>
              <a:buFont typeface="Font Awesome 6 Pro Solid" panose="02000503000000000000" pitchFamily="2" charset="0"/>
              <a:buChar char="✔"/>
              <a:defRPr>
                <a:solidFill>
                  <a:srgbClr val="7F7F7F"/>
                </a:solidFill>
                <a:latin typeface="Arial"/>
                <a:ea typeface="Arial"/>
                <a:cs typeface="Arial"/>
                <a:sym typeface="Arial"/>
              </a:defRPr>
            </a:pPr>
            <a:r>
              <a:rPr lang="en-ID" sz="1700" dirty="0">
                <a:solidFill>
                  <a:schemeClr val="tx1">
                    <a:lumMod val="65000"/>
                    <a:lumOff val="35000"/>
                  </a:schemeClr>
                </a:solidFill>
              </a:rPr>
              <a:t>Learn expert communication skills that boost clinician comfort and strengthen relationships </a:t>
            </a:r>
          </a:p>
          <a:p>
            <a:pPr marL="298450" marR="127635" indent="-285750">
              <a:spcBef>
                <a:spcPts val="1000"/>
              </a:spcBef>
              <a:buClr>
                <a:srgbClr val="049EDC"/>
              </a:buClr>
              <a:buFont typeface="Font Awesome 6 Pro Solid" panose="02000503000000000000" pitchFamily="2" charset="0"/>
              <a:buChar char="✔"/>
              <a:defRPr>
                <a:solidFill>
                  <a:srgbClr val="7F7F7F"/>
                </a:solidFill>
                <a:latin typeface="Arial"/>
                <a:ea typeface="Arial"/>
                <a:cs typeface="Arial"/>
                <a:sym typeface="Arial"/>
              </a:defRPr>
            </a:pPr>
            <a:r>
              <a:rPr lang="en-ID" sz="1700" dirty="0">
                <a:solidFill>
                  <a:schemeClr val="tx1">
                    <a:lumMod val="65000"/>
                    <a:lumOff val="35000"/>
                  </a:schemeClr>
                </a:solidFill>
              </a:rPr>
              <a:t>Better manage complex symptoms and pain</a:t>
            </a:r>
            <a:endParaRPr lang="en-ID" sz="1700" spc="-5" dirty="0">
              <a:solidFill>
                <a:schemeClr val="tx1">
                  <a:lumMod val="65000"/>
                  <a:lumOff val="35000"/>
                </a:schemeClr>
              </a:solidFill>
            </a:endParaRPr>
          </a:p>
          <a:p>
            <a:pPr marL="298450" marR="127635" indent="-285750">
              <a:spcBef>
                <a:spcPts val="1000"/>
              </a:spcBef>
              <a:spcAft>
                <a:spcPts val="0"/>
              </a:spcAft>
              <a:buClr>
                <a:srgbClr val="049EDC"/>
              </a:buClr>
              <a:buFont typeface="Font Awesome 6 Pro Solid" panose="02000503000000000000" pitchFamily="2" charset="0"/>
              <a:buChar char="✔"/>
              <a:defRPr>
                <a:solidFill>
                  <a:srgbClr val="7F7F7F"/>
                </a:solidFill>
                <a:latin typeface="Arial"/>
                <a:ea typeface="Arial"/>
                <a:cs typeface="Arial"/>
                <a:sym typeface="Arial"/>
              </a:defRPr>
            </a:pPr>
            <a:r>
              <a:rPr lang="en-ID" sz="1700" dirty="0">
                <a:solidFill>
                  <a:schemeClr val="tx1">
                    <a:lumMod val="65000"/>
                    <a:lumOff val="35000"/>
                  </a:schemeClr>
                </a:solidFill>
              </a:rPr>
              <a:t>Meet licensing and DEA opioid </a:t>
            </a:r>
            <a:br>
              <a:rPr lang="en-ID" sz="1700" dirty="0">
                <a:solidFill>
                  <a:schemeClr val="tx1">
                    <a:lumMod val="65000"/>
                    <a:lumOff val="35000"/>
                  </a:schemeClr>
                </a:solidFill>
              </a:rPr>
            </a:br>
            <a:r>
              <a:rPr lang="en-ID" sz="1700" dirty="0">
                <a:solidFill>
                  <a:schemeClr val="tx1">
                    <a:lumMod val="65000"/>
                    <a:lumOff val="35000"/>
                  </a:schemeClr>
                </a:solidFill>
              </a:rPr>
              <a:t>prescribing requirements</a:t>
            </a:r>
          </a:p>
          <a:p>
            <a:pPr marL="298450" indent="-285750">
              <a:spcBef>
                <a:spcPts val="900"/>
              </a:spcBef>
              <a:spcAft>
                <a:spcPts val="0"/>
              </a:spcAft>
              <a:buClr>
                <a:srgbClr val="049EDC"/>
              </a:buClr>
              <a:buFont typeface="Font Awesome 6 Pro Solid" panose="02000503000000000000" pitchFamily="2" charset="0"/>
              <a:buChar char="✔"/>
              <a:defRPr>
                <a:solidFill>
                  <a:srgbClr val="7F7F7F"/>
                </a:solidFill>
                <a:latin typeface="Arial"/>
                <a:ea typeface="Arial"/>
                <a:cs typeface="Arial"/>
                <a:sym typeface="Arial"/>
              </a:defRPr>
            </a:pPr>
            <a:r>
              <a:rPr lang="en-ID" sz="1700" dirty="0">
                <a:solidFill>
                  <a:schemeClr val="tx1">
                    <a:lumMod val="65000"/>
                    <a:lumOff val="35000"/>
                  </a:schemeClr>
                </a:solidFill>
              </a:rPr>
              <a:t>Provide age-friendly health care </a:t>
            </a:r>
            <a:br>
              <a:rPr lang="en-ID" sz="1700" dirty="0">
                <a:solidFill>
                  <a:schemeClr val="tx1">
                    <a:lumMod val="65000"/>
                    <a:lumOff val="35000"/>
                  </a:schemeClr>
                </a:solidFill>
              </a:rPr>
            </a:br>
            <a:r>
              <a:rPr lang="en-ID" sz="1700" dirty="0">
                <a:solidFill>
                  <a:schemeClr val="tx1">
                    <a:lumMod val="65000"/>
                    <a:lumOff val="35000"/>
                  </a:schemeClr>
                </a:solidFill>
              </a:rPr>
              <a:t>to older adults</a:t>
            </a:r>
          </a:p>
          <a:p>
            <a:pPr marL="298450" marR="127635" indent="-285750">
              <a:spcBef>
                <a:spcPts val="1000"/>
              </a:spcBef>
              <a:buClr>
                <a:srgbClr val="049EDC"/>
              </a:buClr>
              <a:buFont typeface="Font Awesome 6 Pro Solid" panose="02000503000000000000" pitchFamily="2" charset="0"/>
              <a:buChar char="✔"/>
              <a:defRPr>
                <a:solidFill>
                  <a:srgbClr val="7F7F7F"/>
                </a:solidFill>
                <a:latin typeface="Arial"/>
                <a:ea typeface="Arial"/>
                <a:cs typeface="Arial"/>
                <a:sym typeface="Arial"/>
              </a:defRPr>
            </a:pPr>
            <a:r>
              <a:rPr lang="en-ID" sz="1700" dirty="0">
                <a:solidFill>
                  <a:schemeClr val="tx1">
                    <a:lumMod val="65000"/>
                    <a:lumOff val="35000"/>
                  </a:schemeClr>
                </a:solidFill>
              </a:rPr>
              <a:t>Reduce crises and improve quality of life for patients with dementia, and their caregivers</a:t>
            </a:r>
          </a:p>
          <a:p>
            <a:pPr marL="298450" marR="127635" indent="-285750">
              <a:spcBef>
                <a:spcPts val="1000"/>
              </a:spcBef>
              <a:spcAft>
                <a:spcPts val="0"/>
              </a:spcAft>
              <a:buClr>
                <a:srgbClr val="049EDC"/>
              </a:buClr>
              <a:buFont typeface="Font Awesome 6 Pro Solid" panose="02000503000000000000" pitchFamily="2" charset="0"/>
              <a:buChar char="✔"/>
              <a:defRPr>
                <a:solidFill>
                  <a:srgbClr val="7F7F7F"/>
                </a:solidFill>
                <a:latin typeface="Arial"/>
                <a:ea typeface="Arial"/>
                <a:cs typeface="Arial"/>
                <a:sym typeface="Arial"/>
              </a:defRPr>
            </a:pPr>
            <a:r>
              <a:rPr lang="en-ID" sz="1700" dirty="0">
                <a:solidFill>
                  <a:schemeClr val="tx1">
                    <a:lumMod val="65000"/>
                    <a:lumOff val="35000"/>
                  </a:schemeClr>
                </a:solidFill>
              </a:rPr>
              <a:t>Assign CAPC courses to onboard new staff </a:t>
            </a:r>
            <a:br>
              <a:rPr lang="en-ID" sz="1700" dirty="0">
                <a:solidFill>
                  <a:schemeClr val="tx1">
                    <a:lumMod val="65000"/>
                    <a:lumOff val="35000"/>
                  </a:schemeClr>
                </a:solidFill>
              </a:rPr>
            </a:br>
            <a:r>
              <a:rPr lang="en-ID" sz="1700" dirty="0">
                <a:solidFill>
                  <a:schemeClr val="tx1">
                    <a:lumMod val="65000"/>
                    <a:lumOff val="35000"/>
                  </a:schemeClr>
                </a:solidFill>
              </a:rPr>
              <a:t>and conduct annual training</a:t>
            </a:r>
          </a:p>
          <a:p>
            <a:pPr marL="298450" indent="-285750">
              <a:spcBef>
                <a:spcPts val="900"/>
              </a:spcBef>
              <a:spcAft>
                <a:spcPts val="0"/>
              </a:spcAft>
              <a:buClr>
                <a:srgbClr val="049EDC"/>
              </a:buClr>
              <a:buFont typeface="Font Awesome 6 Pro Solid" panose="02000503000000000000" pitchFamily="2" charset="0"/>
              <a:buChar char="✔"/>
              <a:defRPr>
                <a:solidFill>
                  <a:srgbClr val="7F7F7F"/>
                </a:solidFill>
                <a:latin typeface="Arial"/>
                <a:ea typeface="Arial"/>
                <a:cs typeface="Arial"/>
                <a:sym typeface="Arial"/>
              </a:defRPr>
            </a:pPr>
            <a:r>
              <a:rPr lang="en-ID" sz="1700" dirty="0">
                <a:solidFill>
                  <a:schemeClr val="tx1">
                    <a:lumMod val="65000"/>
                    <a:lumOff val="35000"/>
                  </a:schemeClr>
                </a:solidFill>
              </a:rPr>
              <a:t>Provide a valuable professional </a:t>
            </a:r>
            <a:br>
              <a:rPr lang="en-ID" sz="1700" dirty="0">
                <a:solidFill>
                  <a:schemeClr val="tx1">
                    <a:lumMod val="65000"/>
                    <a:lumOff val="35000"/>
                  </a:schemeClr>
                </a:solidFill>
              </a:rPr>
            </a:br>
            <a:r>
              <a:rPr lang="en-ID" sz="1700" dirty="0">
                <a:solidFill>
                  <a:schemeClr val="tx1">
                    <a:lumMod val="65000"/>
                    <a:lumOff val="35000"/>
                  </a:schemeClr>
                </a:solidFill>
              </a:rPr>
              <a:t>development benefit to staff </a:t>
            </a:r>
          </a:p>
        </p:txBody>
      </p:sp>
      <p:sp>
        <p:nvSpPr>
          <p:cNvPr id="27" name="TextBox 26">
            <a:extLst>
              <a:ext uri="{FF2B5EF4-FFF2-40B4-BE49-F238E27FC236}">
                <a16:creationId xmlns:a16="http://schemas.microsoft.com/office/drawing/2014/main" id="{4983F585-C4DF-711A-2629-AC624EE8B83F}"/>
              </a:ext>
            </a:extLst>
          </p:cNvPr>
          <p:cNvSpPr txBox="1"/>
          <p:nvPr/>
        </p:nvSpPr>
        <p:spPr>
          <a:xfrm>
            <a:off x="6605314" y="473760"/>
            <a:ext cx="5586686" cy="1015663"/>
          </a:xfrm>
          <a:prstGeom prst="rect">
            <a:avLst/>
          </a:prstGeom>
          <a:noFill/>
        </p:spPr>
        <p:txBody>
          <a:bodyPr wrap="square">
            <a:spAutoFit/>
          </a:bodyPr>
          <a:lstStyle/>
          <a:p>
            <a:pPr marR="1546860">
              <a:spcBef>
                <a:spcPts val="75"/>
              </a:spcBef>
              <a:buNone/>
              <a:tabLst>
                <a:tab pos="5240338" algn="l"/>
              </a:tabLst>
            </a:pPr>
            <a:r>
              <a:rPr lang="en-US" sz="2000" b="1" spc="-20" dirty="0">
                <a:solidFill>
                  <a:schemeClr val="tx1">
                    <a:lumMod val="65000"/>
                    <a:lumOff val="35000"/>
                  </a:schemeClr>
                </a:solidFill>
                <a:latin typeface="Arial"/>
                <a:cs typeface="Arial"/>
              </a:rPr>
              <a:t>Free CE and CME credits and ABIM MOC credits are included in membership so we can:</a:t>
            </a:r>
          </a:p>
        </p:txBody>
      </p:sp>
      <p:pic>
        <p:nvPicPr>
          <p:cNvPr id="8" name="Picture 7">
            <a:extLst>
              <a:ext uri="{FF2B5EF4-FFF2-40B4-BE49-F238E27FC236}">
                <a16:creationId xmlns:a16="http://schemas.microsoft.com/office/drawing/2014/main" id="{F31BD62A-F4CF-30DA-772D-E559E2B5EE6D}"/>
              </a:ext>
            </a:extLst>
          </p:cNvPr>
          <p:cNvPicPr>
            <a:picLocks noChangeAspect="1"/>
          </p:cNvPicPr>
          <p:nvPr/>
        </p:nvPicPr>
        <p:blipFill>
          <a:blip r:embed="rId4"/>
          <a:stretch>
            <a:fillRect/>
          </a:stretch>
        </p:blipFill>
        <p:spPr>
          <a:xfrm>
            <a:off x="488238" y="389626"/>
            <a:ext cx="1134374" cy="1134374"/>
          </a:xfrm>
          <a:prstGeom prst="rect">
            <a:avLst/>
          </a:prstGeom>
        </p:spPr>
      </p:pic>
    </p:spTree>
    <p:extLst>
      <p:ext uri="{BB962C8B-B14F-4D97-AF65-F5344CB8AC3E}">
        <p14:creationId xmlns:p14="http://schemas.microsoft.com/office/powerpoint/2010/main" val="4919883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fade">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fade">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fade">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5" end="5"/>
                                            </p:txEl>
                                          </p:spTgt>
                                        </p:tgtEl>
                                        <p:attrNameLst>
                                          <p:attrName>style.visibility</p:attrName>
                                        </p:attrNameLst>
                                      </p:cBhvr>
                                      <p:to>
                                        <p:strVal val="visible"/>
                                      </p:to>
                                    </p:set>
                                    <p:animEffect transition="in" filter="fade">
                                      <p:cBhvr>
                                        <p:cTn id="37" dur="500"/>
                                        <p:tgtEl>
                                          <p:spTgt spid="2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xEl>
                                              <p:pRg st="6" end="6"/>
                                            </p:txEl>
                                          </p:spTgt>
                                        </p:tgtEl>
                                        <p:attrNameLst>
                                          <p:attrName>style.visibility</p:attrName>
                                        </p:attrNameLst>
                                      </p:cBhvr>
                                      <p:to>
                                        <p:strVal val="visible"/>
                                      </p:to>
                                    </p:set>
                                    <p:animEffect transition="in" filter="fade">
                                      <p:cBhvr>
                                        <p:cTn id="42" dur="500"/>
                                        <p:tgtEl>
                                          <p:spTgt spid="2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xEl>
                                              <p:pRg st="7" end="7"/>
                                            </p:txEl>
                                          </p:spTgt>
                                        </p:tgtEl>
                                        <p:attrNameLst>
                                          <p:attrName>style.visibility</p:attrName>
                                        </p:attrNameLst>
                                      </p:cBhvr>
                                      <p:to>
                                        <p:strVal val="visible"/>
                                      </p:to>
                                    </p:set>
                                    <p:animEffect transition="in" filter="fade">
                                      <p:cBhvr>
                                        <p:cTn id="47"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F3F5"/>
        </a:solidFill>
        <a:effectLst/>
      </p:bgPr>
    </p:bg>
    <p:spTree>
      <p:nvGrpSpPr>
        <p:cNvPr id="1" name="">
          <a:extLst>
            <a:ext uri="{FF2B5EF4-FFF2-40B4-BE49-F238E27FC236}">
              <a16:creationId xmlns:a16="http://schemas.microsoft.com/office/drawing/2014/main" id="{A6777706-B147-7E81-4EEA-AA3F655BAB18}"/>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C187A7F-BE9D-1546-6581-D0DEB096025B}"/>
              </a:ext>
            </a:extLst>
          </p:cNvPr>
          <p:cNvSpPr/>
          <p:nvPr/>
        </p:nvSpPr>
        <p:spPr>
          <a:xfrm>
            <a:off x="1" y="-7924"/>
            <a:ext cx="6095999" cy="6865923"/>
          </a:xfrm>
          <a:prstGeom prst="roundRect">
            <a:avLst>
              <a:gd name="adj" fmla="val 0"/>
            </a:avLst>
          </a:prstGeom>
          <a:solidFill>
            <a:srgbClr val="009FDD"/>
          </a:solidFill>
          <a:ln w="22225">
            <a:noFill/>
            <a:round/>
          </a:ln>
        </p:spPr>
        <p:style>
          <a:lnRef idx="2">
            <a:schemeClr val="accent1">
              <a:shade val="15000"/>
            </a:schemeClr>
          </a:lnRef>
          <a:fillRef idx="1">
            <a:schemeClr val="accent1"/>
          </a:fillRef>
          <a:effectRef idx="0">
            <a:schemeClr val="accent1"/>
          </a:effectRef>
          <a:fontRef idx="minor">
            <a:schemeClr val="lt1"/>
          </a:fontRef>
        </p:style>
        <p:txBody>
          <a:bodyPr lIns="432000" tIns="1800000" rIns="0" bIns="360000" rtlCol="0" anchor="t"/>
          <a:lstStyle/>
          <a:p>
            <a:r>
              <a:rPr lang="en-ID" sz="3200" b="1" spc="10" dirty="0">
                <a:solidFill>
                  <a:schemeClr val="bg1"/>
                </a:solidFill>
                <a:latin typeface="Arial" panose="020B0604020202020204" pitchFamily="34" charset="0"/>
                <a:cs typeface="Arial" panose="020B0604020202020204" pitchFamily="34" charset="0"/>
              </a:rPr>
              <a:t>CAPC Helps Develop Organizational Strategies </a:t>
            </a:r>
            <a:br>
              <a:rPr lang="en-ID" sz="3200" b="1" spc="10" dirty="0">
                <a:solidFill>
                  <a:schemeClr val="bg1"/>
                </a:solidFill>
                <a:latin typeface="Arial" panose="020B0604020202020204" pitchFamily="34" charset="0"/>
                <a:cs typeface="Arial" panose="020B0604020202020204" pitchFamily="34" charset="0"/>
              </a:rPr>
            </a:br>
            <a:r>
              <a:rPr lang="en-ID" sz="3200" b="1" spc="10" dirty="0">
                <a:solidFill>
                  <a:schemeClr val="bg1"/>
                </a:solidFill>
                <a:latin typeface="Arial" panose="020B0604020202020204" pitchFamily="34" charset="0"/>
                <a:cs typeface="Arial" panose="020B0604020202020204" pitchFamily="34" charset="0"/>
              </a:rPr>
              <a:t>to Improve Outcomes</a:t>
            </a:r>
          </a:p>
          <a:p>
            <a:endParaRPr lang="en-ID" sz="2400" b="1" spc="1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8BAFA8F-451B-89F8-812D-787063CF4E70}"/>
              </a:ext>
            </a:extLst>
          </p:cNvPr>
          <p:cNvPicPr>
            <a:picLocks noChangeAspect="1"/>
          </p:cNvPicPr>
          <p:nvPr/>
        </p:nvPicPr>
        <p:blipFill>
          <a:blip r:embed="rId3">
            <a:alphaModFix amt="6000"/>
          </a:blip>
          <a:srcRect l="-1" t="1574" r="27456" b="2541"/>
          <a:stretch/>
        </p:blipFill>
        <p:spPr>
          <a:xfrm>
            <a:off x="2743200" y="0"/>
            <a:ext cx="3352800" cy="6865923"/>
          </a:xfrm>
          <a:prstGeom prst="rect">
            <a:avLst/>
          </a:prstGeom>
        </p:spPr>
      </p:pic>
      <p:sp>
        <p:nvSpPr>
          <p:cNvPr id="2" name="Holder 4">
            <a:extLst>
              <a:ext uri="{FF2B5EF4-FFF2-40B4-BE49-F238E27FC236}">
                <a16:creationId xmlns:a16="http://schemas.microsoft.com/office/drawing/2014/main" id="{E6D6A7BB-9E04-9B9A-EA25-4301A7B10942}"/>
              </a:ext>
            </a:extLst>
          </p:cNvPr>
          <p:cNvSpPr>
            <a:spLocks noGrp="1"/>
          </p:cNvSpPr>
          <p:nvPr>
            <p:ph type="ftr" sz="quarter" idx="10"/>
          </p:nvPr>
        </p:nvSpPr>
        <p:spPr>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solidFill>
                  <a:schemeClr val="bg1">
                    <a:lumMod val="95000"/>
                  </a:schemeClr>
                </a:solidFill>
              </a:rPr>
              <a:t>Value of CAPC Membership</a:t>
            </a:r>
          </a:p>
        </p:txBody>
      </p:sp>
      <p:sp>
        <p:nvSpPr>
          <p:cNvPr id="3" name="Holder 6">
            <a:extLst>
              <a:ext uri="{FF2B5EF4-FFF2-40B4-BE49-F238E27FC236}">
                <a16:creationId xmlns:a16="http://schemas.microsoft.com/office/drawing/2014/main" id="{39C9ED35-CEE5-02A2-3EEA-CF3876175CEE}"/>
              </a:ext>
            </a:extLst>
          </p:cNvPr>
          <p:cNvSpPr>
            <a:spLocks noGrp="1"/>
          </p:cNvSpPr>
          <p:nvPr>
            <p:ph type="sldNum" sz="quarter" idx="11"/>
          </p:nvPr>
        </p:nvSpPr>
        <p:spPr>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solidFill>
                  <a:schemeClr val="tx1">
                    <a:lumMod val="50000"/>
                    <a:lumOff val="50000"/>
                  </a:schemeClr>
                </a:solidFill>
              </a:rPr>
              <a:pPr/>
              <a:t>8</a:t>
            </a:fld>
            <a:endParaRPr lang="en-ID" dirty="0">
              <a:solidFill>
                <a:schemeClr val="tx1">
                  <a:lumMod val="50000"/>
                  <a:lumOff val="50000"/>
                </a:schemeClr>
              </a:solidFill>
            </a:endParaRPr>
          </a:p>
        </p:txBody>
      </p:sp>
      <p:sp>
        <p:nvSpPr>
          <p:cNvPr id="27" name="TextBox 26">
            <a:extLst>
              <a:ext uri="{FF2B5EF4-FFF2-40B4-BE49-F238E27FC236}">
                <a16:creationId xmlns:a16="http://schemas.microsoft.com/office/drawing/2014/main" id="{0F07FC57-031D-2942-5CE5-0AFEBC8EA4FA}"/>
              </a:ext>
            </a:extLst>
          </p:cNvPr>
          <p:cNvSpPr txBox="1"/>
          <p:nvPr/>
        </p:nvSpPr>
        <p:spPr>
          <a:xfrm>
            <a:off x="6605314" y="609600"/>
            <a:ext cx="5739086" cy="1323439"/>
          </a:xfrm>
          <a:prstGeom prst="rect">
            <a:avLst/>
          </a:prstGeom>
          <a:noFill/>
        </p:spPr>
        <p:txBody>
          <a:bodyPr wrap="square">
            <a:spAutoFit/>
          </a:bodyPr>
          <a:lstStyle/>
          <a:p>
            <a:pPr marR="1546860">
              <a:spcBef>
                <a:spcPts val="75"/>
              </a:spcBef>
              <a:buNone/>
              <a:tabLst>
                <a:tab pos="5240338" algn="l"/>
              </a:tabLst>
            </a:pPr>
            <a:r>
              <a:rPr lang="en-US" sz="2000" b="1" spc="-20" dirty="0">
                <a:solidFill>
                  <a:schemeClr val="tx1">
                    <a:lumMod val="65000"/>
                    <a:lumOff val="35000"/>
                  </a:schemeClr>
                </a:solidFill>
                <a:latin typeface="Arial"/>
                <a:cs typeface="Arial"/>
              </a:rPr>
              <a:t>CAPC keeps members informed of best practices and innovations in care delivery for patients with serious illness in order to:</a:t>
            </a:r>
          </a:p>
        </p:txBody>
      </p:sp>
      <p:sp>
        <p:nvSpPr>
          <p:cNvPr id="5" name="TextBox 4">
            <a:extLst>
              <a:ext uri="{FF2B5EF4-FFF2-40B4-BE49-F238E27FC236}">
                <a16:creationId xmlns:a16="http://schemas.microsoft.com/office/drawing/2014/main" id="{E20D6A56-3209-2A7B-CB3D-322646C104DF}"/>
              </a:ext>
            </a:extLst>
          </p:cNvPr>
          <p:cNvSpPr txBox="1"/>
          <p:nvPr/>
        </p:nvSpPr>
        <p:spPr>
          <a:xfrm>
            <a:off x="6579683" y="2083730"/>
            <a:ext cx="4621718" cy="3813865"/>
          </a:xfrm>
          <a:prstGeom prst="rect">
            <a:avLst/>
          </a:prstGeom>
          <a:noFill/>
        </p:spPr>
        <p:txBody>
          <a:bodyPr wrap="square">
            <a:spAutoFit/>
          </a:bodyPr>
          <a:lstStyle/>
          <a:p>
            <a:pPr marL="298450" marR="5080" indent="-285750">
              <a:spcBef>
                <a:spcPts val="1000"/>
              </a:spcBef>
              <a:spcAft>
                <a:spcPts val="0"/>
              </a:spcAft>
              <a:buClr>
                <a:srgbClr val="049EDC"/>
              </a:buClr>
              <a:buFont typeface="Font Awesome 6 Pro Solid" panose="02000503000000000000" pitchFamily="2" charset="0"/>
              <a:buChar char="✔"/>
              <a:defRPr>
                <a:solidFill>
                  <a:srgbClr val="7F7F7F"/>
                </a:solidFill>
                <a:latin typeface="Arial"/>
                <a:ea typeface="Arial"/>
                <a:cs typeface="Arial"/>
                <a:sym typeface="Arial"/>
              </a:defRPr>
            </a:pPr>
            <a:r>
              <a:rPr lang="en-US" sz="1800" b="0" dirty="0">
                <a:solidFill>
                  <a:schemeClr val="tx1">
                    <a:lumMod val="65000"/>
                    <a:lumOff val="35000"/>
                  </a:schemeClr>
                </a:solidFill>
                <a:latin typeface="Arial" panose="020B0604020202020204" pitchFamily="34" charset="0"/>
                <a:cs typeface="Arial" panose="020B0604020202020204" pitchFamily="34" charset="0"/>
              </a:rPr>
              <a:t>Expand palliative care capabilities to </a:t>
            </a:r>
            <a:br>
              <a:rPr lang="en-US" sz="1800" b="0" dirty="0">
                <a:solidFill>
                  <a:schemeClr val="tx1">
                    <a:lumMod val="65000"/>
                    <a:lumOff val="35000"/>
                  </a:schemeClr>
                </a:solidFill>
                <a:latin typeface="Arial" panose="020B0604020202020204" pitchFamily="34" charset="0"/>
                <a:cs typeface="Arial" panose="020B0604020202020204" pitchFamily="34" charset="0"/>
              </a:rPr>
            </a:br>
            <a:r>
              <a:rPr lang="en-US" sz="1800" b="0" dirty="0">
                <a:solidFill>
                  <a:schemeClr val="tx1">
                    <a:lumMod val="65000"/>
                    <a:lumOff val="35000"/>
                  </a:schemeClr>
                </a:solidFill>
                <a:latin typeface="Arial" panose="020B0604020202020204" pitchFamily="34" charset="0"/>
                <a:cs typeface="Arial" panose="020B0604020202020204" pitchFamily="34" charset="0"/>
              </a:rPr>
              <a:t>all settings, modeled by organizational case studies</a:t>
            </a:r>
            <a:endParaRPr lang="en-ID" sz="1700" spc="-5" dirty="0">
              <a:solidFill>
                <a:schemeClr val="tx1">
                  <a:lumMod val="65000"/>
                  <a:lumOff val="35000"/>
                </a:schemeClr>
              </a:solidFill>
            </a:endParaRPr>
          </a:p>
          <a:p>
            <a:pPr marL="298450" marR="127635" indent="-285750">
              <a:spcBef>
                <a:spcPts val="1000"/>
              </a:spcBef>
              <a:spcAft>
                <a:spcPts val="0"/>
              </a:spcAft>
              <a:buClr>
                <a:srgbClr val="049EDC"/>
              </a:buClr>
              <a:buFont typeface="Font Awesome 6 Pro Solid" panose="02000503000000000000" pitchFamily="2" charset="0"/>
              <a:buChar char="✔"/>
              <a:defRPr>
                <a:solidFill>
                  <a:srgbClr val="7F7F7F"/>
                </a:solidFill>
                <a:latin typeface="Arial"/>
                <a:ea typeface="Arial"/>
                <a:cs typeface="Arial"/>
                <a:sym typeface="Arial"/>
              </a:defRPr>
            </a:pPr>
            <a:r>
              <a:rPr lang="en-ID" sz="1700" dirty="0">
                <a:solidFill>
                  <a:schemeClr val="tx1">
                    <a:lumMod val="65000"/>
                    <a:lumOff val="35000"/>
                  </a:schemeClr>
                </a:solidFill>
              </a:rPr>
              <a:t>Educate ourselves on palliative care trends using CAPC’s comparative </a:t>
            </a:r>
            <a:br>
              <a:rPr lang="en-ID" sz="1700" dirty="0">
                <a:solidFill>
                  <a:schemeClr val="tx1">
                    <a:lumMod val="65000"/>
                    <a:lumOff val="35000"/>
                  </a:schemeClr>
                </a:solidFill>
              </a:rPr>
            </a:br>
            <a:r>
              <a:rPr lang="en-ID" sz="1700" dirty="0">
                <a:solidFill>
                  <a:schemeClr val="tx1">
                    <a:lumMod val="65000"/>
                    <a:lumOff val="35000"/>
                  </a:schemeClr>
                </a:solidFill>
              </a:rPr>
              <a:t>data and reports </a:t>
            </a:r>
          </a:p>
          <a:p>
            <a:pPr marL="298450" indent="-285750">
              <a:spcBef>
                <a:spcPts val="900"/>
              </a:spcBef>
              <a:spcAft>
                <a:spcPts val="0"/>
              </a:spcAft>
              <a:buClr>
                <a:srgbClr val="049EDC"/>
              </a:buClr>
              <a:buFont typeface="Font Awesome 6 Pro Solid" panose="02000503000000000000" pitchFamily="2" charset="0"/>
              <a:buChar char="✔"/>
              <a:defRPr>
                <a:solidFill>
                  <a:srgbClr val="7F7F7F"/>
                </a:solidFill>
                <a:latin typeface="Arial"/>
                <a:ea typeface="Arial"/>
                <a:cs typeface="Arial"/>
                <a:sym typeface="Arial"/>
              </a:defRPr>
            </a:pPr>
            <a:r>
              <a:rPr lang="en-ID" sz="1700" dirty="0">
                <a:solidFill>
                  <a:schemeClr val="tx1">
                    <a:lumMod val="65000"/>
                    <a:lumOff val="35000"/>
                  </a:schemeClr>
                </a:solidFill>
              </a:rPr>
              <a:t>Learn about financing models, from </a:t>
            </a:r>
            <a:br>
              <a:rPr lang="en-ID" sz="1700" dirty="0">
                <a:solidFill>
                  <a:schemeClr val="tx1">
                    <a:lumMod val="65000"/>
                    <a:lumOff val="35000"/>
                  </a:schemeClr>
                </a:solidFill>
              </a:rPr>
            </a:br>
            <a:r>
              <a:rPr lang="en-ID" sz="1700" dirty="0">
                <a:solidFill>
                  <a:schemeClr val="tx1">
                    <a:lumMod val="65000"/>
                    <a:lumOff val="35000"/>
                  </a:schemeClr>
                </a:solidFill>
              </a:rPr>
              <a:t>fee-for-service to value-based payment</a:t>
            </a:r>
          </a:p>
          <a:p>
            <a:pPr marL="298450" indent="-285750">
              <a:spcBef>
                <a:spcPts val="900"/>
              </a:spcBef>
              <a:buClr>
                <a:srgbClr val="049EDC"/>
              </a:buClr>
              <a:buFont typeface="Font Awesome 6 Pro Solid" panose="02000503000000000000" pitchFamily="2" charset="0"/>
              <a:buChar char="✔"/>
              <a:defRPr>
                <a:solidFill>
                  <a:srgbClr val="7F7F7F"/>
                </a:solidFill>
                <a:latin typeface="Arial"/>
                <a:ea typeface="Arial"/>
                <a:cs typeface="Arial"/>
                <a:sym typeface="Arial"/>
              </a:defRPr>
            </a:pPr>
            <a:r>
              <a:rPr lang="en-US" sz="1800" b="0" dirty="0">
                <a:solidFill>
                  <a:schemeClr val="tx1">
                    <a:lumMod val="65000"/>
                    <a:lumOff val="35000"/>
                  </a:schemeClr>
                </a:solidFill>
                <a:latin typeface="Arial" panose="020B0604020202020204" pitchFamily="34" charset="0"/>
                <a:cs typeface="Arial" panose="020B0604020202020204" pitchFamily="34" charset="0"/>
              </a:rPr>
              <a:t>Deepen insights on the policy and regulatory landscape</a:t>
            </a:r>
          </a:p>
          <a:p>
            <a:pPr marL="298450" indent="-285750">
              <a:spcBef>
                <a:spcPts val="900"/>
              </a:spcBef>
              <a:buClr>
                <a:srgbClr val="049EDC"/>
              </a:buClr>
              <a:buFont typeface="Font Awesome 6 Pro Solid" panose="02000503000000000000" pitchFamily="2" charset="0"/>
              <a:buChar char="✔"/>
              <a:defRPr>
                <a:solidFill>
                  <a:srgbClr val="7F7F7F"/>
                </a:solidFill>
                <a:latin typeface="Arial"/>
                <a:ea typeface="Arial"/>
                <a:cs typeface="Arial"/>
                <a:sym typeface="Arial"/>
              </a:defRPr>
            </a:pPr>
            <a:r>
              <a:rPr lang="en-US" sz="1800" b="0" dirty="0">
                <a:solidFill>
                  <a:schemeClr val="tx1">
                    <a:lumMod val="65000"/>
                    <a:lumOff val="35000"/>
                  </a:schemeClr>
                </a:solidFill>
                <a:latin typeface="Arial" panose="020B0604020202020204" pitchFamily="34" charset="0"/>
                <a:cs typeface="Arial" panose="020B0604020202020204" pitchFamily="34" charset="0"/>
              </a:rPr>
              <a:t>Implement new strategies for improving health equity</a:t>
            </a:r>
          </a:p>
        </p:txBody>
      </p:sp>
      <p:pic>
        <p:nvPicPr>
          <p:cNvPr id="15" name="Picture 14">
            <a:extLst>
              <a:ext uri="{FF2B5EF4-FFF2-40B4-BE49-F238E27FC236}">
                <a16:creationId xmlns:a16="http://schemas.microsoft.com/office/drawing/2014/main" id="{737B190C-6E28-3467-E139-B767CC4051EE}"/>
              </a:ext>
            </a:extLst>
          </p:cNvPr>
          <p:cNvPicPr>
            <a:picLocks noChangeAspect="1"/>
          </p:cNvPicPr>
          <p:nvPr/>
        </p:nvPicPr>
        <p:blipFill>
          <a:blip r:embed="rId4"/>
          <a:stretch>
            <a:fillRect/>
          </a:stretch>
        </p:blipFill>
        <p:spPr>
          <a:xfrm>
            <a:off x="470139" y="389626"/>
            <a:ext cx="1134374" cy="1134374"/>
          </a:xfrm>
          <a:prstGeom prst="rect">
            <a:avLst/>
          </a:prstGeom>
        </p:spPr>
      </p:pic>
    </p:spTree>
    <p:extLst>
      <p:ext uri="{BB962C8B-B14F-4D97-AF65-F5344CB8AC3E}">
        <p14:creationId xmlns:p14="http://schemas.microsoft.com/office/powerpoint/2010/main" val="41201580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lder 4">
            <a:extLst>
              <a:ext uri="{FF2B5EF4-FFF2-40B4-BE49-F238E27FC236}">
                <a16:creationId xmlns:a16="http://schemas.microsoft.com/office/drawing/2014/main" id="{9DC7FB30-513F-731B-E68F-798E481B8F20}"/>
              </a:ext>
            </a:extLst>
          </p:cNvPr>
          <p:cNvSpPr>
            <a:spLocks noGrp="1"/>
          </p:cNvSpPr>
          <p:nvPr>
            <p:ph type="ftr" sz="quarter" idx="3"/>
          </p:nvPr>
        </p:nvSpPr>
        <p:spPr>
          <a:prstGeom prst="rect">
            <a:avLst/>
          </a:prstGeom>
        </p:spPr>
        <p:txBody>
          <a:bodyPr wrap="square" lIns="0" tIns="0" rIns="0" bIns="0">
            <a:spAutoFit/>
          </a:bodyPr>
          <a:lstStyle>
            <a:lvl1pPr algn="l">
              <a:defRPr sz="1200">
                <a:solidFill>
                  <a:schemeClr val="bg1"/>
                </a:solidFill>
                <a:latin typeface="Arial" panose="020B0604020202020204" pitchFamily="34" charset="0"/>
                <a:cs typeface="Arial" panose="020B0604020202020204" pitchFamily="34" charset="0"/>
              </a:defRPr>
            </a:lvl1pPr>
          </a:lstStyle>
          <a:p>
            <a:r>
              <a:rPr lang="en-ID" dirty="0"/>
              <a:t>Value of CAPC Membership</a:t>
            </a:r>
          </a:p>
        </p:txBody>
      </p:sp>
      <p:sp>
        <p:nvSpPr>
          <p:cNvPr id="6" name="Holder 6">
            <a:extLst>
              <a:ext uri="{FF2B5EF4-FFF2-40B4-BE49-F238E27FC236}">
                <a16:creationId xmlns:a16="http://schemas.microsoft.com/office/drawing/2014/main" id="{5B6499AA-DE41-536A-51F3-C4B5154328CE}"/>
              </a:ext>
            </a:extLst>
          </p:cNvPr>
          <p:cNvSpPr>
            <a:spLocks noGrp="1"/>
          </p:cNvSpPr>
          <p:nvPr>
            <p:ph type="sldNum" sz="quarter" idx="4"/>
          </p:nvPr>
        </p:nvSpPr>
        <p:spPr>
          <a:prstGeom prst="rect">
            <a:avLst/>
          </a:prstGeom>
        </p:spPr>
        <p:txBody>
          <a:bodyPr wrap="square" lIns="0" tIns="0" rIns="0" bIns="0">
            <a:spAutoFit/>
          </a:bodyPr>
          <a:lstStyle>
            <a:lvl1pPr algn="r">
              <a:defRPr sz="1200">
                <a:solidFill>
                  <a:schemeClr val="bg1"/>
                </a:solidFill>
                <a:latin typeface="Arial" panose="020B0604020202020204" pitchFamily="34" charset="0"/>
                <a:cs typeface="Arial" panose="020B0604020202020204" pitchFamily="34" charset="0"/>
              </a:defRPr>
            </a:lvl1pPr>
          </a:lstStyle>
          <a:p>
            <a:fld id="{B6F15528-21DE-4FAA-801E-634DDDAF4B2B}" type="slidenum">
              <a:rPr lang="en-ID" smtClean="0"/>
              <a:pPr/>
              <a:t>9</a:t>
            </a:fld>
            <a:endParaRPr lang="en-ID" dirty="0"/>
          </a:p>
        </p:txBody>
      </p:sp>
      <p:sp>
        <p:nvSpPr>
          <p:cNvPr id="2" name="Title 1">
            <a:extLst>
              <a:ext uri="{FF2B5EF4-FFF2-40B4-BE49-F238E27FC236}">
                <a16:creationId xmlns:a16="http://schemas.microsoft.com/office/drawing/2014/main" id="{535EFC9E-1C12-5287-9702-55DCE497B462}"/>
              </a:ext>
            </a:extLst>
          </p:cNvPr>
          <p:cNvSpPr>
            <a:spLocks noGrp="1"/>
          </p:cNvSpPr>
          <p:nvPr>
            <p:ph type="title"/>
          </p:nvPr>
        </p:nvSpPr>
        <p:spPr/>
        <p:txBody>
          <a:bodyPr/>
          <a:lstStyle/>
          <a:p>
            <a:r>
              <a:rPr lang="en-ID" sz="5400" dirty="0"/>
              <a:t>How can we measure </a:t>
            </a:r>
            <a:br>
              <a:rPr lang="en-ID" sz="5400" dirty="0"/>
            </a:br>
            <a:r>
              <a:rPr lang="en-ID" sz="5400" dirty="0"/>
              <a:t>the true impact of </a:t>
            </a:r>
            <a:br>
              <a:rPr lang="en-ID" sz="5400" dirty="0"/>
            </a:br>
            <a:r>
              <a:rPr lang="en-ID" sz="5400" dirty="0"/>
              <a:t>CAPC membership? </a:t>
            </a:r>
            <a:endParaRPr lang="en-US" sz="5400" dirty="0"/>
          </a:p>
        </p:txBody>
      </p:sp>
      <p:sp>
        <p:nvSpPr>
          <p:cNvPr id="3" name="Title 5">
            <a:extLst>
              <a:ext uri="{FF2B5EF4-FFF2-40B4-BE49-F238E27FC236}">
                <a16:creationId xmlns:a16="http://schemas.microsoft.com/office/drawing/2014/main" id="{B21C4E1F-DD37-2D83-1D0E-F385A2BE4993}"/>
              </a:ext>
            </a:extLst>
          </p:cNvPr>
          <p:cNvSpPr txBox="1">
            <a:spLocks/>
          </p:cNvSpPr>
          <p:nvPr/>
        </p:nvSpPr>
        <p:spPr>
          <a:xfrm>
            <a:off x="481263" y="3657601"/>
            <a:ext cx="5309937" cy="1082675"/>
          </a:xfrm>
          <a:prstGeom prst="rect">
            <a:avLst/>
          </a:prstGeom>
        </p:spPr>
        <p:txBody>
          <a:bodyPr/>
          <a:lstStyle>
            <a:lvl1pPr>
              <a:defRPr sz="6000" b="1">
                <a:solidFill>
                  <a:schemeClr val="bg1"/>
                </a:solidFill>
                <a:latin typeface="Arial" panose="020B0604020202020204" pitchFamily="34" charset="0"/>
                <a:ea typeface="+mj-ea"/>
                <a:cs typeface="Arial" panose="020B0604020202020204" pitchFamily="34" charset="0"/>
              </a:defRPr>
            </a:lvl1pPr>
          </a:lstStyle>
          <a:p>
            <a:pPr marR="177164">
              <a:spcBef>
                <a:spcPts val="1200"/>
              </a:spcBef>
              <a:defRPr sz="2400" spc="-5">
                <a:solidFill>
                  <a:srgbClr val="233C83"/>
                </a:solidFill>
                <a:latin typeface="Arial"/>
                <a:ea typeface="Arial"/>
                <a:cs typeface="Arial"/>
                <a:sym typeface="Arial"/>
              </a:defRPr>
            </a:pPr>
            <a:r>
              <a:rPr lang="en-ID" sz="2700" dirty="0">
                <a:solidFill>
                  <a:schemeClr val="bg1">
                    <a:lumMod val="95000"/>
                  </a:schemeClr>
                </a:solidFill>
              </a:rPr>
              <a:t>We can listen to our peers about their experience.</a:t>
            </a:r>
          </a:p>
        </p:txBody>
      </p:sp>
    </p:spTree>
    <p:extLst>
      <p:ext uri="{BB962C8B-B14F-4D97-AF65-F5344CB8AC3E}">
        <p14:creationId xmlns:p14="http://schemas.microsoft.com/office/powerpoint/2010/main" val="24048087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3a022e8-7c92-417b-9ef6-ae140c7bb311" xsi:nil="true"/>
    <lcf76f155ced4ddcb4097134ff3c332f xmlns="15e91428-6db3-4329-9b69-fafdd2ee2e6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621BF143D3BC42B862D33A57346395" ma:contentTypeVersion="13" ma:contentTypeDescription="Create a new document." ma:contentTypeScope="" ma:versionID="5f6c484e5e7a9cc384f4d6fbb9472a65">
  <xsd:schema xmlns:xsd="http://www.w3.org/2001/XMLSchema" xmlns:xs="http://www.w3.org/2001/XMLSchema" xmlns:p="http://schemas.microsoft.com/office/2006/metadata/properties" xmlns:ns2="15e91428-6db3-4329-9b69-fafdd2ee2e6f" xmlns:ns3="e3a022e8-7c92-417b-9ef6-ae140c7bb311" targetNamespace="http://schemas.microsoft.com/office/2006/metadata/properties" ma:root="true" ma:fieldsID="c2d32ec1d309e7d6bc8955f100f9fb44" ns2:_="" ns3:_="">
    <xsd:import namespace="15e91428-6db3-4329-9b69-fafdd2ee2e6f"/>
    <xsd:import namespace="e3a022e8-7c92-417b-9ef6-ae140c7bb3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e91428-6db3-4329-9b69-fafdd2ee2e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4f72d08-3d4d-4fd0-a57a-1f5ef5c7b47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a022e8-7c92-417b-9ef6-ae140c7bb31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73b6f20-565e-4f41-a97e-53ba3a41281d}" ma:internalName="TaxCatchAll" ma:showField="CatchAllData" ma:web="e3a022e8-7c92-417b-9ef6-ae140c7bb3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BF717E-8910-43EB-849A-F10C0AFD2C1E}">
  <ds:schemaRefs>
    <ds:schemaRef ds:uri="http://schemas.microsoft.com/office/2006/metadata/properties"/>
    <ds:schemaRef ds:uri="http://schemas.microsoft.com/office/infopath/2007/PartnerControls"/>
    <ds:schemaRef ds:uri="e3a022e8-7c92-417b-9ef6-ae140c7bb311"/>
    <ds:schemaRef ds:uri="15e91428-6db3-4329-9b69-fafdd2ee2e6f"/>
  </ds:schemaRefs>
</ds:datastoreItem>
</file>

<file path=customXml/itemProps2.xml><?xml version="1.0" encoding="utf-8"?>
<ds:datastoreItem xmlns:ds="http://schemas.openxmlformats.org/officeDocument/2006/customXml" ds:itemID="{0BAA4126-7C55-4A8D-8E6D-6C5A1E07F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e91428-6db3-4329-9b69-fafdd2ee2e6f"/>
    <ds:schemaRef ds:uri="e3a022e8-7c92-417b-9ef6-ae140c7bb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F89175-0F92-43F7-BA77-1629D61405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7541</TotalTime>
  <Words>1109</Words>
  <Application>Microsoft Office PowerPoint</Application>
  <PresentationFormat>Widescreen</PresentationFormat>
  <Paragraphs>143</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Why CAPC?</vt:lpstr>
      <vt:lpstr>What is CAPC?</vt:lpstr>
      <vt:lpstr>National Reach and Impact</vt:lpstr>
      <vt:lpstr>PowerPoint Presentation</vt:lpstr>
      <vt:lpstr>PowerPoint Presentation</vt:lpstr>
      <vt:lpstr>PowerPoint Presentation</vt:lpstr>
      <vt:lpstr>PowerPoint Presentation</vt:lpstr>
      <vt:lpstr>PowerPoint Presentation</vt:lpstr>
      <vt:lpstr>How can we measure  the true impact of  CAPC membership? </vt:lpstr>
      <vt:lpstr>CAPC has trained &gt;150,000 clinicians in essential palliative care skills.  Here’s what they say about CAPC’s case-based, interactive online courses:</vt:lpstr>
      <vt:lpstr>CAPC Can Help Us Achieve Our Goals</vt:lpstr>
      <vt:lpstr>The cost for  CAPC Membership  is low. The value  is extraordinary.</vt:lpstr>
      <vt:lpstr>PowerPoint Presentation</vt:lpstr>
      <vt:lpstr>Together with CAPC, we can elevate and expand the quality of care we deliver. We can positively transform the lives of our patients—and their families—who must face the difficult challenges of serious illness.</vt:lpstr>
      <vt:lpstr>PowerPoint Presentation</vt:lpstr>
      <vt:lpstr>Please visit capc.org to learn more about CAPC, or feel free to contact us at  [insert your info].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Value_PPT_template</dc:title>
  <dc:subject/>
  <dc:creator>Lisa Morgan</dc:creator>
  <cp:keywords/>
  <dc:description/>
  <cp:lastModifiedBy>Scholl, Melissa</cp:lastModifiedBy>
  <cp:revision>97</cp:revision>
  <dcterms:created xsi:type="dcterms:W3CDTF">2019-08-31T12:34:40Z</dcterms:created>
  <dcterms:modified xsi:type="dcterms:W3CDTF">2025-04-24T15:56:29Z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2019-08-12T10:00:00Z</vt:filetime>
  </property>
  <property fmtid="{D5CDD505-2E9C-101B-9397-08002B2CF9AE}" pid="3" name="Creator">
    <vt:lpwstr>PowerPoint</vt:lpwstr>
  </property>
  <property fmtid="{D5CDD505-2E9C-101B-9397-08002B2CF9AE}" pid="4" name="LastSaved">
    <vt:filetime>2019-08-30T10:00:00Z</vt:filetime>
  </property>
  <property fmtid="{D5CDD505-2E9C-101B-9397-08002B2CF9AE}" pid="5" name="ContentTypeId">
    <vt:lpwstr>0x010100CC621BF143D3BC42B862D33A57346395</vt:lpwstr>
  </property>
  <property fmtid="{D5CDD505-2E9C-101B-9397-08002B2CF9AE}" pid="6" name="MediaServiceImageTags">
    <vt:lpwstr/>
  </property>
</Properties>
</file>