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0" r:id="rId2"/>
    <p:sldId id="384" r:id="rId3"/>
    <p:sldId id="385" r:id="rId4"/>
    <p:sldId id="386" r:id="rId5"/>
    <p:sldId id="498" r:id="rId6"/>
    <p:sldId id="499" r:id="rId7"/>
    <p:sldId id="473" r:id="rId8"/>
    <p:sldId id="500" r:id="rId9"/>
    <p:sldId id="474" r:id="rId10"/>
  </p:sldIdLst>
  <p:sldSz cx="9144000" cy="6858000" type="screen4x3"/>
  <p:notesSz cx="68580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7">
          <p15:clr>
            <a:srgbClr val="A4A3A4"/>
          </p15:clr>
        </p15:guide>
        <p15:guide id="2" pos="3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lvers, Allison" initials="AS" lastIdx="3" clrIdx="0"/>
  <p:cmAuthor id="1" name="meierd01" initials="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ACF"/>
    <a:srgbClr val="FD6823"/>
    <a:srgbClr val="66B318"/>
    <a:srgbClr val="4B4B4B"/>
    <a:srgbClr val="118ED9"/>
    <a:srgbClr val="1764A7"/>
    <a:srgbClr val="128ED6"/>
    <a:srgbClr val="118ED7"/>
    <a:srgbClr val="1578C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3037" autoAdjust="0"/>
  </p:normalViewPr>
  <p:slideViewPr>
    <p:cSldViewPr snapToGrid="0" snapToObjects="1">
      <p:cViewPr varScale="1">
        <p:scale>
          <a:sx n="118" d="100"/>
          <a:sy n="118" d="100"/>
        </p:scale>
        <p:origin x="630" y="114"/>
      </p:cViewPr>
      <p:guideLst>
        <p:guide orient="horz" pos="4087"/>
        <p:guide pos="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8D124-C026-A44C-AD89-F93E094B4E84}" type="datetimeFigureOut">
              <a:rPr lang="en-US" smtClean="0"/>
              <a:pPr/>
              <a:t>12/26/2018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AEBE9-574D-B646-9199-458D96611C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1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8571D-7DEE-BD47-821B-0F776DB1AA1E}" type="datetimeFigureOut">
              <a:rPr lang="en-US" smtClean="0"/>
              <a:pPr/>
              <a:t>12/26/2018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223A5-CA98-634F-8283-D38C8A1519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5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223A5-CA98-634F-8283-D38C8A15199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1764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7086"/>
            <a:ext cx="7772400" cy="1470025"/>
          </a:xfrm>
          <a:noFill/>
          <a:ln>
            <a:noFill/>
          </a:ln>
        </p:spPr>
        <p:txBody>
          <a:bodyPr/>
          <a:lstStyle>
            <a:lvl1pPr algn="l">
              <a:defRPr b="1" i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57111"/>
            <a:ext cx="7772400" cy="1752600"/>
          </a:xfrm>
        </p:spPr>
        <p:txBody>
          <a:bodyPr/>
          <a:lstStyle>
            <a:lvl1pPr marL="0" indent="0" algn="l">
              <a:buNone/>
              <a:defRPr sz="27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7302" y="6238116"/>
            <a:ext cx="1652814" cy="365125"/>
          </a:xfrm>
          <a:prstGeom prst="rect">
            <a:avLst/>
          </a:prstGeom>
        </p:spPr>
        <p:txBody>
          <a:bodyPr/>
          <a:lstStyle/>
          <a:p>
            <a:fld id="{98ABB4F7-02F0-434C-98E5-7887382A7352}" type="datetime1">
              <a:rPr lang="en-US" smtClean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9557" y="6238116"/>
            <a:ext cx="202275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162800" y="6477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2" y="5169557"/>
            <a:ext cx="9143999" cy="1688443"/>
          </a:xfrm>
          <a:prstGeom prst="rect">
            <a:avLst/>
          </a:prstGeom>
          <a:solidFill>
            <a:srgbClr val="128E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13" name="Picture 12" descr="CAPC-white-logo_001-01-Hom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448" y="5561247"/>
            <a:ext cx="1624892" cy="91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2273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86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14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1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556"/>
            <a:ext cx="8229600" cy="3813144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8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47334"/>
            <a:ext cx="8229600" cy="3841367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2800" baseline="0"/>
            </a:lvl1pPr>
          </a:lstStyle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3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7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8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6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876777"/>
            <a:ext cx="8229600" cy="3911923"/>
          </a:xfrm>
        </p:spPr>
        <p:txBody>
          <a:bodyPr/>
          <a:lstStyle>
            <a:lvl1pPr marL="0" indent="0">
              <a:lnSpc>
                <a:spcPts val="4740"/>
              </a:lnSpc>
              <a:buNone/>
              <a:defRPr baseline="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3347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27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7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113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1"/>
            <a:ext cx="8229600" cy="3502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9097" y="6223797"/>
            <a:ext cx="473347" cy="3840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5C06C424-E783-2A4B-A49B-6E477786D520}" type="slidenum">
              <a:rPr lang="en-US" smtClean="0"/>
              <a:pPr algn="l"/>
              <a:t>‹#›</a:t>
            </a:fld>
            <a:endParaRPr lang="en-US" dirty="0"/>
          </a:p>
        </p:txBody>
      </p:sp>
      <p:pic>
        <p:nvPicPr>
          <p:cNvPr id="8" name="Picture 7" descr="capc-side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767" y="5970686"/>
            <a:ext cx="2268584" cy="89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25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rgbClr val="118ED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ct val="20000"/>
        </a:spcBef>
        <a:buClr>
          <a:srgbClr val="157ACF"/>
        </a:buClr>
        <a:buSzPct val="80000"/>
        <a:buFont typeface="Lucida Grande"/>
        <a:buChar char="➔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»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3001" y="1158218"/>
            <a:ext cx="7922941" cy="1470025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THE VALUE OF PALLIATIVE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5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001" y="1019646"/>
            <a:ext cx="5715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US" sz="2400" dirty="0">
                <a:latin typeface="Arial"/>
                <a:cs typeface="Arial"/>
              </a:rPr>
              <a:t>Palliative care is specialized medical care for people with </a:t>
            </a:r>
            <a:r>
              <a:rPr lang="en-US" sz="2400" b="1" dirty="0">
                <a:solidFill>
                  <a:srgbClr val="0070C0"/>
                </a:solidFill>
                <a:latin typeface="Arial"/>
                <a:cs typeface="Arial"/>
              </a:rPr>
              <a:t>serious illness</a:t>
            </a:r>
            <a:r>
              <a:rPr lang="en-US" sz="2400" dirty="0">
                <a:solidFill>
                  <a:srgbClr val="0070C0"/>
                </a:solidFill>
                <a:latin typeface="Arial"/>
                <a:cs typeface="Arial"/>
              </a:rPr>
              <a:t>. </a:t>
            </a:r>
            <a:endParaRPr lang="en-US" sz="24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endParaRPr lang="en-US" sz="1400" dirty="0" smtClean="0"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Arial"/>
                <a:cs typeface="Arial"/>
              </a:rPr>
              <a:t>It </a:t>
            </a:r>
            <a:r>
              <a:rPr lang="en-US" sz="2400" dirty="0">
                <a:latin typeface="Arial"/>
                <a:cs typeface="Arial"/>
              </a:rPr>
              <a:t>focuses on providing patients with </a:t>
            </a:r>
            <a:r>
              <a:rPr lang="en-US" sz="2400" b="1" dirty="0">
                <a:solidFill>
                  <a:srgbClr val="0070C0"/>
                </a:solidFill>
                <a:latin typeface="Arial"/>
                <a:cs typeface="Arial"/>
              </a:rPr>
              <a:t>relief</a:t>
            </a:r>
            <a:r>
              <a:rPr lang="en-US" sz="2400" dirty="0">
                <a:latin typeface="Arial"/>
                <a:cs typeface="Arial"/>
              </a:rPr>
              <a:t> from the symptoms, pain, and stress of a serious </a:t>
            </a:r>
            <a:r>
              <a:rPr lang="en-US" sz="2400" dirty="0" smtClean="0">
                <a:latin typeface="Arial"/>
                <a:cs typeface="Arial"/>
              </a:rPr>
              <a:t>illness</a:t>
            </a:r>
            <a:r>
              <a:rPr lang="en-US" sz="2400" b="1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800100" lvl="1" indent="-342900">
              <a:buFont typeface="Wingdings" charset="2"/>
              <a:buChar char="§"/>
            </a:pPr>
            <a:endParaRPr lang="en-US" sz="1400" dirty="0"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Arial"/>
                <a:cs typeface="Arial"/>
              </a:rPr>
              <a:t>The </a:t>
            </a:r>
            <a:r>
              <a:rPr lang="en-US" sz="2400" dirty="0">
                <a:latin typeface="Arial"/>
                <a:cs typeface="Arial"/>
              </a:rPr>
              <a:t>goal is to </a:t>
            </a:r>
            <a:r>
              <a:rPr lang="en-US" sz="2400" b="1" dirty="0">
                <a:solidFill>
                  <a:srgbClr val="0070C0"/>
                </a:solidFill>
                <a:latin typeface="Arial"/>
                <a:cs typeface="Arial"/>
              </a:rPr>
              <a:t>improve quality of life </a:t>
            </a:r>
            <a:r>
              <a:rPr lang="en-US" sz="2400" dirty="0">
                <a:latin typeface="Arial"/>
                <a:cs typeface="Arial"/>
              </a:rPr>
              <a:t>for both the patient </a:t>
            </a:r>
            <a:r>
              <a:rPr lang="en-US" sz="2400" u="sng" dirty="0">
                <a:latin typeface="Arial"/>
                <a:cs typeface="Arial"/>
              </a:rPr>
              <a:t>and</a:t>
            </a:r>
            <a:r>
              <a:rPr lang="en-US" sz="2400" dirty="0">
                <a:latin typeface="Arial"/>
                <a:cs typeface="Arial"/>
              </a:rPr>
              <a:t> the family. </a:t>
            </a:r>
            <a:endParaRPr lang="en-US" sz="2400" dirty="0" smtClean="0"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endParaRPr lang="en-US" sz="1400" dirty="0"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Arial"/>
                <a:cs typeface="Arial"/>
              </a:rPr>
              <a:t>It </a:t>
            </a:r>
            <a:r>
              <a:rPr lang="en-US" sz="2400" dirty="0">
                <a:latin typeface="Arial"/>
                <a:cs typeface="Arial"/>
              </a:rPr>
              <a:t>is appropriate at any age and at any stage in a serious illness and </a:t>
            </a:r>
            <a:r>
              <a:rPr lang="en-US" sz="2400" b="1" dirty="0" smtClean="0">
                <a:solidFill>
                  <a:srgbClr val="0070C0"/>
                </a:solidFill>
                <a:latin typeface="Arial"/>
                <a:cs typeface="Arial"/>
              </a:rPr>
              <a:t>is </a:t>
            </a:r>
            <a:r>
              <a:rPr lang="en-US" sz="2400" b="1" dirty="0">
                <a:solidFill>
                  <a:srgbClr val="0070C0"/>
                </a:solidFill>
                <a:latin typeface="Arial"/>
                <a:cs typeface="Arial"/>
              </a:rPr>
              <a:t>provided along with </a:t>
            </a:r>
            <a:r>
              <a:rPr lang="en-US" sz="2400" b="1" dirty="0" smtClean="0">
                <a:solidFill>
                  <a:srgbClr val="0070C0"/>
                </a:solidFill>
                <a:latin typeface="Arial"/>
                <a:cs typeface="Arial"/>
              </a:rPr>
              <a:t>regular disease treatment. </a:t>
            </a:r>
            <a:endParaRPr lang="en-US" sz="2400" b="1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6553574" y="6356856"/>
            <a:ext cx="2132853" cy="36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7B13940-C234-284A-A7D3-D6D4558D90C8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 eaLnBrk="1" hangingPunct="1"/>
              <a:t>2</a:t>
            </a:fld>
            <a:endParaRPr lang="en-US" sz="1200" dirty="0">
              <a:solidFill>
                <a:srgbClr val="898989"/>
              </a:solidFill>
              <a:latin typeface="Calibri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1" y="1368258"/>
            <a:ext cx="2936659" cy="32211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" y="162877"/>
            <a:ext cx="8229600" cy="2011363"/>
          </a:xfrm>
        </p:spPr>
        <p:txBody>
          <a:bodyPr/>
          <a:lstStyle/>
          <a:p>
            <a:r>
              <a:rPr lang="en-US" dirty="0" smtClean="0"/>
              <a:t>What is Palliative Care?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5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 txBox="1">
            <a:spLocks/>
          </p:cNvSpPr>
          <p:nvPr/>
        </p:nvSpPr>
        <p:spPr bwMode="auto">
          <a:xfrm>
            <a:off x="6553574" y="6356856"/>
            <a:ext cx="2132853" cy="36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7B13940-C234-284A-A7D3-D6D4558D90C8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 eaLnBrk="1" hangingPunct="1"/>
              <a:t>3</a:t>
            </a:fld>
            <a:endParaRPr lang="en-US" sz="1200" dirty="0">
              <a:solidFill>
                <a:srgbClr val="898989"/>
              </a:solidFill>
              <a:latin typeface="Calibri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62001" y="1752590"/>
            <a:ext cx="7382932" cy="4342660"/>
            <a:chOff x="762001" y="1752590"/>
            <a:chExt cx="7382932" cy="4342660"/>
          </a:xfrm>
        </p:grpSpPr>
        <p:pic>
          <p:nvPicPr>
            <p:cNvPr id="4" name="Picture 3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1" y="1752590"/>
              <a:ext cx="7382932" cy="35781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762001" y="5256323"/>
              <a:ext cx="40809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Core competencies in palliative care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71098" y="5695140"/>
              <a:ext cx="40809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Specialty palliative care</a:t>
              </a:r>
              <a:endParaRPr lang="en-US" sz="2000" b="1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6824134" y="5895195"/>
              <a:ext cx="1320799" cy="9435"/>
            </a:xfrm>
            <a:prstGeom prst="straightConnector1">
              <a:avLst/>
            </a:prstGeom>
            <a:ln w="50800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842933" y="5483955"/>
              <a:ext cx="1320799" cy="9435"/>
            </a:xfrm>
            <a:prstGeom prst="straightConnector1">
              <a:avLst/>
            </a:prstGeom>
            <a:ln w="50800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2"/>
            <p:cNvSpPr txBox="1"/>
            <p:nvPr/>
          </p:nvSpPr>
          <p:spPr>
            <a:xfrm>
              <a:off x="6357433" y="4643220"/>
              <a:ext cx="161544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alibri" panose="020F0502020204030204" pitchFamily="34" charset="0"/>
                </a:rPr>
                <a:t>Hospice or</a:t>
              </a:r>
            </a:p>
            <a:p>
              <a:r>
                <a:rPr lang="en-US" sz="2000" b="1" dirty="0" smtClean="0">
                  <a:latin typeface="Calibri" panose="020F0502020204030204" pitchFamily="34" charset="0"/>
                </a:rPr>
                <a:t>Survivorship</a:t>
              </a:r>
              <a:endParaRPr lang="en-US" sz="20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2001" y="4644808"/>
              <a:ext cx="1427107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alibri" panose="020F0502020204030204" pitchFamily="34" charset="0"/>
                </a:rPr>
                <a:t>Diagnosis</a:t>
              </a:r>
              <a:endParaRPr lang="en-US" sz="2000" b="1" dirty="0">
                <a:latin typeface="Calibri" panose="020F0502020204030204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3200" y="274637"/>
            <a:ext cx="8940800" cy="20113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Palliative Care is Delivered Concurrent with Disease Treatment</a:t>
            </a:r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96" y="1742166"/>
            <a:ext cx="7462837" cy="3502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88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Why do Organizations Need Palliative Care?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100" y="1765300"/>
            <a:ext cx="8394700" cy="4406900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latin typeface="Arial" charset="0"/>
              </a:rPr>
              <a:t>Concentration </a:t>
            </a:r>
            <a:r>
              <a:rPr lang="en-US" sz="3600" dirty="0">
                <a:latin typeface="Arial" charset="0"/>
              </a:rPr>
              <a:t>of </a:t>
            </a:r>
            <a:r>
              <a:rPr lang="en-US" sz="3600" dirty="0" smtClean="0">
                <a:latin typeface="Arial" charset="0"/>
              </a:rPr>
              <a:t>risk for poor quality </a:t>
            </a:r>
            <a:r>
              <a:rPr lang="en-US" sz="3600" dirty="0">
                <a:latin typeface="Arial" charset="0"/>
              </a:rPr>
              <a:t>and </a:t>
            </a:r>
            <a:r>
              <a:rPr lang="en-US" sz="3600" dirty="0" smtClean="0">
                <a:latin typeface="Arial" charset="0"/>
              </a:rPr>
              <a:t>spending lies in a small subset of patients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latin typeface="Arial" charset="0"/>
              </a:rPr>
              <a:t>Strong evidence that palliative care improves quality, satisfaction, and cost appropriateness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latin typeface="Arial" charset="0"/>
              </a:rPr>
              <a:t>There are very few strategies that </a:t>
            </a:r>
            <a:r>
              <a:rPr lang="en-US" sz="3600" u="sng" dirty="0" smtClean="0">
                <a:latin typeface="Arial" charset="0"/>
              </a:rPr>
              <a:t>simultaneously</a:t>
            </a:r>
            <a:r>
              <a:rPr lang="en-US" sz="3600" dirty="0" smtClean="0">
                <a:latin typeface="Arial" charset="0"/>
              </a:rPr>
              <a:t> improve quality and reduce spending</a:t>
            </a:r>
          </a:p>
        </p:txBody>
      </p:sp>
    </p:spTree>
    <p:extLst>
      <p:ext uri="{BB962C8B-B14F-4D97-AF65-F5344CB8AC3E}">
        <p14:creationId xmlns:p14="http://schemas.microsoft.com/office/powerpoint/2010/main" val="396609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Palliative Care </a:t>
            </a:r>
            <a:r>
              <a:rPr lang="en-US" dirty="0" smtClean="0"/>
              <a:t>Drives a Positive Patient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" y="1877309"/>
            <a:ext cx="841057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9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Palliative Care </a:t>
            </a:r>
            <a:r>
              <a:rPr lang="en-US" dirty="0" smtClean="0"/>
              <a:t>Improves Cost Effectiveness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93434"/>
            <a:ext cx="817245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79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120" y="142241"/>
            <a:ext cx="8940800" cy="10667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Palliative </a:t>
            </a:r>
            <a:r>
              <a:rPr lang="en-US" sz="3600" dirty="0"/>
              <a:t>C</a:t>
            </a:r>
            <a:r>
              <a:rPr lang="en-US" sz="3600" dirty="0" smtClean="0"/>
              <a:t>are </a:t>
            </a:r>
            <a:r>
              <a:rPr lang="en-US" sz="3600" dirty="0"/>
              <a:t>I</a:t>
            </a:r>
            <a:r>
              <a:rPr lang="en-US" sz="3600" dirty="0" smtClean="0"/>
              <a:t>mproves </a:t>
            </a:r>
            <a:r>
              <a:rPr lang="en-US" sz="3600" dirty="0"/>
              <a:t>Q</a:t>
            </a:r>
            <a:r>
              <a:rPr lang="en-US" sz="3600" dirty="0" smtClean="0"/>
              <a:t>uality </a:t>
            </a:r>
            <a:r>
              <a:rPr lang="en-US" sz="3600" dirty="0"/>
              <a:t>S</a:t>
            </a:r>
            <a:r>
              <a:rPr lang="en-US" sz="3600" dirty="0" smtClean="0"/>
              <a:t>cores</a:t>
            </a:r>
            <a:endParaRPr lang="en-US" sz="36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729306"/>
              </p:ext>
            </p:extLst>
          </p:nvPr>
        </p:nvGraphicFramePr>
        <p:xfrm>
          <a:off x="829617" y="996320"/>
          <a:ext cx="7229803" cy="4932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4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0434"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Medicare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ACOs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Health </a:t>
                      </a: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Plans /</a:t>
                      </a:r>
                      <a:r>
                        <a:rPr lang="en-US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MA Plans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Medicaid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9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333333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All-Cause </a:t>
                      </a:r>
                      <a:r>
                        <a:rPr lang="en-US" sz="2200" dirty="0" smtClean="0">
                          <a:solidFill>
                            <a:srgbClr val="333333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Readmissions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333333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SNF All-Cause Readmissions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333333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ED</a:t>
                      </a:r>
                      <a:r>
                        <a:rPr lang="en-US" sz="2200" baseline="0" dirty="0" smtClean="0">
                          <a:solidFill>
                            <a:srgbClr val="333333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smtClean="0">
                          <a:solidFill>
                            <a:srgbClr val="333333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Utilization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1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All-Cause Unplanned </a:t>
                      </a:r>
                      <a:r>
                        <a:rPr lang="en-US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Admissions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2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Ambulatory Sensitive </a:t>
                      </a:r>
                      <a:r>
                        <a:rPr lang="en-US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Admissions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3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Depression Screen/Follow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333333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Relative Resource </a:t>
                      </a:r>
                      <a:r>
                        <a:rPr lang="en-US" sz="2200" dirty="0" smtClean="0">
                          <a:solidFill>
                            <a:srgbClr val="333333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Use (Total Cost)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3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333333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Experience of Care (CAHPS)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Wingdings" panose="05000000000000000000" pitchFamily="2" charset="2"/>
                        </a:rPr>
                        <a:t>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7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Palliative Care Benefits Patients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[Patient first name]</a:t>
            </a:r>
          </a:p>
          <a:p>
            <a:r>
              <a:rPr lang="en-US" dirty="0" smtClean="0"/>
              <a:t>[Brief description about a patient --  before/after palliative care involvement]</a:t>
            </a:r>
          </a:p>
          <a:p>
            <a:r>
              <a:rPr lang="en-US" dirty="0" smtClean="0"/>
              <a:t>[Quote from family, if available]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409" y="1600201"/>
            <a:ext cx="3559782" cy="265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360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Organizations </a:t>
            </a:r>
            <a:r>
              <a:rPr lang="en-US" sz="3600" dirty="0" smtClean="0"/>
              <a:t>Recognized </a:t>
            </a:r>
            <a:r>
              <a:rPr lang="en-US" sz="3600" dirty="0" smtClean="0"/>
              <a:t>for </a:t>
            </a:r>
            <a:r>
              <a:rPr lang="en-US" sz="3600" dirty="0" smtClean="0"/>
              <a:t>Their Quality All Maintain Strong Palliative Care Programs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4038600" cy="384016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All 20 of the US News &amp; World Report Hospital Honor Roll have palliative care programs</a:t>
            </a:r>
          </a:p>
          <a:p>
            <a:r>
              <a:rPr lang="en-US" dirty="0" smtClean="0"/>
              <a:t>Anthem includes palliative care capabilities in its hospital quality incentive program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5C06C424-E783-2A4B-A49B-6E477786D520}" type="slidenum">
              <a:rPr lang="en-US" smtClean="0"/>
              <a:pPr algn="l"/>
              <a:t>9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0677" y="2193278"/>
            <a:ext cx="1657350" cy="1905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186" y="4434927"/>
            <a:ext cx="3090608" cy="99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381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</TotalTime>
  <Words>292</Words>
  <Application>Microsoft Office PowerPoint</Application>
  <PresentationFormat>On-screen Show (4:3)</PresentationFormat>
  <Paragraphs>73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Lucida Grande</vt:lpstr>
      <vt:lpstr>Times New Roman</vt:lpstr>
      <vt:lpstr>Wingdings</vt:lpstr>
      <vt:lpstr>Office Theme</vt:lpstr>
      <vt:lpstr>THE VALUE OF PALLIATIVE CARE</vt:lpstr>
      <vt:lpstr>What is Palliative Care?</vt:lpstr>
      <vt:lpstr>Palliative Care is Delivered Concurrent with Disease Treatment</vt:lpstr>
      <vt:lpstr>Why do Organizations Need Palliative Care?</vt:lpstr>
      <vt:lpstr>Palliative Care Drives a Positive Patient Experience</vt:lpstr>
      <vt:lpstr>Palliative Care Improves Cost Effectiveness</vt:lpstr>
      <vt:lpstr>Palliative Care Improves Quality Scores</vt:lpstr>
      <vt:lpstr>Palliative Care Benefits Patients</vt:lpstr>
      <vt:lpstr>Organizations Recognized for Their Quality All Maintain Strong Palliative Care Programs</vt:lpstr>
    </vt:vector>
  </TitlesOfParts>
  <Company>Studio Kudos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</dc:creator>
  <cp:lastModifiedBy>Allison Silvers</cp:lastModifiedBy>
  <cp:revision>146</cp:revision>
  <cp:lastPrinted>2017-08-21T18:25:30Z</cp:lastPrinted>
  <dcterms:created xsi:type="dcterms:W3CDTF">2014-10-28T20:34:37Z</dcterms:created>
  <dcterms:modified xsi:type="dcterms:W3CDTF">2018-12-26T19:39:30Z</dcterms:modified>
</cp:coreProperties>
</file>