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99" r:id="rId3"/>
    <p:sldId id="257" r:id="rId4"/>
    <p:sldId id="259" r:id="rId5"/>
    <p:sldId id="260" r:id="rId6"/>
    <p:sldId id="262" r:id="rId7"/>
    <p:sldId id="304" r:id="rId8"/>
    <p:sldId id="300" r:id="rId9"/>
    <p:sldId id="302" r:id="rId10"/>
    <p:sldId id="267" r:id="rId11"/>
    <p:sldId id="265" r:id="rId12"/>
    <p:sldId id="296" r:id="rId13"/>
    <p:sldId id="270" r:id="rId14"/>
    <p:sldId id="271" r:id="rId15"/>
    <p:sldId id="273" r:id="rId16"/>
    <p:sldId id="274" r:id="rId17"/>
    <p:sldId id="293" r:id="rId18"/>
    <p:sldId id="277" r:id="rId19"/>
    <p:sldId id="278" r:id="rId20"/>
    <p:sldId id="279" r:id="rId21"/>
    <p:sldId id="281" r:id="rId22"/>
    <p:sldId id="284" r:id="rId23"/>
    <p:sldId id="285" r:id="rId24"/>
    <p:sldId id="294" r:id="rId25"/>
    <p:sldId id="288" r:id="rId26"/>
    <p:sldId id="289" r:id="rId27"/>
    <p:sldId id="290" r:id="rId28"/>
    <p:sldId id="295" r:id="rId29"/>
    <p:sldId id="291" r:id="rId30"/>
    <p:sldId id="297" r:id="rId31"/>
    <p:sldId id="303" r:id="rId3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 Morgan" initials="LM" lastIdx="2" clrIdx="0">
    <p:extLst>
      <p:ext uri="{19B8F6BF-5375-455C-9EA6-DF929625EA0E}">
        <p15:presenceInfo xmlns:p15="http://schemas.microsoft.com/office/powerpoint/2012/main" userId="8f61bed69d3a2b4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B653"/>
    <a:srgbClr val="C3BD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0"/>
    <p:restoredTop sz="91726" autoAdjust="0"/>
  </p:normalViewPr>
  <p:slideViewPr>
    <p:cSldViewPr>
      <p:cViewPr varScale="1">
        <p:scale>
          <a:sx n="80" d="100"/>
          <a:sy n="80" d="100"/>
        </p:scale>
        <p:origin x="1670" y="67"/>
      </p:cViewPr>
      <p:guideLst>
        <p:guide orient="horz" pos="2880"/>
        <p:guide pos="2160"/>
      </p:guideLst>
    </p:cSldViewPr>
  </p:slideViewPr>
  <p:notesTextViewPr>
    <p:cViewPr>
      <p:scale>
        <a:sx n="100" d="100"/>
        <a:sy n="100" d="100"/>
      </p:scale>
      <p:origin x="0" y="0"/>
    </p:cViewPr>
  </p:notesTextViewPr>
  <p:sorterViewPr>
    <p:cViewPr varScale="1">
      <p:scale>
        <a:sx n="100" d="100"/>
        <a:sy n="100" d="100"/>
      </p:scale>
      <p:origin x="0" y="-106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508913E4-0F6E-4E63-8DA3-800BFDB51B2B}" type="datetimeFigureOut">
              <a:rPr lang="en-US" smtClean="0"/>
              <a:t>8/4/2021</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826F143D-9EF6-4CF3-A45F-156FEF341576}" type="slidenum">
              <a:rPr lang="en-US" smtClean="0"/>
              <a:t>‹#›</a:t>
            </a:fld>
            <a:endParaRPr lang="en-US"/>
          </a:p>
        </p:txBody>
      </p:sp>
    </p:spTree>
    <p:extLst>
      <p:ext uri="{BB962C8B-B14F-4D97-AF65-F5344CB8AC3E}">
        <p14:creationId xmlns:p14="http://schemas.microsoft.com/office/powerpoint/2010/main" val="4271150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6F143D-9EF6-4CF3-A45F-156FEF341576}" type="slidenum">
              <a:rPr lang="en-US" smtClean="0"/>
              <a:t>2</a:t>
            </a:fld>
            <a:endParaRPr lang="en-US"/>
          </a:p>
        </p:txBody>
      </p:sp>
    </p:spTree>
    <p:extLst>
      <p:ext uri="{BB962C8B-B14F-4D97-AF65-F5344CB8AC3E}">
        <p14:creationId xmlns:p14="http://schemas.microsoft.com/office/powerpoint/2010/main" val="19515066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9" name="bk object 17">
            <a:extLst>
              <a:ext uri="{FF2B5EF4-FFF2-40B4-BE49-F238E27FC236}">
                <a16:creationId xmlns:a16="http://schemas.microsoft.com/office/drawing/2014/main" id="{12C05175-486E-DD40-B96B-7CD66902F245}"/>
              </a:ext>
            </a:extLst>
          </p:cNvPr>
          <p:cNvSpPr/>
          <p:nvPr userDrawn="1"/>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17" name="bk object 17"/>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535940" y="292100"/>
            <a:ext cx="8072119" cy="695325"/>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bk object 17">
            <a:extLst>
              <a:ext uri="{FF2B5EF4-FFF2-40B4-BE49-F238E27FC236}">
                <a16:creationId xmlns:a16="http://schemas.microsoft.com/office/drawing/2014/main" id="{C89B0157-EC54-C543-90E5-5A7EFE4C00C4}"/>
              </a:ext>
            </a:extLst>
          </p:cNvPr>
          <p:cNvSpPr/>
          <p:nvPr userDrawn="1"/>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400" b="1" i="0">
                <a:solidFill>
                  <a:srgbClr val="73B94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800" b="0" i="1">
                <a:solidFill>
                  <a:srgbClr val="82B653"/>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473952"/>
            <a:ext cx="9144000" cy="384048"/>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18" name="bk object 18"/>
          <p:cNvSpPr/>
          <p:nvPr/>
        </p:nvSpPr>
        <p:spPr>
          <a:xfrm>
            <a:off x="7019543" y="6571488"/>
            <a:ext cx="1667255" cy="228600"/>
          </a:xfrm>
          <a:prstGeom prst="rect">
            <a:avLst/>
          </a:prstGeom>
          <a:blipFill>
            <a:blip r:embed="rId3"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400" b="1" i="0">
                <a:solidFill>
                  <a:srgbClr val="73B941"/>
                </a:solidFill>
                <a:latin typeface="Arial"/>
                <a:cs typeface="Arial"/>
              </a:defRPr>
            </a:lvl1pPr>
          </a:lstStyle>
          <a:p>
            <a:endParaRPr/>
          </a:p>
        </p:txBody>
      </p:sp>
      <p:sp>
        <p:nvSpPr>
          <p:cNvPr id="3" name="Holder 3"/>
          <p:cNvSpPr>
            <a:spLocks noGrp="1"/>
          </p:cNvSpPr>
          <p:nvPr>
            <p:ph sz="half" idx="2"/>
          </p:nvPr>
        </p:nvSpPr>
        <p:spPr>
          <a:xfrm>
            <a:off x="535940" y="2201977"/>
            <a:ext cx="3568065" cy="3774440"/>
          </a:xfrm>
          <a:prstGeom prst="rect">
            <a:avLst/>
          </a:prstGeom>
        </p:spPr>
        <p:txBody>
          <a:bodyPr wrap="square" lIns="0" tIns="0" rIns="0" bIns="0">
            <a:spAutoFit/>
          </a:bodyPr>
          <a:lstStyle>
            <a:lvl1pPr>
              <a:defRPr sz="2000" b="0" i="0">
                <a:solidFill>
                  <a:schemeClr val="tx1"/>
                </a:solidFill>
                <a:latin typeface="Arial"/>
                <a:cs typeface="Arial"/>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8" name="bk object 17">
            <a:extLst>
              <a:ext uri="{FF2B5EF4-FFF2-40B4-BE49-F238E27FC236}">
                <a16:creationId xmlns:a16="http://schemas.microsoft.com/office/drawing/2014/main" id="{2AFD2856-9F59-844C-A76A-DE3DB398DBF3}"/>
              </a:ext>
            </a:extLst>
          </p:cNvPr>
          <p:cNvSpPr/>
          <p:nvPr userDrawn="1"/>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17" name="bk object 17"/>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400" b="1" i="0">
                <a:solidFill>
                  <a:srgbClr val="73B94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473952"/>
            <a:ext cx="9144000" cy="384048"/>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18" name="bk object 18"/>
          <p:cNvSpPr/>
          <p:nvPr/>
        </p:nvSpPr>
        <p:spPr>
          <a:xfrm>
            <a:off x="7019543" y="6571488"/>
            <a:ext cx="1667255" cy="228600"/>
          </a:xfrm>
          <a:prstGeom prst="rect">
            <a:avLst/>
          </a:prstGeom>
          <a:blipFill>
            <a:blip r:embed="rId3" cstate="print"/>
            <a:stretch>
              <a:fillRect/>
            </a:stretch>
          </a:blip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bk object 17">
            <a:extLst>
              <a:ext uri="{FF2B5EF4-FFF2-40B4-BE49-F238E27FC236}">
                <a16:creationId xmlns:a16="http://schemas.microsoft.com/office/drawing/2014/main" id="{1CF3CB18-BCBB-B44E-A6E8-77742434693A}"/>
              </a:ext>
            </a:extLst>
          </p:cNvPr>
          <p:cNvSpPr/>
          <p:nvPr userDrawn="1"/>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2" name="Holder 2"/>
          <p:cNvSpPr>
            <a:spLocks noGrp="1"/>
          </p:cNvSpPr>
          <p:nvPr>
            <p:ph type="title"/>
          </p:nvPr>
        </p:nvSpPr>
        <p:spPr>
          <a:xfrm>
            <a:off x="535940" y="295148"/>
            <a:ext cx="8072119" cy="1762125"/>
          </a:xfrm>
          <a:prstGeom prst="rect">
            <a:avLst/>
          </a:prstGeom>
        </p:spPr>
        <p:txBody>
          <a:bodyPr wrap="square" lIns="0" tIns="0" rIns="0" bIns="0">
            <a:spAutoFit/>
          </a:bodyPr>
          <a:lstStyle>
            <a:lvl1pPr>
              <a:defRPr sz="4400" b="1" i="0">
                <a:solidFill>
                  <a:srgbClr val="73B941"/>
                </a:solidFill>
                <a:latin typeface="Arial"/>
                <a:cs typeface="Arial"/>
              </a:defRPr>
            </a:lvl1pPr>
          </a:lstStyle>
          <a:p>
            <a:endParaRPr/>
          </a:p>
        </p:txBody>
      </p:sp>
      <p:sp>
        <p:nvSpPr>
          <p:cNvPr id="3" name="Holder 3"/>
          <p:cNvSpPr>
            <a:spLocks noGrp="1"/>
          </p:cNvSpPr>
          <p:nvPr>
            <p:ph type="body" idx="1"/>
          </p:nvPr>
        </p:nvSpPr>
        <p:spPr>
          <a:xfrm>
            <a:off x="535940" y="2306827"/>
            <a:ext cx="8072119" cy="3623310"/>
          </a:xfrm>
          <a:prstGeom prst="rect">
            <a:avLst/>
          </a:prstGeom>
        </p:spPr>
        <p:txBody>
          <a:bodyPr wrap="square" lIns="0" tIns="0" rIns="0" bIns="0">
            <a:spAutoFit/>
          </a:bodyPr>
          <a:lstStyle>
            <a:lvl1pPr>
              <a:defRPr sz="2800" b="0" i="1">
                <a:solidFill>
                  <a:srgbClr val="82B653"/>
                </a:solidFill>
                <a:latin typeface="Arial"/>
                <a:cs typeface="Arial"/>
              </a:defRPr>
            </a:lvl1pPr>
          </a:lstStyle>
          <a:p>
            <a:endParaRPr/>
          </a:p>
        </p:txBody>
      </p:sp>
      <p:sp>
        <p:nvSpPr>
          <p:cNvPr id="4" name="Holder 4"/>
          <p:cNvSpPr>
            <a:spLocks noGrp="1"/>
          </p:cNvSpPr>
          <p:nvPr>
            <p:ph type="ftr" sz="quarter" idx="5"/>
          </p:nvPr>
        </p:nvSpPr>
        <p:spPr>
          <a:xfrm>
            <a:off x="535940" y="6582367"/>
            <a:ext cx="3690620" cy="196215"/>
          </a:xfrm>
          <a:prstGeom prst="rect">
            <a:avLst/>
          </a:prstGeom>
        </p:spPr>
        <p:txBody>
          <a:bodyPr wrap="square" lIns="0" tIns="0" rIns="0" bIns="0">
            <a:spAutoFit/>
          </a:bodyPr>
          <a:lstStyle>
            <a:lvl1pPr>
              <a:defRPr sz="1200" b="1" i="0">
                <a:solidFill>
                  <a:schemeClr val="bg1"/>
                </a:solidFill>
                <a:latin typeface="Arial"/>
                <a:cs typeface="Arial"/>
              </a:defRPr>
            </a:lvl1p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48640" y="6595067"/>
            <a:ext cx="3665220" cy="170815"/>
          </a:xfrm>
          <a:prstGeom prst="rect">
            <a:avLst/>
          </a:prstGeom>
        </p:spPr>
        <p:txBody>
          <a:bodyPr vert="horz" wrap="square" lIns="0" tIns="0" rIns="0" bIns="0" rtlCol="0">
            <a:spAutoFit/>
          </a:bodyPr>
          <a:lstStyle/>
          <a:p>
            <a:pPr>
              <a:lnSpc>
                <a:spcPts val="1325"/>
              </a:lnSpc>
            </a:pPr>
            <a:r>
              <a:rPr sz="1200" spc="-5" dirty="0">
                <a:solidFill>
                  <a:srgbClr val="FFFFFF"/>
                </a:solidFill>
                <a:latin typeface="Arial"/>
                <a:cs typeface="Arial"/>
              </a:rPr>
              <a:t>An initiative of the </a:t>
            </a:r>
            <a:r>
              <a:rPr sz="1200" b="1" spc="-5" dirty="0">
                <a:solidFill>
                  <a:srgbClr val="FFFFFF"/>
                </a:solidFill>
                <a:latin typeface="Arial"/>
                <a:cs typeface="Arial"/>
              </a:rPr>
              <a:t>Center </a:t>
            </a:r>
            <a:r>
              <a:rPr sz="1200" b="1" dirty="0">
                <a:solidFill>
                  <a:srgbClr val="FFFFFF"/>
                </a:solidFill>
                <a:latin typeface="Arial"/>
                <a:cs typeface="Arial"/>
              </a:rPr>
              <a:t>to </a:t>
            </a:r>
            <a:r>
              <a:rPr sz="1200" b="1" spc="-5" dirty="0">
                <a:solidFill>
                  <a:srgbClr val="FFFFFF"/>
                </a:solidFill>
                <a:latin typeface="Arial"/>
                <a:cs typeface="Arial"/>
              </a:rPr>
              <a:t>Advance Palliative</a:t>
            </a:r>
            <a:r>
              <a:rPr sz="1200" b="1" spc="-55" dirty="0">
                <a:solidFill>
                  <a:srgbClr val="FFFFFF"/>
                </a:solidFill>
                <a:latin typeface="Arial"/>
                <a:cs typeface="Arial"/>
              </a:rPr>
              <a:t> </a:t>
            </a:r>
            <a:r>
              <a:rPr sz="1200" b="1" spc="-10" dirty="0">
                <a:solidFill>
                  <a:srgbClr val="FFFFFF"/>
                </a:solidFill>
                <a:latin typeface="Arial"/>
                <a:cs typeface="Arial"/>
              </a:rPr>
              <a:t>Care</a:t>
            </a:r>
            <a:endParaRPr sz="1200">
              <a:latin typeface="Arial"/>
              <a:cs typeface="Arial"/>
            </a:endParaRPr>
          </a:p>
        </p:txBody>
      </p:sp>
      <p:sp>
        <p:nvSpPr>
          <p:cNvPr id="4" name="object 4"/>
          <p:cNvSpPr/>
          <p:nvPr/>
        </p:nvSpPr>
        <p:spPr>
          <a:xfrm>
            <a:off x="0" y="0"/>
            <a:ext cx="9144000" cy="5307330"/>
          </a:xfrm>
          <a:custGeom>
            <a:avLst/>
            <a:gdLst/>
            <a:ahLst/>
            <a:cxnLst/>
            <a:rect l="l" t="t" r="r" b="b"/>
            <a:pathLst>
              <a:path w="9144000" h="5307330">
                <a:moveTo>
                  <a:pt x="0" y="5307012"/>
                </a:moveTo>
                <a:lnTo>
                  <a:pt x="9144000" y="5307012"/>
                </a:lnTo>
                <a:lnTo>
                  <a:pt x="9144000" y="0"/>
                </a:lnTo>
                <a:lnTo>
                  <a:pt x="0" y="0"/>
                </a:lnTo>
                <a:lnTo>
                  <a:pt x="0" y="5307012"/>
                </a:lnTo>
                <a:close/>
              </a:path>
            </a:pathLst>
          </a:custGeom>
          <a:solidFill>
            <a:srgbClr val="73B941"/>
          </a:solidFill>
        </p:spPr>
        <p:txBody>
          <a:bodyPr wrap="square" lIns="0" tIns="0" rIns="0" bIns="0" rtlCol="0"/>
          <a:lstStyle/>
          <a:p>
            <a:endParaRPr/>
          </a:p>
        </p:txBody>
      </p:sp>
      <p:sp>
        <p:nvSpPr>
          <p:cNvPr id="5" name="object 5"/>
          <p:cNvSpPr/>
          <p:nvPr/>
        </p:nvSpPr>
        <p:spPr>
          <a:xfrm>
            <a:off x="0" y="5295900"/>
            <a:ext cx="9144000" cy="1562100"/>
          </a:xfrm>
          <a:custGeom>
            <a:avLst/>
            <a:gdLst/>
            <a:ahLst/>
            <a:cxnLst/>
            <a:rect l="l" t="t" r="r" b="b"/>
            <a:pathLst>
              <a:path w="9144000" h="1562100">
                <a:moveTo>
                  <a:pt x="9144000" y="1562100"/>
                </a:moveTo>
                <a:lnTo>
                  <a:pt x="9144000" y="0"/>
                </a:lnTo>
                <a:lnTo>
                  <a:pt x="0" y="0"/>
                </a:lnTo>
                <a:lnTo>
                  <a:pt x="0" y="1562100"/>
                </a:lnTo>
                <a:lnTo>
                  <a:pt x="9144000" y="1562100"/>
                </a:lnTo>
                <a:close/>
              </a:path>
            </a:pathLst>
          </a:custGeom>
          <a:solidFill>
            <a:srgbClr val="FFFFFF"/>
          </a:solidFill>
        </p:spPr>
        <p:txBody>
          <a:bodyPr wrap="square" lIns="0" tIns="0" rIns="0" bIns="0" rtlCol="0"/>
          <a:lstStyle/>
          <a:p>
            <a:endParaRPr/>
          </a:p>
        </p:txBody>
      </p:sp>
      <p:sp>
        <p:nvSpPr>
          <p:cNvPr id="6" name="object 6"/>
          <p:cNvSpPr/>
          <p:nvPr/>
        </p:nvSpPr>
        <p:spPr>
          <a:xfrm>
            <a:off x="5193791" y="5928359"/>
            <a:ext cx="3435096" cy="472440"/>
          </a:xfrm>
          <a:prstGeom prst="rect">
            <a:avLst/>
          </a:prstGeom>
          <a:blipFill>
            <a:blip r:embed="rId3" cstate="print"/>
            <a:stretch>
              <a:fillRect/>
            </a:stretch>
          </a:blip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51053" rIns="0" bIns="0" rtlCol="0">
            <a:spAutoFit/>
          </a:bodyPr>
          <a:lstStyle/>
          <a:p>
            <a:pPr marR="5080">
              <a:lnSpc>
                <a:spcPct val="100000"/>
              </a:lnSpc>
              <a:spcBef>
                <a:spcPts val="90"/>
              </a:spcBef>
            </a:pPr>
            <a:r>
              <a:rPr spc="-95" dirty="0">
                <a:solidFill>
                  <a:srgbClr val="FFFFFF"/>
                </a:solidFill>
              </a:rPr>
              <a:t>Palliative </a:t>
            </a:r>
            <a:r>
              <a:rPr spc="-80" dirty="0">
                <a:solidFill>
                  <a:srgbClr val="FFFFFF"/>
                </a:solidFill>
              </a:rPr>
              <a:t>Care</a:t>
            </a:r>
            <a:r>
              <a:rPr spc="-330" dirty="0">
                <a:solidFill>
                  <a:srgbClr val="FFFFFF"/>
                </a:solidFill>
              </a:rPr>
              <a:t> </a:t>
            </a:r>
            <a:r>
              <a:rPr spc="-95" dirty="0">
                <a:solidFill>
                  <a:srgbClr val="FFFFFF"/>
                </a:solidFill>
              </a:rPr>
              <a:t>Leadership  </a:t>
            </a:r>
            <a:r>
              <a:rPr spc="-90" dirty="0">
                <a:solidFill>
                  <a:srgbClr val="FFFFFF"/>
                </a:solidFill>
              </a:rPr>
              <a:t>Centers</a:t>
            </a:r>
            <a:r>
              <a:rPr spc="-200" dirty="0">
                <a:solidFill>
                  <a:srgbClr val="FFFFFF"/>
                </a:solidFill>
              </a:rPr>
              <a:t> </a:t>
            </a:r>
            <a:r>
              <a:rPr spc="-105" dirty="0">
                <a:solidFill>
                  <a:srgbClr val="FFFFFF"/>
                </a:solidFill>
              </a:rPr>
              <a:t>(PCLC)</a:t>
            </a:r>
          </a:p>
        </p:txBody>
      </p:sp>
      <p:sp>
        <p:nvSpPr>
          <p:cNvPr id="8" name="object 8"/>
          <p:cNvSpPr txBox="1"/>
          <p:nvPr/>
        </p:nvSpPr>
        <p:spPr>
          <a:xfrm>
            <a:off x="523240" y="2006294"/>
            <a:ext cx="7550784" cy="2073910"/>
          </a:xfrm>
          <a:prstGeom prst="rect">
            <a:avLst/>
          </a:prstGeom>
        </p:spPr>
        <p:txBody>
          <a:bodyPr vert="horz" wrap="square" lIns="0" tIns="12065" rIns="0" bIns="0" rtlCol="0">
            <a:spAutoFit/>
          </a:bodyPr>
          <a:lstStyle/>
          <a:p>
            <a:pPr marL="12700" marR="5080">
              <a:lnSpc>
                <a:spcPct val="120000"/>
              </a:lnSpc>
              <a:spcBef>
                <a:spcPts val="95"/>
              </a:spcBef>
            </a:pPr>
            <a:r>
              <a:rPr sz="2800" dirty="0">
                <a:solidFill>
                  <a:srgbClr val="FFFFFF"/>
                </a:solidFill>
                <a:latin typeface="Arial"/>
                <a:cs typeface="Arial"/>
              </a:rPr>
              <a:t>Nine nationwide centers of excellence providing  customized training and mentoring </a:t>
            </a:r>
            <a:r>
              <a:rPr sz="2800" spc="-5" dirty="0">
                <a:solidFill>
                  <a:srgbClr val="FFFFFF"/>
                </a:solidFill>
                <a:latin typeface="Arial"/>
                <a:cs typeface="Arial"/>
              </a:rPr>
              <a:t>for </a:t>
            </a:r>
            <a:r>
              <a:rPr sz="2800" dirty="0">
                <a:solidFill>
                  <a:srgbClr val="FFFFFF"/>
                </a:solidFill>
                <a:latin typeface="Arial"/>
                <a:cs typeface="Arial"/>
              </a:rPr>
              <a:t>palliative  care program growth and sustainability </a:t>
            </a:r>
            <a:r>
              <a:rPr sz="2800" spc="0" dirty="0">
                <a:solidFill>
                  <a:srgbClr val="FFFFFF"/>
                </a:solidFill>
                <a:latin typeface="Arial"/>
                <a:cs typeface="Arial"/>
              </a:rPr>
              <a:t>— </a:t>
            </a:r>
            <a:r>
              <a:rPr sz="2800" dirty="0">
                <a:solidFill>
                  <a:srgbClr val="FFFFFF"/>
                </a:solidFill>
                <a:latin typeface="Arial"/>
                <a:cs typeface="Arial"/>
              </a:rPr>
              <a:t>and  </a:t>
            </a:r>
            <a:r>
              <a:rPr sz="2800" spc="-5" dirty="0">
                <a:solidFill>
                  <a:srgbClr val="FFFFFF"/>
                </a:solidFill>
                <a:latin typeface="Arial"/>
                <a:cs typeface="Arial"/>
              </a:rPr>
              <a:t>the </a:t>
            </a:r>
            <a:r>
              <a:rPr sz="2800" dirty="0">
                <a:solidFill>
                  <a:srgbClr val="FFFFFF"/>
                </a:solidFill>
                <a:latin typeface="Arial"/>
                <a:cs typeface="Arial"/>
              </a:rPr>
              <a:t>highest </a:t>
            </a:r>
            <a:r>
              <a:rPr sz="2800" spc="-5" dirty="0">
                <a:solidFill>
                  <a:srgbClr val="FFFFFF"/>
                </a:solidFill>
                <a:latin typeface="Arial"/>
                <a:cs typeface="Arial"/>
              </a:rPr>
              <a:t>quality patient</a:t>
            </a:r>
            <a:r>
              <a:rPr sz="2800" spc="-30" dirty="0">
                <a:solidFill>
                  <a:srgbClr val="FFFFFF"/>
                </a:solidFill>
                <a:latin typeface="Arial"/>
                <a:cs typeface="Arial"/>
              </a:rPr>
              <a:t> </a:t>
            </a:r>
            <a:r>
              <a:rPr sz="2800" spc="-5" dirty="0">
                <a:solidFill>
                  <a:srgbClr val="FFFFFF"/>
                </a:solidFill>
                <a:latin typeface="Arial"/>
                <a:cs typeface="Arial"/>
              </a:rPr>
              <a:t>care.</a:t>
            </a:r>
            <a:endParaRPr sz="2800">
              <a:latin typeface="Arial"/>
              <a:cs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3429000"/>
            <a:ext cx="7995920" cy="2179320"/>
          </a:xfrm>
          <a:prstGeom prst="rect">
            <a:avLst/>
          </a:prstGeom>
        </p:spPr>
        <p:txBody>
          <a:bodyPr vert="horz" wrap="square" lIns="0" tIns="13970" rIns="0" bIns="0" rtlCol="0">
            <a:spAutoFit/>
          </a:bodyPr>
          <a:lstStyle/>
          <a:p>
            <a:pPr marL="12700">
              <a:lnSpc>
                <a:spcPct val="100000"/>
              </a:lnSpc>
              <a:spcBef>
                <a:spcPts val="110"/>
              </a:spcBef>
            </a:pPr>
            <a:r>
              <a:rPr sz="1500" b="1" dirty="0">
                <a:solidFill>
                  <a:srgbClr val="C3BD9B"/>
                </a:solidFill>
                <a:latin typeface="Arial"/>
                <a:cs typeface="Arial"/>
              </a:rPr>
              <a:t>RESEARCH</a:t>
            </a:r>
            <a:r>
              <a:rPr sz="1500" b="1" spc="-70" dirty="0">
                <a:solidFill>
                  <a:srgbClr val="C3BD9B"/>
                </a:solidFill>
                <a:latin typeface="Arial"/>
                <a:cs typeface="Arial"/>
              </a:rPr>
              <a:t> </a:t>
            </a:r>
            <a:r>
              <a:rPr sz="1500" b="1" spc="-5" dirty="0">
                <a:solidFill>
                  <a:srgbClr val="C3BD9B"/>
                </a:solidFill>
                <a:latin typeface="Arial"/>
                <a:cs typeface="Arial"/>
              </a:rPr>
              <a:t>ARTICLE</a:t>
            </a:r>
            <a:endParaRPr sz="1500" dirty="0">
              <a:latin typeface="Arial"/>
              <a:cs typeface="Arial"/>
            </a:endParaRPr>
          </a:p>
          <a:p>
            <a:pPr marL="12700">
              <a:lnSpc>
                <a:spcPct val="100000"/>
              </a:lnSpc>
              <a:spcBef>
                <a:spcPts val="1095"/>
              </a:spcBef>
            </a:pPr>
            <a:r>
              <a:rPr sz="1200" spc="-20" dirty="0">
                <a:solidFill>
                  <a:srgbClr val="C3BD9B"/>
                </a:solidFill>
                <a:latin typeface="Arial"/>
                <a:cs typeface="Arial"/>
              </a:rPr>
              <a:t>HEALTH </a:t>
            </a:r>
            <a:r>
              <a:rPr sz="1200" spc="-15" dirty="0">
                <a:solidFill>
                  <a:srgbClr val="C3BD9B"/>
                </a:solidFill>
                <a:latin typeface="Arial"/>
                <a:cs typeface="Arial"/>
              </a:rPr>
              <a:t>AFFAIRS </a:t>
            </a:r>
            <a:r>
              <a:rPr sz="1200" dirty="0">
                <a:solidFill>
                  <a:srgbClr val="C3BD9B"/>
                </a:solidFill>
                <a:latin typeface="Arial"/>
                <a:cs typeface="Arial"/>
              </a:rPr>
              <a:t>&gt; </a:t>
            </a:r>
            <a:r>
              <a:rPr sz="1200" spc="-5" dirty="0">
                <a:solidFill>
                  <a:srgbClr val="C3BD9B"/>
                </a:solidFill>
                <a:latin typeface="Arial"/>
                <a:cs typeface="Arial"/>
              </a:rPr>
              <a:t>VOL </a:t>
            </a:r>
            <a:r>
              <a:rPr sz="1200" spc="-10" dirty="0">
                <a:solidFill>
                  <a:srgbClr val="C3BD9B"/>
                </a:solidFill>
                <a:latin typeface="Arial"/>
                <a:cs typeface="Arial"/>
              </a:rPr>
              <a:t>37, </a:t>
            </a:r>
            <a:r>
              <a:rPr sz="1200" spc="-5" dirty="0">
                <a:solidFill>
                  <a:srgbClr val="C3BD9B"/>
                </a:solidFill>
                <a:latin typeface="Arial"/>
                <a:cs typeface="Arial"/>
              </a:rPr>
              <a:t>NO. 2: DIFFUSION </a:t>
            </a:r>
            <a:r>
              <a:rPr sz="1200" dirty="0">
                <a:solidFill>
                  <a:srgbClr val="C3BD9B"/>
                </a:solidFill>
                <a:latin typeface="Arial"/>
                <a:cs typeface="Arial"/>
              </a:rPr>
              <a:t>OF</a:t>
            </a:r>
            <a:r>
              <a:rPr sz="1200" spc="-35" dirty="0">
                <a:solidFill>
                  <a:srgbClr val="C3BD9B"/>
                </a:solidFill>
                <a:latin typeface="Arial"/>
                <a:cs typeface="Arial"/>
              </a:rPr>
              <a:t> </a:t>
            </a:r>
            <a:r>
              <a:rPr sz="1200" spc="-20" dirty="0">
                <a:solidFill>
                  <a:srgbClr val="C3BD9B"/>
                </a:solidFill>
                <a:latin typeface="Arial"/>
                <a:cs typeface="Arial"/>
              </a:rPr>
              <a:t>INNOVATION</a:t>
            </a:r>
            <a:endParaRPr sz="1200" dirty="0">
              <a:latin typeface="Arial"/>
              <a:cs typeface="Arial"/>
            </a:endParaRPr>
          </a:p>
          <a:p>
            <a:pPr marL="12700">
              <a:lnSpc>
                <a:spcPct val="100000"/>
              </a:lnSpc>
              <a:spcBef>
                <a:spcPts val="125"/>
              </a:spcBef>
            </a:pPr>
            <a:r>
              <a:rPr sz="2800" spc="-5" dirty="0">
                <a:latin typeface="Arial"/>
                <a:cs typeface="Arial"/>
              </a:rPr>
              <a:t>Palliative </a:t>
            </a:r>
            <a:r>
              <a:rPr sz="2800" dirty="0">
                <a:latin typeface="Arial"/>
                <a:cs typeface="Arial"/>
              </a:rPr>
              <a:t>Care Leadership Centers </a:t>
            </a:r>
            <a:r>
              <a:rPr sz="2800" spc="-5" dirty="0">
                <a:latin typeface="Arial"/>
                <a:cs typeface="Arial"/>
              </a:rPr>
              <a:t>Are </a:t>
            </a:r>
            <a:r>
              <a:rPr sz="2800" dirty="0">
                <a:latin typeface="Arial"/>
                <a:cs typeface="Arial"/>
              </a:rPr>
              <a:t>Key</a:t>
            </a:r>
            <a:r>
              <a:rPr sz="2800" spc="-125" dirty="0">
                <a:latin typeface="Arial"/>
                <a:cs typeface="Arial"/>
              </a:rPr>
              <a:t> </a:t>
            </a:r>
            <a:r>
              <a:rPr sz="2800" spc="-105" dirty="0">
                <a:latin typeface="Arial"/>
                <a:cs typeface="Arial"/>
              </a:rPr>
              <a:t>To</a:t>
            </a:r>
            <a:endParaRPr sz="2800" dirty="0">
              <a:latin typeface="Arial"/>
              <a:cs typeface="Arial"/>
            </a:endParaRPr>
          </a:p>
          <a:p>
            <a:pPr marL="12700">
              <a:lnSpc>
                <a:spcPct val="100000"/>
              </a:lnSpc>
              <a:spcBef>
                <a:spcPts val="335"/>
              </a:spcBef>
            </a:pPr>
            <a:r>
              <a:rPr sz="2800" dirty="0">
                <a:latin typeface="Arial"/>
                <a:cs typeface="Arial"/>
              </a:rPr>
              <a:t>The </a:t>
            </a:r>
            <a:r>
              <a:rPr sz="2800" spc="-5" dirty="0">
                <a:latin typeface="Arial"/>
                <a:cs typeface="Arial"/>
              </a:rPr>
              <a:t>Diffusion Of Palliative </a:t>
            </a:r>
            <a:r>
              <a:rPr sz="2800" dirty="0">
                <a:latin typeface="Arial"/>
                <a:cs typeface="Arial"/>
              </a:rPr>
              <a:t>Care</a:t>
            </a:r>
            <a:r>
              <a:rPr sz="2800" spc="-15" dirty="0">
                <a:latin typeface="Arial"/>
                <a:cs typeface="Arial"/>
              </a:rPr>
              <a:t> </a:t>
            </a:r>
            <a:r>
              <a:rPr sz="2800" dirty="0">
                <a:latin typeface="Arial"/>
                <a:cs typeface="Arial"/>
              </a:rPr>
              <a:t>Innovation</a:t>
            </a:r>
          </a:p>
          <a:p>
            <a:pPr marL="12700">
              <a:lnSpc>
                <a:spcPct val="100000"/>
              </a:lnSpc>
              <a:spcBef>
                <a:spcPts val="920"/>
              </a:spcBef>
            </a:pPr>
            <a:r>
              <a:rPr sz="1500" spc="-5" dirty="0">
                <a:latin typeface="Arial"/>
                <a:cs typeface="Arial"/>
              </a:rPr>
              <a:t>J. </a:t>
            </a:r>
            <a:r>
              <a:rPr sz="1500" dirty="0">
                <a:latin typeface="Arial"/>
                <a:cs typeface="Arial"/>
              </a:rPr>
              <a:t>Brian </a:t>
            </a:r>
            <a:r>
              <a:rPr sz="1500" spc="-5" dirty="0">
                <a:latin typeface="Arial"/>
                <a:cs typeface="Arial"/>
              </a:rPr>
              <a:t>Cassel</a:t>
            </a:r>
            <a:r>
              <a:rPr sz="1500" spc="-7" baseline="25000" dirty="0">
                <a:latin typeface="Arial"/>
                <a:cs typeface="Arial"/>
              </a:rPr>
              <a:t>1</a:t>
            </a:r>
            <a:r>
              <a:rPr sz="1500" spc="-5" dirty="0">
                <a:latin typeface="Arial"/>
                <a:cs typeface="Arial"/>
              </a:rPr>
              <a:t>, </a:t>
            </a:r>
            <a:r>
              <a:rPr sz="1500" dirty="0">
                <a:latin typeface="Arial"/>
                <a:cs typeface="Arial"/>
              </a:rPr>
              <a:t>Brynn Bowman</a:t>
            </a:r>
            <a:r>
              <a:rPr sz="1500" baseline="25000" dirty="0">
                <a:latin typeface="Arial"/>
                <a:cs typeface="Arial"/>
              </a:rPr>
              <a:t>2</a:t>
            </a:r>
            <a:r>
              <a:rPr sz="1500" dirty="0">
                <a:latin typeface="Arial"/>
                <a:cs typeface="Arial"/>
              </a:rPr>
              <a:t>, Maggie Rogers</a:t>
            </a:r>
            <a:r>
              <a:rPr sz="1500" baseline="25000" dirty="0">
                <a:latin typeface="Arial"/>
                <a:cs typeface="Arial"/>
              </a:rPr>
              <a:t>3</a:t>
            </a:r>
            <a:r>
              <a:rPr sz="1500" dirty="0">
                <a:latin typeface="Arial"/>
                <a:cs typeface="Arial"/>
              </a:rPr>
              <a:t>, </a:t>
            </a:r>
            <a:r>
              <a:rPr sz="1500" spc="-15" dirty="0">
                <a:latin typeface="Arial"/>
                <a:cs typeface="Arial"/>
              </a:rPr>
              <a:t>Lynn </a:t>
            </a:r>
            <a:r>
              <a:rPr sz="1500" dirty="0">
                <a:latin typeface="Arial"/>
                <a:cs typeface="Arial"/>
              </a:rPr>
              <a:t>H. Spragens</a:t>
            </a:r>
            <a:r>
              <a:rPr sz="1500" baseline="25000" dirty="0">
                <a:latin typeface="Arial"/>
                <a:cs typeface="Arial"/>
              </a:rPr>
              <a:t>4</a:t>
            </a:r>
            <a:r>
              <a:rPr sz="1500" dirty="0">
                <a:latin typeface="Arial"/>
                <a:cs typeface="Arial"/>
              </a:rPr>
              <a:t>, Diane E. Meier</a:t>
            </a:r>
            <a:r>
              <a:rPr sz="1500" baseline="25000" dirty="0">
                <a:latin typeface="Arial"/>
                <a:cs typeface="Arial"/>
              </a:rPr>
              <a:t>5</a:t>
            </a:r>
            <a:r>
              <a:rPr sz="1500" dirty="0">
                <a:latin typeface="Arial"/>
                <a:cs typeface="Arial"/>
              </a:rPr>
              <a:t>, and</a:t>
            </a:r>
            <a:r>
              <a:rPr sz="1500" spc="-125" dirty="0">
                <a:latin typeface="Arial"/>
                <a:cs typeface="Arial"/>
              </a:rPr>
              <a:t> </a:t>
            </a:r>
            <a:r>
              <a:rPr sz="1500" baseline="13888" dirty="0">
                <a:latin typeface="Arial"/>
                <a:cs typeface="Arial"/>
              </a:rPr>
              <a:t>6</a:t>
            </a:r>
          </a:p>
          <a:p>
            <a:pPr marL="12700">
              <a:lnSpc>
                <a:spcPct val="100000"/>
              </a:lnSpc>
              <a:spcBef>
                <a:spcPts val="910"/>
              </a:spcBef>
            </a:pPr>
            <a:r>
              <a:rPr sz="1500" spc="-30" dirty="0">
                <a:solidFill>
                  <a:srgbClr val="C3BD9B"/>
                </a:solidFill>
                <a:latin typeface="Arial"/>
                <a:cs typeface="Arial"/>
              </a:rPr>
              <a:t>PUBLISHED </a:t>
            </a:r>
            <a:r>
              <a:rPr sz="1500" b="1" dirty="0">
                <a:solidFill>
                  <a:srgbClr val="C3BD9B"/>
                </a:solidFill>
                <a:latin typeface="Arial"/>
                <a:cs typeface="Arial"/>
              </a:rPr>
              <a:t>FEBRUARY</a:t>
            </a:r>
            <a:r>
              <a:rPr sz="1500" b="1" spc="-85" dirty="0">
                <a:solidFill>
                  <a:srgbClr val="C3BD9B"/>
                </a:solidFill>
                <a:latin typeface="Arial"/>
                <a:cs typeface="Arial"/>
              </a:rPr>
              <a:t> </a:t>
            </a:r>
            <a:r>
              <a:rPr sz="1500" b="1" dirty="0">
                <a:solidFill>
                  <a:srgbClr val="C3BD9B"/>
                </a:solidFill>
                <a:latin typeface="Arial"/>
                <a:cs typeface="Arial"/>
              </a:rPr>
              <a:t>2018</a:t>
            </a:r>
            <a:endParaRPr sz="1500" dirty="0">
              <a:latin typeface="Arial"/>
              <a:cs typeface="Arial"/>
            </a:endParaRPr>
          </a:p>
        </p:txBody>
      </p:sp>
      <p:sp>
        <p:nvSpPr>
          <p:cNvPr id="3" name="object 3"/>
          <p:cNvSpPr/>
          <p:nvPr/>
        </p:nvSpPr>
        <p:spPr>
          <a:xfrm>
            <a:off x="535940" y="2075710"/>
            <a:ext cx="3240267" cy="1082675"/>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TextBox 4">
            <a:extLst>
              <a:ext uri="{FF2B5EF4-FFF2-40B4-BE49-F238E27FC236}">
                <a16:creationId xmlns:a16="http://schemas.microsoft.com/office/drawing/2014/main" id="{2805BB83-628F-4634-9618-3A23ADD8A9E5}"/>
              </a:ext>
            </a:extLst>
          </p:cNvPr>
          <p:cNvSpPr txBox="1"/>
          <p:nvPr/>
        </p:nvSpPr>
        <p:spPr>
          <a:xfrm>
            <a:off x="302260" y="358546"/>
            <a:ext cx="7848600" cy="1446550"/>
          </a:xfrm>
          <a:prstGeom prst="rect">
            <a:avLst/>
          </a:prstGeom>
          <a:noFill/>
        </p:spPr>
        <p:txBody>
          <a:bodyPr wrap="square" rtlCol="0">
            <a:spAutoFit/>
          </a:bodyPr>
          <a:lstStyle/>
          <a:p>
            <a:r>
              <a:rPr lang="en-US" sz="4400" b="1" dirty="0">
                <a:solidFill>
                  <a:srgbClr val="82B653"/>
                </a:solidFill>
                <a:latin typeface="Arial" panose="020B0604020202020204" pitchFamily="34" charset="0"/>
                <a:cs typeface="Arial" panose="020B0604020202020204" pitchFamily="34" charset="0"/>
              </a:rPr>
              <a:t>Essential to the Diffusion of Innovation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535940" y="295148"/>
            <a:ext cx="8072119" cy="688650"/>
          </a:xfrm>
          <a:prstGeom prst="rect">
            <a:avLst/>
          </a:prstGeom>
        </p:spPr>
        <p:txBody>
          <a:bodyPr vert="horz" wrap="square" lIns="0" tIns="11430" rIns="0" bIns="0" rtlCol="0">
            <a:spAutoFit/>
          </a:bodyPr>
          <a:lstStyle/>
          <a:p>
            <a:pPr marL="12700" marR="5080">
              <a:lnSpc>
                <a:spcPct val="100000"/>
              </a:lnSpc>
              <a:spcBef>
                <a:spcPts val="90"/>
              </a:spcBef>
            </a:pPr>
            <a:r>
              <a:rPr lang="en-US" spc="-110" dirty="0"/>
              <a:t>Results</a:t>
            </a:r>
            <a:endParaRPr spc="-110"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object 5"/>
          <p:cNvSpPr txBox="1"/>
          <p:nvPr/>
        </p:nvSpPr>
        <p:spPr>
          <a:xfrm>
            <a:off x="535940" y="2194051"/>
            <a:ext cx="7980680" cy="2717282"/>
          </a:xfrm>
          <a:prstGeom prst="rect">
            <a:avLst/>
          </a:prstGeom>
        </p:spPr>
        <p:txBody>
          <a:bodyPr vert="horz" wrap="square" lIns="0" tIns="161925" rIns="0" bIns="0" rtlCol="0">
            <a:spAutoFit/>
          </a:bodyPr>
          <a:lstStyle/>
          <a:p>
            <a:pPr marL="355600" indent="-342900">
              <a:lnSpc>
                <a:spcPct val="100000"/>
              </a:lnSpc>
              <a:spcBef>
                <a:spcPts val="1275"/>
              </a:spcBef>
              <a:buFont typeface="Wingdings" panose="05000000000000000000" pitchFamily="2" charset="2"/>
              <a:buChar char="ü"/>
              <a:tabLst>
                <a:tab pos="423545" algn="l"/>
              </a:tabLst>
            </a:pPr>
            <a:r>
              <a:rPr sz="2400" spc="-5" dirty="0">
                <a:latin typeface="Arial"/>
                <a:cs typeface="Arial"/>
              </a:rPr>
              <a:t>Palliative </a:t>
            </a:r>
            <a:r>
              <a:rPr sz="2400" dirty="0">
                <a:latin typeface="Arial"/>
                <a:cs typeface="Arial"/>
              </a:rPr>
              <a:t>care program </a:t>
            </a:r>
            <a:r>
              <a:rPr sz="2400" spc="-5" dirty="0">
                <a:latin typeface="Arial"/>
                <a:cs typeface="Arial"/>
              </a:rPr>
              <a:t>sustainability </a:t>
            </a:r>
            <a:r>
              <a:rPr sz="2400" dirty="0">
                <a:latin typeface="Arial"/>
                <a:cs typeface="Arial"/>
              </a:rPr>
              <a:t>and</a:t>
            </a:r>
            <a:r>
              <a:rPr sz="2400" spc="-10" dirty="0">
                <a:latin typeface="Arial"/>
                <a:cs typeface="Arial"/>
              </a:rPr>
              <a:t> </a:t>
            </a:r>
            <a:r>
              <a:rPr sz="2400" spc="-5" dirty="0">
                <a:latin typeface="Arial"/>
                <a:cs typeface="Arial"/>
              </a:rPr>
              <a:t>growth</a:t>
            </a:r>
            <a:r>
              <a:rPr lang="en-US" sz="2400" spc="-5" dirty="0">
                <a:latin typeface="Arial"/>
                <a:cs typeface="Arial"/>
              </a:rPr>
              <a:t/>
            </a:r>
            <a:br>
              <a:rPr lang="en-US" sz="2400" spc="-5" dirty="0">
                <a:latin typeface="Arial"/>
                <a:cs typeface="Arial"/>
              </a:rPr>
            </a:br>
            <a:endParaRPr sz="2400" dirty="0">
              <a:latin typeface="Arial"/>
              <a:cs typeface="Arial"/>
            </a:endParaRPr>
          </a:p>
          <a:p>
            <a:pPr marL="355600" indent="-342900">
              <a:lnSpc>
                <a:spcPct val="100000"/>
              </a:lnSpc>
              <a:spcBef>
                <a:spcPts val="1175"/>
              </a:spcBef>
              <a:buFont typeface="Wingdings" panose="05000000000000000000" pitchFamily="2" charset="2"/>
              <a:buChar char="ü"/>
              <a:tabLst>
                <a:tab pos="423545" algn="l"/>
              </a:tabLst>
            </a:pPr>
            <a:r>
              <a:rPr sz="2400" dirty="0">
                <a:latin typeface="Arial"/>
                <a:cs typeface="Arial"/>
              </a:rPr>
              <a:t>A </a:t>
            </a:r>
            <a:r>
              <a:rPr sz="2400" spc="-5" dirty="0">
                <a:latin typeface="Arial"/>
                <a:cs typeface="Arial"/>
              </a:rPr>
              <a:t>better bottom </a:t>
            </a:r>
            <a:r>
              <a:rPr sz="2400" dirty="0">
                <a:latin typeface="Arial"/>
                <a:cs typeface="Arial"/>
              </a:rPr>
              <a:t>line </a:t>
            </a:r>
            <a:r>
              <a:rPr sz="2400" spc="-5" dirty="0">
                <a:latin typeface="Arial"/>
                <a:cs typeface="Arial"/>
              </a:rPr>
              <a:t>for the</a:t>
            </a:r>
            <a:r>
              <a:rPr sz="2400" spc="-150" dirty="0">
                <a:latin typeface="Arial"/>
                <a:cs typeface="Arial"/>
              </a:rPr>
              <a:t> </a:t>
            </a:r>
            <a:r>
              <a:rPr sz="2400" spc="-5" dirty="0">
                <a:latin typeface="Arial"/>
                <a:cs typeface="Arial"/>
              </a:rPr>
              <a:t>institution</a:t>
            </a:r>
            <a:r>
              <a:rPr lang="en-US" sz="2400" spc="-5" dirty="0">
                <a:latin typeface="Arial"/>
                <a:cs typeface="Arial"/>
              </a:rPr>
              <a:t/>
            </a:r>
            <a:br>
              <a:rPr lang="en-US" sz="2400" spc="-5" dirty="0">
                <a:latin typeface="Arial"/>
                <a:cs typeface="Arial"/>
              </a:rPr>
            </a:br>
            <a:endParaRPr sz="2400" dirty="0">
              <a:latin typeface="Arial"/>
              <a:cs typeface="Arial"/>
            </a:endParaRPr>
          </a:p>
          <a:p>
            <a:pPr marL="354965" marR="5080" indent="-342900">
              <a:lnSpc>
                <a:spcPct val="120000"/>
              </a:lnSpc>
              <a:spcBef>
                <a:spcPts val="600"/>
              </a:spcBef>
              <a:buFont typeface="Wingdings" panose="05000000000000000000" pitchFamily="2" charset="2"/>
              <a:buChar char="ü"/>
              <a:tabLst>
                <a:tab pos="423545" algn="l"/>
              </a:tabLst>
            </a:pPr>
            <a:r>
              <a:rPr sz="2400" spc="-5" dirty="0">
                <a:latin typeface="Arial"/>
                <a:cs typeface="Arial"/>
              </a:rPr>
              <a:t>The </a:t>
            </a:r>
            <a:r>
              <a:rPr sz="2400" dirty="0">
                <a:latin typeface="Arial"/>
                <a:cs typeface="Arial"/>
              </a:rPr>
              <a:t>best </a:t>
            </a:r>
            <a:r>
              <a:rPr sz="2400" spc="-5" dirty="0">
                <a:latin typeface="Arial"/>
                <a:cs typeface="Arial"/>
              </a:rPr>
              <a:t>quality </a:t>
            </a:r>
            <a:r>
              <a:rPr sz="2400" dirty="0">
                <a:latin typeface="Arial"/>
                <a:cs typeface="Arial"/>
              </a:rPr>
              <a:t>and </a:t>
            </a:r>
            <a:r>
              <a:rPr sz="2400" spc="-5" dirty="0">
                <a:latin typeface="Arial"/>
                <a:cs typeface="Arial"/>
              </a:rPr>
              <a:t>highest-value </a:t>
            </a:r>
            <a:r>
              <a:rPr sz="2400" dirty="0">
                <a:latin typeface="Arial"/>
                <a:cs typeface="Arial"/>
              </a:rPr>
              <a:t>care </a:t>
            </a:r>
            <a:r>
              <a:rPr sz="2400" spc="-5" dirty="0">
                <a:latin typeface="Arial"/>
                <a:cs typeface="Arial"/>
              </a:rPr>
              <a:t>for patients with  </a:t>
            </a:r>
            <a:r>
              <a:rPr sz="2400" dirty="0">
                <a:latin typeface="Arial"/>
                <a:cs typeface="Arial"/>
              </a:rPr>
              <a:t>serious</a:t>
            </a:r>
            <a:r>
              <a:rPr sz="2400" spc="-10" dirty="0">
                <a:latin typeface="Arial"/>
                <a:cs typeface="Arial"/>
              </a:rPr>
              <a:t> </a:t>
            </a:r>
            <a:r>
              <a:rPr sz="2400" dirty="0">
                <a:latin typeface="Arial"/>
                <a:cs typeface="Arial"/>
              </a:rPr>
              <a:t>illness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3A6D5-0AD2-48D0-85B5-A63D9199242C}"/>
              </a:ext>
            </a:extLst>
          </p:cNvPr>
          <p:cNvSpPr>
            <a:spLocks noGrp="1"/>
          </p:cNvSpPr>
          <p:nvPr>
            <p:ph type="title"/>
          </p:nvPr>
        </p:nvSpPr>
        <p:spPr>
          <a:xfrm>
            <a:off x="535940" y="4495800"/>
            <a:ext cx="8072119" cy="677108"/>
          </a:xfrm>
        </p:spPr>
        <p:txBody>
          <a:bodyPr/>
          <a:lstStyle/>
          <a:p>
            <a:r>
              <a:rPr lang="en-US" dirty="0"/>
              <a:t>How PCLC Works</a:t>
            </a:r>
          </a:p>
        </p:txBody>
      </p:sp>
    </p:spTree>
    <p:extLst>
      <p:ext uri="{BB962C8B-B14F-4D97-AF65-F5344CB8AC3E}">
        <p14:creationId xmlns:p14="http://schemas.microsoft.com/office/powerpoint/2010/main" val="30198024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535940" y="295148"/>
            <a:ext cx="8072119" cy="1181093"/>
          </a:xfrm>
          <a:prstGeom prst="rect">
            <a:avLst/>
          </a:prstGeom>
        </p:spPr>
        <p:txBody>
          <a:bodyPr vert="horz" wrap="square" lIns="0" tIns="11430" rIns="0" bIns="0" rtlCol="0">
            <a:spAutoFit/>
          </a:bodyPr>
          <a:lstStyle/>
          <a:p>
            <a:pPr marL="12700" marR="5080">
              <a:lnSpc>
                <a:spcPct val="100000"/>
              </a:lnSpc>
              <a:spcBef>
                <a:spcPts val="90"/>
              </a:spcBef>
            </a:pPr>
            <a:r>
              <a:rPr lang="en-US" sz="3800" spc="-70" dirty="0"/>
              <a:t>The </a:t>
            </a:r>
            <a:r>
              <a:rPr lang="en-US" sz="3800" spc="-95" dirty="0"/>
              <a:t>Experience </a:t>
            </a:r>
            <a:r>
              <a:rPr lang="en-US" sz="3800" spc="-90" dirty="0"/>
              <a:t>Starts </a:t>
            </a:r>
            <a:r>
              <a:rPr lang="en-US" sz="3800" spc="-85" dirty="0"/>
              <a:t>with a</a:t>
            </a:r>
            <a:r>
              <a:rPr lang="en-US" sz="3800" spc="-5" dirty="0"/>
              <a:t>  </a:t>
            </a:r>
            <a:r>
              <a:rPr lang="en-US" sz="3800" spc="-100" dirty="0"/>
              <a:t>Comprehensive </a:t>
            </a:r>
            <a:r>
              <a:rPr lang="en-US" sz="3800" spc="-85" dirty="0"/>
              <a:t>Needs</a:t>
            </a:r>
            <a:r>
              <a:rPr lang="en-US" sz="3800" spc="-330" dirty="0"/>
              <a:t> </a:t>
            </a:r>
            <a:r>
              <a:rPr lang="en-US" sz="3800" spc="-95" dirty="0"/>
              <a:t>Assessment</a:t>
            </a:r>
            <a:endParaRPr lang="en-US" sz="3800" spc="-105"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object 5"/>
          <p:cNvSpPr txBox="1"/>
          <p:nvPr/>
        </p:nvSpPr>
        <p:spPr>
          <a:xfrm>
            <a:off x="535940" y="1905000"/>
            <a:ext cx="8025130" cy="4290918"/>
          </a:xfrm>
          <a:prstGeom prst="rect">
            <a:avLst/>
          </a:prstGeom>
        </p:spPr>
        <p:txBody>
          <a:bodyPr vert="horz" wrap="square" lIns="0" tIns="12700" rIns="0" bIns="0" rtlCol="0">
            <a:spAutoFit/>
          </a:bodyPr>
          <a:lstStyle/>
          <a:p>
            <a:pPr marL="12700" marR="5080">
              <a:lnSpc>
                <a:spcPct val="150000"/>
              </a:lnSpc>
              <a:spcBef>
                <a:spcPts val="100"/>
              </a:spcBef>
            </a:pPr>
            <a:r>
              <a:rPr sz="2400" spc="-5" dirty="0">
                <a:latin typeface="Arial"/>
                <a:cs typeface="Arial"/>
              </a:rPr>
              <a:t>Based </a:t>
            </a:r>
            <a:r>
              <a:rPr sz="2400" dirty="0">
                <a:latin typeface="Arial"/>
                <a:cs typeface="Arial"/>
              </a:rPr>
              <a:t>on </a:t>
            </a:r>
            <a:r>
              <a:rPr sz="2400" spc="-5" dirty="0">
                <a:latin typeface="Arial"/>
                <a:cs typeface="Arial"/>
              </a:rPr>
              <a:t>the </a:t>
            </a:r>
            <a:r>
              <a:rPr sz="2400" dirty="0">
                <a:latin typeface="Arial"/>
                <a:cs typeface="Arial"/>
              </a:rPr>
              <a:t>needs </a:t>
            </a:r>
            <a:r>
              <a:rPr sz="2400" spc="-5" dirty="0">
                <a:latin typeface="Arial"/>
                <a:cs typeface="Arial"/>
              </a:rPr>
              <a:t>assessment, PCLC focuses </a:t>
            </a:r>
            <a:r>
              <a:rPr sz="2400" dirty="0">
                <a:latin typeface="Arial"/>
                <a:cs typeface="Arial"/>
              </a:rPr>
              <a:t>on </a:t>
            </a:r>
            <a:r>
              <a:rPr lang="en-US" sz="2400" dirty="0">
                <a:latin typeface="Arial"/>
                <a:cs typeface="Arial"/>
              </a:rPr>
              <a:t>a single</a:t>
            </a:r>
            <a:r>
              <a:rPr lang="en-US" sz="2400" spc="-5" dirty="0">
                <a:latin typeface="Arial"/>
                <a:cs typeface="Arial"/>
              </a:rPr>
              <a:t>—o</a:t>
            </a:r>
            <a:r>
              <a:rPr sz="2400" dirty="0">
                <a:latin typeface="Arial"/>
                <a:cs typeface="Arial"/>
              </a:rPr>
              <a:t>r</a:t>
            </a:r>
            <a:r>
              <a:rPr lang="en-US" sz="2400" dirty="0">
                <a:latin typeface="Arial"/>
                <a:cs typeface="Arial"/>
              </a:rPr>
              <a:t> blended </a:t>
            </a:r>
            <a:r>
              <a:rPr sz="2400" dirty="0">
                <a:latin typeface="Arial"/>
                <a:cs typeface="Arial"/>
              </a:rPr>
              <a:t>curricul</a:t>
            </a:r>
            <a:r>
              <a:rPr lang="en-US" sz="2400" dirty="0">
                <a:latin typeface="Arial"/>
                <a:cs typeface="Arial"/>
              </a:rPr>
              <a:t>um</a:t>
            </a:r>
            <a:r>
              <a:rPr sz="2400" dirty="0">
                <a:latin typeface="Arial"/>
                <a:cs typeface="Arial"/>
              </a:rPr>
              <a:t> </a:t>
            </a:r>
            <a:r>
              <a:rPr sz="2400" spc="-5" dirty="0">
                <a:latin typeface="Arial"/>
                <a:cs typeface="Arial"/>
              </a:rPr>
              <a:t>for the following types </a:t>
            </a:r>
            <a:r>
              <a:rPr sz="2400" dirty="0">
                <a:latin typeface="Arial"/>
                <a:cs typeface="Arial"/>
              </a:rPr>
              <a:t>of </a:t>
            </a:r>
            <a:r>
              <a:rPr sz="2400" spc="-5" dirty="0">
                <a:latin typeface="Arial"/>
                <a:cs typeface="Arial"/>
              </a:rPr>
              <a:t>palliative </a:t>
            </a:r>
            <a:r>
              <a:rPr sz="2400" dirty="0">
                <a:latin typeface="Arial"/>
                <a:cs typeface="Arial"/>
              </a:rPr>
              <a:t>care programs:</a:t>
            </a:r>
          </a:p>
          <a:p>
            <a:pPr marL="12700">
              <a:spcBef>
                <a:spcPts val="1175"/>
              </a:spcBef>
              <a:tabLst>
                <a:tab pos="423545" algn="l"/>
              </a:tabLst>
            </a:pPr>
            <a:r>
              <a:rPr sz="1900" spc="10" dirty="0">
                <a:solidFill>
                  <a:srgbClr val="73B941"/>
                </a:solidFill>
                <a:latin typeface="Segoe UI Symbol"/>
                <a:cs typeface="Segoe UI Symbol"/>
              </a:rPr>
              <a:t>➔	</a:t>
            </a:r>
            <a:r>
              <a:rPr lang="en-US" sz="2400" spc="-5" dirty="0">
                <a:latin typeface="Arial"/>
                <a:cs typeface="Arial"/>
              </a:rPr>
              <a:t>In</a:t>
            </a:r>
            <a:r>
              <a:rPr sz="2400" spc="-5" dirty="0">
                <a:latin typeface="Arial"/>
                <a:cs typeface="Arial"/>
              </a:rPr>
              <a:t>patient</a:t>
            </a:r>
            <a:endParaRPr sz="2400" dirty="0">
              <a:latin typeface="Arial"/>
              <a:cs typeface="Arial"/>
            </a:endParaRPr>
          </a:p>
          <a:p>
            <a:pPr marL="12700">
              <a:spcBef>
                <a:spcPts val="1175"/>
              </a:spcBef>
              <a:tabLst>
                <a:tab pos="423545" algn="l"/>
              </a:tabLst>
            </a:pPr>
            <a:r>
              <a:rPr sz="1900" spc="10" dirty="0">
                <a:solidFill>
                  <a:srgbClr val="73B941"/>
                </a:solidFill>
                <a:latin typeface="Segoe UI Symbol"/>
                <a:cs typeface="Segoe UI Symbol"/>
              </a:rPr>
              <a:t>➔	</a:t>
            </a:r>
            <a:r>
              <a:rPr lang="en-US" sz="2400" dirty="0">
                <a:latin typeface="Arial"/>
                <a:cs typeface="Arial"/>
              </a:rPr>
              <a:t>Ho</a:t>
            </a:r>
            <a:r>
              <a:rPr sz="2400" dirty="0">
                <a:latin typeface="Arial"/>
                <a:cs typeface="Arial"/>
              </a:rPr>
              <a:t>me</a:t>
            </a:r>
          </a:p>
          <a:p>
            <a:pPr marL="12700">
              <a:spcBef>
                <a:spcPts val="1175"/>
              </a:spcBef>
              <a:tabLst>
                <a:tab pos="423545" algn="l"/>
              </a:tabLst>
            </a:pPr>
            <a:r>
              <a:rPr sz="1900" spc="10" dirty="0">
                <a:solidFill>
                  <a:srgbClr val="73B941"/>
                </a:solidFill>
                <a:latin typeface="Segoe UI Symbol"/>
                <a:cs typeface="Segoe UI Symbol"/>
              </a:rPr>
              <a:t>➔	</a:t>
            </a:r>
            <a:r>
              <a:rPr lang="en-US" sz="2400" spc="-5" dirty="0">
                <a:latin typeface="Arial"/>
                <a:cs typeface="Arial"/>
              </a:rPr>
              <a:t>Of</a:t>
            </a:r>
            <a:r>
              <a:rPr sz="2400" spc="-5" dirty="0">
                <a:latin typeface="Arial"/>
                <a:cs typeface="Arial"/>
              </a:rPr>
              <a:t>fice/</a:t>
            </a:r>
            <a:r>
              <a:rPr lang="en-US" sz="2400" spc="-5" dirty="0">
                <a:latin typeface="Arial"/>
                <a:cs typeface="Arial"/>
              </a:rPr>
              <a:t>C</a:t>
            </a:r>
            <a:r>
              <a:rPr sz="2400" spc="-5" dirty="0">
                <a:latin typeface="Arial"/>
                <a:cs typeface="Arial"/>
              </a:rPr>
              <a:t>linic</a:t>
            </a:r>
            <a:endParaRPr sz="2400" dirty="0">
              <a:latin typeface="Arial"/>
              <a:cs typeface="Arial"/>
            </a:endParaRPr>
          </a:p>
          <a:p>
            <a:pPr marL="12700">
              <a:spcBef>
                <a:spcPts val="1175"/>
              </a:spcBef>
              <a:tabLst>
                <a:tab pos="423545" algn="l"/>
              </a:tabLst>
            </a:pPr>
            <a:r>
              <a:rPr sz="1900" spc="10" dirty="0">
                <a:solidFill>
                  <a:srgbClr val="73B941"/>
                </a:solidFill>
                <a:latin typeface="Segoe UI Symbol"/>
                <a:cs typeface="Segoe UI Symbol"/>
              </a:rPr>
              <a:t>➔	</a:t>
            </a:r>
            <a:r>
              <a:rPr lang="en-US" sz="2400" dirty="0">
                <a:latin typeface="Arial"/>
                <a:cs typeface="Arial"/>
              </a:rPr>
              <a:t>Ad</a:t>
            </a:r>
            <a:r>
              <a:rPr sz="2400" dirty="0">
                <a:latin typeface="Arial"/>
                <a:cs typeface="Arial"/>
              </a:rPr>
              <a:t>ult</a:t>
            </a:r>
          </a:p>
          <a:p>
            <a:pPr marL="12700">
              <a:spcBef>
                <a:spcPts val="1180"/>
              </a:spcBef>
              <a:tabLst>
                <a:tab pos="423545" algn="l"/>
              </a:tabLst>
            </a:pPr>
            <a:r>
              <a:rPr sz="1900" spc="10" dirty="0">
                <a:solidFill>
                  <a:srgbClr val="73B941"/>
                </a:solidFill>
                <a:latin typeface="Segoe UI Symbol"/>
                <a:cs typeface="Segoe UI Symbol"/>
              </a:rPr>
              <a:t>➔	</a:t>
            </a:r>
            <a:r>
              <a:rPr lang="en-US" sz="2400" spc="-5" dirty="0">
                <a:latin typeface="Arial"/>
                <a:cs typeface="Arial"/>
              </a:rPr>
              <a:t>Pe</a:t>
            </a:r>
            <a:r>
              <a:rPr sz="2400" spc="-5" dirty="0">
                <a:latin typeface="Arial"/>
                <a:cs typeface="Arial"/>
              </a:rPr>
              <a:t>diatric</a:t>
            </a:r>
            <a:endParaRPr sz="2400" dirty="0">
              <a:latin typeface="Arial"/>
              <a:cs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535940" y="295148"/>
            <a:ext cx="8003540" cy="1765868"/>
          </a:xfrm>
          <a:prstGeom prst="rect">
            <a:avLst/>
          </a:prstGeom>
        </p:spPr>
        <p:txBody>
          <a:bodyPr vert="horz" wrap="square" lIns="0" tIns="11430" rIns="0" bIns="0" rtlCol="0">
            <a:spAutoFit/>
          </a:bodyPr>
          <a:lstStyle/>
          <a:p>
            <a:pPr marL="12700" marR="5080" algn="l">
              <a:lnSpc>
                <a:spcPct val="100000"/>
              </a:lnSpc>
              <a:spcBef>
                <a:spcPts val="90"/>
              </a:spcBef>
            </a:pPr>
            <a:r>
              <a:rPr lang="en-US" sz="3800" spc="-85" dirty="0"/>
              <a:t>Next, </a:t>
            </a:r>
            <a:r>
              <a:rPr lang="en-US" sz="3800" spc="-90" dirty="0"/>
              <a:t>You </a:t>
            </a:r>
            <a:r>
              <a:rPr lang="en-US" sz="3800" spc="-80" dirty="0"/>
              <a:t>Have </a:t>
            </a:r>
            <a:r>
              <a:rPr lang="en-US" sz="3800" spc="-55" dirty="0"/>
              <a:t>an</a:t>
            </a:r>
            <a:r>
              <a:rPr lang="en-US" sz="3800" spc="-600" dirty="0"/>
              <a:t> </a:t>
            </a:r>
            <a:r>
              <a:rPr lang="en-US" sz="3800" spc="-105" dirty="0" smtClean="0"/>
              <a:t>In-person or Virtual </a:t>
            </a:r>
            <a:r>
              <a:rPr lang="en-US" sz="3800" spc="-95" dirty="0" smtClean="0"/>
              <a:t>Strategic </a:t>
            </a:r>
            <a:r>
              <a:rPr lang="en-US" sz="3800" spc="-95" dirty="0"/>
              <a:t>Planning Retreat</a:t>
            </a:r>
            <a:r>
              <a:rPr lang="en-US" sz="3800" spc="-440" dirty="0"/>
              <a:t> </a:t>
            </a:r>
            <a:r>
              <a:rPr lang="en-US" sz="3800" spc="-85" dirty="0"/>
              <a:t>With </a:t>
            </a:r>
            <a:r>
              <a:rPr lang="en-US" sz="3800" spc="-80" dirty="0" smtClean="0"/>
              <a:t>Your </a:t>
            </a:r>
            <a:r>
              <a:rPr lang="en-US" sz="3800" spc="-80" dirty="0"/>
              <a:t>PCLC</a:t>
            </a:r>
            <a:r>
              <a:rPr lang="en-US" sz="3800" spc="-330" dirty="0"/>
              <a:t> </a:t>
            </a:r>
            <a:r>
              <a:rPr lang="en-US" sz="3800" spc="-90" dirty="0"/>
              <a:t>Faculty</a:t>
            </a:r>
            <a:endParaRPr lang="en-US" sz="3800"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object 5"/>
          <p:cNvSpPr txBox="1"/>
          <p:nvPr/>
        </p:nvSpPr>
        <p:spPr>
          <a:xfrm>
            <a:off x="535940" y="2270251"/>
            <a:ext cx="8003540" cy="3282950"/>
          </a:xfrm>
          <a:prstGeom prst="rect">
            <a:avLst/>
          </a:prstGeom>
        </p:spPr>
        <p:txBody>
          <a:bodyPr vert="horz" wrap="square" lIns="0" tIns="12700" rIns="0" bIns="0" rtlCol="0">
            <a:spAutoFit/>
          </a:bodyPr>
          <a:lstStyle/>
          <a:p>
            <a:pPr marL="12700" marR="5080">
              <a:lnSpc>
                <a:spcPct val="150000"/>
              </a:lnSpc>
              <a:spcBef>
                <a:spcPts val="100"/>
              </a:spcBef>
            </a:pPr>
            <a:r>
              <a:rPr lang="en-US" sz="2400" spc="-40" dirty="0">
                <a:latin typeface="Arial"/>
                <a:cs typeface="Arial"/>
              </a:rPr>
              <a:t/>
            </a:r>
            <a:br>
              <a:rPr lang="en-US" sz="2400" spc="-40" dirty="0">
                <a:latin typeface="Arial"/>
                <a:cs typeface="Arial"/>
              </a:rPr>
            </a:br>
            <a:r>
              <a:rPr sz="2400" spc="-40" dirty="0">
                <a:latin typeface="Arial"/>
                <a:cs typeface="Arial"/>
              </a:rPr>
              <a:t>You’ll </a:t>
            </a:r>
            <a:r>
              <a:rPr sz="2400" dirty="0">
                <a:latin typeface="Arial"/>
                <a:cs typeface="Arial"/>
              </a:rPr>
              <a:t>engage in an </a:t>
            </a:r>
            <a:r>
              <a:rPr sz="2400" spc="-5" dirty="0">
                <a:latin typeface="Arial"/>
                <a:cs typeface="Arial"/>
              </a:rPr>
              <a:t>intensive, </a:t>
            </a:r>
            <a:r>
              <a:rPr sz="2400" dirty="0">
                <a:latin typeface="Arial"/>
                <a:cs typeface="Arial"/>
              </a:rPr>
              <a:t>highly </a:t>
            </a:r>
            <a:r>
              <a:rPr sz="2400" spc="-5" dirty="0">
                <a:latin typeface="Arial"/>
                <a:cs typeface="Arial"/>
              </a:rPr>
              <a:t>structured “deep-dive,”  to clarify </a:t>
            </a:r>
            <a:r>
              <a:rPr sz="2400" dirty="0">
                <a:latin typeface="Arial"/>
                <a:cs typeface="Arial"/>
              </a:rPr>
              <a:t>goals, set </a:t>
            </a:r>
            <a:r>
              <a:rPr sz="2400" spc="-5" dirty="0">
                <a:latin typeface="Arial"/>
                <a:cs typeface="Arial"/>
              </a:rPr>
              <a:t>priorities, </a:t>
            </a:r>
            <a:r>
              <a:rPr sz="2400" dirty="0">
                <a:latin typeface="Arial"/>
                <a:cs typeface="Arial"/>
              </a:rPr>
              <a:t>and </a:t>
            </a:r>
            <a:r>
              <a:rPr sz="2400" spc="-5" dirty="0">
                <a:latin typeface="Arial"/>
                <a:cs typeface="Arial"/>
              </a:rPr>
              <a:t>create </a:t>
            </a:r>
            <a:r>
              <a:rPr sz="2400" dirty="0">
                <a:latin typeface="Arial"/>
                <a:cs typeface="Arial"/>
              </a:rPr>
              <a:t>a </a:t>
            </a:r>
            <a:r>
              <a:rPr sz="2400" spc="-5" dirty="0">
                <a:latin typeface="Arial"/>
                <a:cs typeface="Arial"/>
              </a:rPr>
              <a:t>strategic action  </a:t>
            </a:r>
            <a:r>
              <a:rPr sz="2400" dirty="0">
                <a:latin typeface="Arial"/>
                <a:cs typeface="Arial"/>
              </a:rPr>
              <a:t>plan.</a:t>
            </a:r>
          </a:p>
          <a:p>
            <a:pPr>
              <a:lnSpc>
                <a:spcPct val="100000"/>
              </a:lnSpc>
            </a:pPr>
            <a:endParaRPr sz="2700" dirty="0">
              <a:latin typeface="Times New Roman"/>
              <a:cs typeface="Times New Roman"/>
            </a:endParaRPr>
          </a:p>
          <a:p>
            <a:pPr marL="12700">
              <a:lnSpc>
                <a:spcPct val="100000"/>
              </a:lnSpc>
              <a:spcBef>
                <a:spcPts val="2125"/>
              </a:spcBef>
            </a:pPr>
            <a:r>
              <a:rPr sz="2400" b="1" spc="-65" dirty="0">
                <a:latin typeface="Arial"/>
                <a:cs typeface="Arial"/>
              </a:rPr>
              <a:t>You </a:t>
            </a:r>
            <a:r>
              <a:rPr sz="2400" b="1" spc="-5" dirty="0">
                <a:latin typeface="Arial"/>
                <a:cs typeface="Arial"/>
              </a:rPr>
              <a:t>come </a:t>
            </a:r>
            <a:r>
              <a:rPr sz="2400" b="1" dirty="0">
                <a:latin typeface="Arial"/>
                <a:cs typeface="Arial"/>
              </a:rPr>
              <a:t>to </a:t>
            </a:r>
            <a:r>
              <a:rPr sz="2400" b="1" spc="-5" dirty="0">
                <a:latin typeface="Arial"/>
                <a:cs typeface="Arial"/>
              </a:rPr>
              <a:t>us, or we come </a:t>
            </a:r>
            <a:r>
              <a:rPr sz="2400" b="1" dirty="0">
                <a:latin typeface="Arial"/>
                <a:cs typeface="Arial"/>
              </a:rPr>
              <a:t>to</a:t>
            </a:r>
            <a:r>
              <a:rPr sz="2400" b="1" spc="15" dirty="0">
                <a:latin typeface="Arial"/>
                <a:cs typeface="Arial"/>
              </a:rPr>
              <a:t> </a:t>
            </a:r>
            <a:r>
              <a:rPr sz="2400" b="1" spc="-5" dirty="0">
                <a:latin typeface="Arial"/>
                <a:cs typeface="Arial"/>
              </a:rPr>
              <a:t>you</a:t>
            </a:r>
            <a:r>
              <a:rPr lang="en-US" sz="2400" b="1" spc="-5" dirty="0">
                <a:latin typeface="Arial"/>
                <a:cs typeface="Arial"/>
              </a:rPr>
              <a:t>.</a:t>
            </a:r>
            <a:endParaRPr sz="2400" dirty="0">
              <a:latin typeface="Arial"/>
              <a:cs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295148"/>
            <a:ext cx="8072119" cy="1181093"/>
          </a:xfrm>
          <a:prstGeom prst="rect">
            <a:avLst/>
          </a:prstGeom>
        </p:spPr>
        <p:txBody>
          <a:bodyPr vert="horz" wrap="square" lIns="0" tIns="11430" rIns="0" bIns="0" rtlCol="0">
            <a:spAutoFit/>
          </a:bodyPr>
          <a:lstStyle/>
          <a:p>
            <a:pPr marL="12700" marR="5080">
              <a:lnSpc>
                <a:spcPct val="100000"/>
              </a:lnSpc>
              <a:spcBef>
                <a:spcPts val="90"/>
              </a:spcBef>
            </a:pPr>
            <a:r>
              <a:rPr lang="en-US" sz="3800" spc="-80" dirty="0"/>
              <a:t>The </a:t>
            </a:r>
            <a:r>
              <a:rPr lang="en-US" sz="3800" spc="-85" dirty="0"/>
              <a:t>Focus is o</a:t>
            </a:r>
            <a:r>
              <a:rPr lang="en-US" sz="3800" spc="-55" dirty="0"/>
              <a:t>n</a:t>
            </a:r>
            <a:r>
              <a:rPr lang="en-US" sz="3800" spc="-495" dirty="0"/>
              <a:t> </a:t>
            </a:r>
            <a:r>
              <a:rPr lang="en-US" sz="3800" spc="-85" dirty="0"/>
              <a:t>Operational Issues </a:t>
            </a:r>
            <a:r>
              <a:rPr lang="en-US" sz="3800" spc="-70" dirty="0"/>
              <a:t>and </a:t>
            </a:r>
            <a:r>
              <a:rPr lang="en-US" sz="3800" spc="-95" dirty="0"/>
              <a:t>Challenges</a:t>
            </a:r>
            <a:r>
              <a:rPr lang="en-US" sz="3800" spc="-480" dirty="0"/>
              <a:t> </a:t>
            </a:r>
            <a:endParaRPr lang="en-US" sz="3800" dirty="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3" name="object 3"/>
          <p:cNvSpPr txBox="1">
            <a:spLocks noGrp="1"/>
          </p:cNvSpPr>
          <p:nvPr>
            <p:ph sz="half" idx="2"/>
          </p:nvPr>
        </p:nvSpPr>
        <p:spPr>
          <a:prstGeom prst="rect">
            <a:avLst/>
          </a:prstGeom>
        </p:spPr>
        <p:txBody>
          <a:bodyPr vert="horz" wrap="square" lIns="0" tIns="149860" rIns="0" bIns="0" rtlCol="0">
            <a:spAutoFit/>
          </a:bodyPr>
          <a:lstStyle/>
          <a:p>
            <a:pPr marL="12700">
              <a:lnSpc>
                <a:spcPct val="100000"/>
              </a:lnSpc>
              <a:spcBef>
                <a:spcPts val="1180"/>
              </a:spcBef>
              <a:tabLst>
                <a:tab pos="423545" algn="l"/>
              </a:tabLst>
            </a:pPr>
            <a:r>
              <a:rPr sz="1600" spc="0" dirty="0">
                <a:solidFill>
                  <a:srgbClr val="73B941"/>
                </a:solidFill>
                <a:latin typeface="Segoe UI Symbol"/>
                <a:cs typeface="Segoe UI Symbol"/>
              </a:rPr>
              <a:t>➔	</a:t>
            </a:r>
            <a:r>
              <a:rPr spc="-10" dirty="0"/>
              <a:t>Strategic Program</a:t>
            </a:r>
            <a:r>
              <a:rPr dirty="0"/>
              <a:t> </a:t>
            </a:r>
            <a:r>
              <a:rPr spc="-5" dirty="0"/>
              <a:t>Design</a:t>
            </a:r>
            <a:endParaRPr sz="1600">
              <a:latin typeface="Segoe UI Symbol"/>
              <a:cs typeface="Segoe UI Symbol"/>
            </a:endParaRPr>
          </a:p>
          <a:p>
            <a:pPr marL="12700">
              <a:lnSpc>
                <a:spcPct val="100000"/>
              </a:lnSpc>
              <a:spcBef>
                <a:spcPts val="1080"/>
              </a:spcBef>
              <a:tabLst>
                <a:tab pos="423545" algn="l"/>
              </a:tabLst>
            </a:pPr>
            <a:r>
              <a:rPr sz="1600" spc="0" dirty="0">
                <a:solidFill>
                  <a:srgbClr val="73B941"/>
                </a:solidFill>
                <a:latin typeface="Segoe UI Symbol"/>
                <a:cs typeface="Segoe UI Symbol"/>
              </a:rPr>
              <a:t>➔	</a:t>
            </a:r>
            <a:r>
              <a:rPr spc="-10" dirty="0"/>
              <a:t>Strategic </a:t>
            </a:r>
            <a:r>
              <a:rPr spc="-5" dirty="0"/>
              <a:t>Planning</a:t>
            </a:r>
            <a:endParaRPr sz="1600">
              <a:latin typeface="Segoe UI Symbol"/>
              <a:cs typeface="Segoe UI Symbol"/>
            </a:endParaRPr>
          </a:p>
          <a:p>
            <a:pPr marL="12700">
              <a:lnSpc>
                <a:spcPct val="100000"/>
              </a:lnSpc>
              <a:spcBef>
                <a:spcPts val="1080"/>
              </a:spcBef>
              <a:tabLst>
                <a:tab pos="423545" algn="l"/>
              </a:tabLst>
            </a:pPr>
            <a:r>
              <a:rPr sz="1600" spc="0" dirty="0">
                <a:solidFill>
                  <a:srgbClr val="73B941"/>
                </a:solidFill>
                <a:latin typeface="Segoe UI Symbol"/>
                <a:cs typeface="Segoe UI Symbol"/>
              </a:rPr>
              <a:t>➔	</a:t>
            </a:r>
            <a:r>
              <a:rPr spc="-5" dirty="0"/>
              <a:t>Clinical Models and</a:t>
            </a:r>
            <a:r>
              <a:rPr spc="0" dirty="0"/>
              <a:t> </a:t>
            </a:r>
            <a:r>
              <a:rPr spc="-10" dirty="0"/>
              <a:t>Staffing</a:t>
            </a:r>
            <a:endParaRPr sz="1600">
              <a:latin typeface="Segoe UI Symbol"/>
              <a:cs typeface="Segoe UI Symbol"/>
            </a:endParaRPr>
          </a:p>
          <a:p>
            <a:pPr marL="423545" marR="271145" indent="-411480">
              <a:lnSpc>
                <a:spcPct val="120000"/>
              </a:lnSpc>
              <a:spcBef>
                <a:spcPts val="600"/>
              </a:spcBef>
              <a:tabLst>
                <a:tab pos="423545" algn="l"/>
              </a:tabLst>
            </a:pPr>
            <a:r>
              <a:rPr sz="1600" spc="0" dirty="0">
                <a:solidFill>
                  <a:srgbClr val="73B941"/>
                </a:solidFill>
                <a:latin typeface="Segoe UI Symbol"/>
                <a:cs typeface="Segoe UI Symbol"/>
              </a:rPr>
              <a:t>➔	</a:t>
            </a:r>
            <a:r>
              <a:rPr spc="-5" dirty="0"/>
              <a:t>Launch or Expansion into  New Care Settings</a:t>
            </a:r>
            <a:endParaRPr sz="1600">
              <a:latin typeface="Segoe UI Symbol"/>
              <a:cs typeface="Segoe UI Symbol"/>
            </a:endParaRPr>
          </a:p>
          <a:p>
            <a:pPr marL="423545" marR="147955" indent="-411480">
              <a:lnSpc>
                <a:spcPct val="120000"/>
              </a:lnSpc>
              <a:spcBef>
                <a:spcPts val="600"/>
              </a:spcBef>
              <a:tabLst>
                <a:tab pos="423545" algn="l"/>
              </a:tabLst>
            </a:pPr>
            <a:r>
              <a:rPr sz="1600" spc="0" dirty="0">
                <a:solidFill>
                  <a:srgbClr val="73B941"/>
                </a:solidFill>
                <a:latin typeface="Segoe UI Symbol"/>
                <a:cs typeface="Segoe UI Symbol"/>
              </a:rPr>
              <a:t>➔	</a:t>
            </a:r>
            <a:r>
              <a:rPr spc="-60" dirty="0"/>
              <a:t>Team </a:t>
            </a:r>
            <a:r>
              <a:rPr spc="-5" dirty="0"/>
              <a:t>Dynamics and </a:t>
            </a:r>
            <a:r>
              <a:rPr spc="-60" dirty="0"/>
              <a:t>Team  </a:t>
            </a:r>
            <a:r>
              <a:rPr spc="-5" dirty="0"/>
              <a:t>Management</a:t>
            </a:r>
            <a:endParaRPr sz="1600">
              <a:latin typeface="Segoe UI Symbol"/>
              <a:cs typeface="Segoe UI Symbol"/>
            </a:endParaRPr>
          </a:p>
          <a:p>
            <a:pPr marL="423545" marR="229870" indent="-411480">
              <a:lnSpc>
                <a:spcPct val="120000"/>
              </a:lnSpc>
              <a:spcBef>
                <a:spcPts val="600"/>
              </a:spcBef>
              <a:tabLst>
                <a:tab pos="423545" algn="l"/>
              </a:tabLst>
            </a:pPr>
            <a:r>
              <a:rPr sz="1600" spc="0" dirty="0">
                <a:solidFill>
                  <a:srgbClr val="73B941"/>
                </a:solidFill>
                <a:latin typeface="Segoe UI Symbol"/>
                <a:cs typeface="Segoe UI Symbol"/>
              </a:rPr>
              <a:t>➔	</a:t>
            </a:r>
            <a:r>
              <a:rPr spc="-10" dirty="0"/>
              <a:t>Systems </a:t>
            </a:r>
            <a:r>
              <a:rPr spc="-5" dirty="0"/>
              <a:t>Assessment</a:t>
            </a:r>
            <a:r>
              <a:rPr spc="-160" dirty="0"/>
              <a:t> </a:t>
            </a:r>
            <a:r>
              <a:rPr spc="-5" dirty="0"/>
              <a:t>and  Mission</a:t>
            </a:r>
            <a:r>
              <a:rPr spc="-120" dirty="0"/>
              <a:t> </a:t>
            </a:r>
            <a:r>
              <a:rPr spc="-5" dirty="0"/>
              <a:t>Alignment</a:t>
            </a:r>
            <a:endParaRPr sz="1600">
              <a:latin typeface="Segoe UI Symbol"/>
              <a:cs typeface="Segoe UI Symbol"/>
            </a:endParaRPr>
          </a:p>
        </p:txBody>
      </p:sp>
      <p:sp>
        <p:nvSpPr>
          <p:cNvPr id="4" name="object 4"/>
          <p:cNvSpPr txBox="1"/>
          <p:nvPr/>
        </p:nvSpPr>
        <p:spPr>
          <a:xfrm>
            <a:off x="4556611" y="2278177"/>
            <a:ext cx="3583940" cy="3698240"/>
          </a:xfrm>
          <a:prstGeom prst="rect">
            <a:avLst/>
          </a:prstGeom>
        </p:spPr>
        <p:txBody>
          <a:bodyPr vert="horz" wrap="square" lIns="0" tIns="12700" rIns="0" bIns="0" rtlCol="0">
            <a:spAutoFit/>
          </a:bodyPr>
          <a:lstStyle/>
          <a:p>
            <a:pPr marL="424180" marR="537845" indent="-411480">
              <a:lnSpc>
                <a:spcPct val="120000"/>
              </a:lnSpc>
              <a:spcBef>
                <a:spcPts val="100"/>
              </a:spcBef>
              <a:tabLst>
                <a:tab pos="423545" algn="l"/>
              </a:tabLst>
            </a:pPr>
            <a:r>
              <a:rPr sz="1600" spc="0" dirty="0">
                <a:solidFill>
                  <a:srgbClr val="73B941"/>
                </a:solidFill>
                <a:latin typeface="Segoe UI Symbol"/>
                <a:cs typeface="Segoe UI Symbol"/>
              </a:rPr>
              <a:t>➔	</a:t>
            </a:r>
            <a:r>
              <a:rPr sz="2000" spc="-5" dirty="0">
                <a:latin typeface="Arial"/>
                <a:cs typeface="Arial"/>
              </a:rPr>
              <a:t>Business and Financial  Planning</a:t>
            </a:r>
            <a:endParaRPr sz="2000" dirty="0">
              <a:latin typeface="Arial"/>
              <a:cs typeface="Arial"/>
            </a:endParaRPr>
          </a:p>
          <a:p>
            <a:pPr marL="12700">
              <a:lnSpc>
                <a:spcPct val="100000"/>
              </a:lnSpc>
              <a:spcBef>
                <a:spcPts val="1080"/>
              </a:spcBef>
              <a:tabLst>
                <a:tab pos="423545" algn="l"/>
              </a:tabLst>
            </a:pPr>
            <a:r>
              <a:rPr sz="1600" spc="0" dirty="0">
                <a:solidFill>
                  <a:srgbClr val="73B941"/>
                </a:solidFill>
                <a:latin typeface="Segoe UI Symbol"/>
                <a:cs typeface="Segoe UI Symbol"/>
              </a:rPr>
              <a:t>➔	</a:t>
            </a:r>
            <a:r>
              <a:rPr sz="2000" spc="-10" dirty="0">
                <a:latin typeface="Arial"/>
                <a:cs typeface="Arial"/>
              </a:rPr>
              <a:t>Metrics </a:t>
            </a:r>
            <a:r>
              <a:rPr sz="2000" spc="-5" dirty="0">
                <a:latin typeface="Arial"/>
                <a:cs typeface="Arial"/>
              </a:rPr>
              <a:t>and</a:t>
            </a:r>
            <a:r>
              <a:rPr sz="2000" spc="-15" dirty="0">
                <a:latin typeface="Arial"/>
                <a:cs typeface="Arial"/>
              </a:rPr>
              <a:t> </a:t>
            </a:r>
            <a:r>
              <a:rPr sz="2000" spc="-5" dirty="0">
                <a:latin typeface="Arial"/>
                <a:cs typeface="Arial"/>
              </a:rPr>
              <a:t>Measurement</a:t>
            </a:r>
            <a:endParaRPr sz="2000" dirty="0">
              <a:latin typeface="Arial"/>
              <a:cs typeface="Arial"/>
            </a:endParaRPr>
          </a:p>
          <a:p>
            <a:pPr marL="12700">
              <a:lnSpc>
                <a:spcPct val="100000"/>
              </a:lnSpc>
              <a:spcBef>
                <a:spcPts val="1080"/>
              </a:spcBef>
              <a:tabLst>
                <a:tab pos="423545" algn="l"/>
              </a:tabLst>
            </a:pPr>
            <a:r>
              <a:rPr sz="1600" spc="0" dirty="0">
                <a:solidFill>
                  <a:srgbClr val="73B941"/>
                </a:solidFill>
                <a:latin typeface="Segoe UI Symbol"/>
                <a:cs typeface="Segoe UI Symbol"/>
              </a:rPr>
              <a:t>➔	</a:t>
            </a:r>
            <a:r>
              <a:rPr sz="2000" spc="-10" dirty="0">
                <a:latin typeface="Arial"/>
                <a:cs typeface="Arial"/>
              </a:rPr>
              <a:t>ED </a:t>
            </a:r>
            <a:r>
              <a:rPr sz="2000" spc="-5" dirty="0">
                <a:latin typeface="Arial"/>
                <a:cs typeface="Arial"/>
              </a:rPr>
              <a:t>and ICU</a:t>
            </a:r>
            <a:r>
              <a:rPr sz="2000" spc="5" dirty="0">
                <a:latin typeface="Arial"/>
                <a:cs typeface="Arial"/>
              </a:rPr>
              <a:t> </a:t>
            </a:r>
            <a:r>
              <a:rPr sz="2000" spc="-10" dirty="0">
                <a:latin typeface="Arial"/>
                <a:cs typeface="Arial"/>
              </a:rPr>
              <a:t>Integration</a:t>
            </a:r>
            <a:endParaRPr sz="2000" dirty="0">
              <a:latin typeface="Arial"/>
              <a:cs typeface="Arial"/>
            </a:endParaRPr>
          </a:p>
          <a:p>
            <a:pPr marL="424180" marR="5080" indent="-411480">
              <a:lnSpc>
                <a:spcPct val="120000"/>
              </a:lnSpc>
              <a:spcBef>
                <a:spcPts val="600"/>
              </a:spcBef>
              <a:tabLst>
                <a:tab pos="423545" algn="l"/>
              </a:tabLst>
            </a:pPr>
            <a:r>
              <a:rPr sz="1600" spc="0" dirty="0">
                <a:solidFill>
                  <a:srgbClr val="73B941"/>
                </a:solidFill>
                <a:latin typeface="Segoe UI Symbol"/>
                <a:cs typeface="Segoe UI Symbol"/>
              </a:rPr>
              <a:t>➔	</a:t>
            </a:r>
            <a:r>
              <a:rPr sz="2000" spc="-5" dirty="0">
                <a:latin typeface="Arial"/>
                <a:cs typeface="Arial"/>
              </a:rPr>
              <a:t>Community </a:t>
            </a:r>
            <a:r>
              <a:rPr sz="2000" spc="-10" dirty="0">
                <a:latin typeface="Arial"/>
                <a:cs typeface="Arial"/>
              </a:rPr>
              <a:t>Partnership </a:t>
            </a:r>
            <a:r>
              <a:rPr sz="2000" spc="-5" dirty="0">
                <a:latin typeface="Arial"/>
                <a:cs typeface="Arial"/>
              </a:rPr>
              <a:t>and  Stakeholder</a:t>
            </a:r>
            <a:r>
              <a:rPr sz="2000" spc="-25" dirty="0">
                <a:latin typeface="Arial"/>
                <a:cs typeface="Arial"/>
              </a:rPr>
              <a:t> </a:t>
            </a:r>
            <a:r>
              <a:rPr sz="2000" spc="-5" dirty="0">
                <a:latin typeface="Arial"/>
                <a:cs typeface="Arial"/>
              </a:rPr>
              <a:t>Development</a:t>
            </a:r>
            <a:endParaRPr sz="2000" dirty="0">
              <a:latin typeface="Arial"/>
              <a:cs typeface="Arial"/>
            </a:endParaRPr>
          </a:p>
          <a:p>
            <a:pPr marL="424180" marR="344170" indent="-411480">
              <a:lnSpc>
                <a:spcPct val="120000"/>
              </a:lnSpc>
              <a:spcBef>
                <a:spcPts val="600"/>
              </a:spcBef>
              <a:tabLst>
                <a:tab pos="423545" algn="l"/>
              </a:tabLst>
            </a:pPr>
            <a:r>
              <a:rPr sz="1600" spc="0" dirty="0">
                <a:solidFill>
                  <a:srgbClr val="73B941"/>
                </a:solidFill>
                <a:latin typeface="Segoe UI Symbol"/>
                <a:cs typeface="Segoe UI Symbol"/>
              </a:rPr>
              <a:t>➔	</a:t>
            </a:r>
            <a:r>
              <a:rPr sz="2000" spc="-10" dirty="0">
                <a:latin typeface="Arial"/>
                <a:cs typeface="Arial"/>
              </a:rPr>
              <a:t>Marketing </a:t>
            </a:r>
            <a:r>
              <a:rPr sz="2000" spc="-5" dirty="0">
                <a:latin typeface="Arial"/>
                <a:cs typeface="Arial"/>
              </a:rPr>
              <a:t>and Education  </a:t>
            </a:r>
            <a:r>
              <a:rPr sz="2000" spc="-10" dirty="0">
                <a:latin typeface="Arial"/>
                <a:cs typeface="Arial"/>
              </a:rPr>
              <a:t>to </a:t>
            </a:r>
            <a:r>
              <a:rPr sz="2000" spc="-5" dirty="0">
                <a:latin typeface="Arial"/>
                <a:cs typeface="Arial"/>
              </a:rPr>
              <a:t>Increase</a:t>
            </a:r>
            <a:r>
              <a:rPr sz="2000" spc="-20" dirty="0">
                <a:latin typeface="Arial"/>
                <a:cs typeface="Arial"/>
              </a:rPr>
              <a:t> </a:t>
            </a:r>
            <a:r>
              <a:rPr sz="2000" spc="-5" dirty="0">
                <a:latin typeface="Arial"/>
                <a:cs typeface="Arial"/>
              </a:rPr>
              <a:t>Referrals</a:t>
            </a:r>
            <a:endParaRPr sz="2000" dirty="0">
              <a:latin typeface="Arial"/>
              <a:cs typeface="Arial"/>
            </a:endParaRPr>
          </a:p>
          <a:p>
            <a:pPr marL="12700">
              <a:lnSpc>
                <a:spcPct val="100000"/>
              </a:lnSpc>
              <a:spcBef>
                <a:spcPts val="1080"/>
              </a:spcBef>
              <a:tabLst>
                <a:tab pos="423545" algn="l"/>
              </a:tabLst>
            </a:pPr>
            <a:r>
              <a:rPr sz="1600" spc="0" dirty="0">
                <a:solidFill>
                  <a:srgbClr val="73B941"/>
                </a:solidFill>
                <a:latin typeface="Segoe UI Symbol"/>
                <a:cs typeface="Segoe UI Symbol"/>
              </a:rPr>
              <a:t>➔	</a:t>
            </a:r>
            <a:r>
              <a:rPr sz="2000" spc="-5" dirty="0">
                <a:latin typeface="Arial"/>
                <a:cs typeface="Arial"/>
              </a:rPr>
              <a:t>Billing </a:t>
            </a:r>
            <a:r>
              <a:rPr lang="en-US" sz="2000" spc="-5" dirty="0">
                <a:latin typeface="Arial"/>
                <a:cs typeface="Arial"/>
              </a:rPr>
              <a:t>an</a:t>
            </a:r>
            <a:r>
              <a:rPr sz="2000" spc="-5" dirty="0">
                <a:latin typeface="Arial"/>
                <a:cs typeface="Arial"/>
              </a:rPr>
              <a:t>d</a:t>
            </a:r>
            <a:r>
              <a:rPr sz="2000" spc="-10" dirty="0">
                <a:latin typeface="Arial"/>
                <a:cs typeface="Arial"/>
              </a:rPr>
              <a:t> more</a:t>
            </a:r>
            <a:endParaRPr sz="2000" dirty="0">
              <a:latin typeface="Arial"/>
              <a:cs typeface="Aria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535940" y="1883242"/>
            <a:ext cx="7733030" cy="4530215"/>
          </a:xfrm>
          <a:prstGeom prst="rect">
            <a:avLst/>
          </a:prstGeom>
        </p:spPr>
        <p:txBody>
          <a:bodyPr vert="horz" wrap="square" lIns="0" tIns="12700" rIns="0" bIns="0" rtlCol="0">
            <a:spAutoFit/>
          </a:bodyPr>
          <a:lstStyle/>
          <a:p>
            <a:pPr marL="12700" marR="5080">
              <a:lnSpc>
                <a:spcPct val="150000"/>
              </a:lnSpc>
              <a:spcBef>
                <a:spcPts val="100"/>
              </a:spcBef>
            </a:pPr>
            <a:r>
              <a:rPr sz="2400" spc="-10" dirty="0">
                <a:latin typeface="Arial"/>
                <a:cs typeface="Arial"/>
              </a:rPr>
              <a:t>CAPC’s </a:t>
            </a:r>
            <a:r>
              <a:rPr sz="2400" spc="-5" dirty="0">
                <a:latin typeface="Arial"/>
                <a:cs typeface="Arial"/>
              </a:rPr>
              <a:t>collection </a:t>
            </a:r>
            <a:r>
              <a:rPr sz="2400" dirty="0">
                <a:latin typeface="Arial"/>
                <a:cs typeface="Arial"/>
              </a:rPr>
              <a:t>of </a:t>
            </a:r>
            <a:r>
              <a:rPr sz="2400" spc="-5" dirty="0">
                <a:latin typeface="Arial"/>
                <a:cs typeface="Arial"/>
              </a:rPr>
              <a:t>tools, technical assistance, </a:t>
            </a:r>
            <a:r>
              <a:rPr sz="2400" dirty="0">
                <a:latin typeface="Arial"/>
                <a:cs typeface="Arial"/>
              </a:rPr>
              <a:t>courses,  and webinars </a:t>
            </a:r>
            <a:r>
              <a:rPr lang="en-US" sz="2400" dirty="0">
                <a:latin typeface="Arial"/>
                <a:cs typeface="Arial"/>
              </a:rPr>
              <a:t>is </a:t>
            </a:r>
            <a:r>
              <a:rPr sz="2400" spc="-5" dirty="0">
                <a:latin typeface="Arial"/>
                <a:cs typeface="Arial"/>
              </a:rPr>
              <a:t>curated for the PCLC </a:t>
            </a:r>
            <a:r>
              <a:rPr sz="2400" dirty="0">
                <a:latin typeface="Arial"/>
                <a:cs typeface="Arial"/>
              </a:rPr>
              <a:t>curriculum and</a:t>
            </a:r>
            <a:r>
              <a:rPr lang="en-US" sz="2400" dirty="0">
                <a:latin typeface="Arial"/>
                <a:cs typeface="Arial"/>
              </a:rPr>
              <a:t> is</a:t>
            </a:r>
            <a:r>
              <a:rPr sz="2400" dirty="0">
                <a:latin typeface="Arial"/>
                <a:cs typeface="Arial"/>
              </a:rPr>
              <a:t>  available </a:t>
            </a:r>
            <a:r>
              <a:rPr sz="2400" spc="-5" dirty="0">
                <a:latin typeface="Arial"/>
                <a:cs typeface="Arial"/>
              </a:rPr>
              <a:t>to attendees </a:t>
            </a:r>
            <a:r>
              <a:rPr sz="2400" dirty="0">
                <a:latin typeface="Arial"/>
                <a:cs typeface="Arial"/>
              </a:rPr>
              <a:t>online </a:t>
            </a:r>
            <a:r>
              <a:rPr sz="2400" spc="-5" dirty="0">
                <a:latin typeface="Arial"/>
                <a:cs typeface="Arial"/>
              </a:rPr>
              <a:t>for </a:t>
            </a:r>
            <a:r>
              <a:rPr sz="2400" dirty="0">
                <a:latin typeface="Arial"/>
                <a:cs typeface="Arial"/>
              </a:rPr>
              <a:t>use at all</a:t>
            </a:r>
            <a:r>
              <a:rPr sz="2400" spc="-40" dirty="0">
                <a:latin typeface="Arial"/>
                <a:cs typeface="Arial"/>
              </a:rPr>
              <a:t> </a:t>
            </a:r>
            <a:r>
              <a:rPr sz="2400" spc="-5" dirty="0">
                <a:latin typeface="Arial"/>
                <a:cs typeface="Arial"/>
              </a:rPr>
              <a:t>times.</a:t>
            </a:r>
            <a:endParaRPr sz="2400" dirty="0">
              <a:latin typeface="Arial"/>
              <a:cs typeface="Arial"/>
            </a:endParaRPr>
          </a:p>
          <a:p>
            <a:pPr marL="423545" marR="130810" indent="-411480">
              <a:lnSpc>
                <a:spcPct val="150000"/>
              </a:lnSpc>
              <a:spcBef>
                <a:spcPts val="600"/>
              </a:spcBef>
              <a:tabLst>
                <a:tab pos="423545" algn="l"/>
              </a:tabLst>
            </a:pPr>
            <a:r>
              <a:rPr sz="1900" spc="10" dirty="0">
                <a:solidFill>
                  <a:srgbClr val="73B941"/>
                </a:solidFill>
                <a:latin typeface="Segoe UI Symbol"/>
                <a:cs typeface="Segoe UI Symbol"/>
              </a:rPr>
              <a:t>➔	</a:t>
            </a:r>
            <a:r>
              <a:rPr sz="2400" spc="-5" dirty="0">
                <a:latin typeface="Arial"/>
                <a:cs typeface="Arial"/>
              </a:rPr>
              <a:t>Throughout, </a:t>
            </a:r>
            <a:r>
              <a:rPr sz="2400" dirty="0">
                <a:latin typeface="Arial"/>
                <a:cs typeface="Arial"/>
              </a:rPr>
              <a:t>your </a:t>
            </a:r>
            <a:r>
              <a:rPr sz="2400" spc="-5" dirty="0">
                <a:latin typeface="Arial"/>
                <a:cs typeface="Arial"/>
              </a:rPr>
              <a:t>PCLC faculty </a:t>
            </a:r>
            <a:r>
              <a:rPr sz="2400" dirty="0">
                <a:latin typeface="Arial"/>
                <a:cs typeface="Arial"/>
              </a:rPr>
              <a:t>provides a </a:t>
            </a:r>
            <a:r>
              <a:rPr sz="2400" spc="-5" dirty="0">
                <a:latin typeface="Arial"/>
                <a:cs typeface="Arial"/>
              </a:rPr>
              <a:t>full </a:t>
            </a:r>
            <a:r>
              <a:rPr sz="2400" dirty="0">
                <a:latin typeface="Arial"/>
                <a:cs typeface="Arial"/>
              </a:rPr>
              <a:t>year of  ongoing </a:t>
            </a:r>
            <a:r>
              <a:rPr sz="2400" spc="-5" dirty="0">
                <a:latin typeface="Arial"/>
                <a:cs typeface="Arial"/>
              </a:rPr>
              <a:t>mentoring, </a:t>
            </a:r>
            <a:r>
              <a:rPr sz="2400" dirty="0">
                <a:latin typeface="Arial"/>
                <a:cs typeface="Arial"/>
              </a:rPr>
              <a:t>guidance, and</a:t>
            </a:r>
            <a:r>
              <a:rPr sz="2400" spc="-20" dirty="0">
                <a:latin typeface="Arial"/>
                <a:cs typeface="Arial"/>
              </a:rPr>
              <a:t> </a:t>
            </a:r>
            <a:r>
              <a:rPr sz="2400" spc="-5" dirty="0">
                <a:latin typeface="Arial"/>
                <a:cs typeface="Arial"/>
              </a:rPr>
              <a:t>troubleshooting.</a:t>
            </a:r>
            <a:endParaRPr sz="2400" dirty="0">
              <a:latin typeface="Arial"/>
              <a:cs typeface="Arial"/>
            </a:endParaRPr>
          </a:p>
          <a:p>
            <a:pPr marL="423545" marR="197485" indent="-411480">
              <a:lnSpc>
                <a:spcPct val="150000"/>
              </a:lnSpc>
              <a:spcBef>
                <a:spcPts val="600"/>
              </a:spcBef>
              <a:tabLst>
                <a:tab pos="423545" algn="l"/>
              </a:tabLst>
            </a:pPr>
            <a:r>
              <a:rPr sz="1900" spc="10" dirty="0">
                <a:solidFill>
                  <a:srgbClr val="73B941"/>
                </a:solidFill>
                <a:latin typeface="Segoe UI Symbol"/>
                <a:cs typeface="Segoe UI Symbol"/>
              </a:rPr>
              <a:t>➔	</a:t>
            </a:r>
            <a:r>
              <a:rPr sz="2400" spc="-5" dirty="0">
                <a:latin typeface="Arial"/>
                <a:cs typeface="Arial"/>
              </a:rPr>
              <a:t>One-on-one mentoring </a:t>
            </a:r>
            <a:r>
              <a:rPr sz="2400" dirty="0">
                <a:latin typeface="Arial"/>
                <a:cs typeface="Arial"/>
              </a:rPr>
              <a:t>ensures </a:t>
            </a:r>
            <a:r>
              <a:rPr sz="2400" spc="-5" dirty="0">
                <a:latin typeface="Arial"/>
                <a:cs typeface="Arial"/>
              </a:rPr>
              <a:t>that </a:t>
            </a:r>
            <a:r>
              <a:rPr sz="2400" dirty="0">
                <a:latin typeface="Arial"/>
                <a:cs typeface="Arial"/>
              </a:rPr>
              <a:t>you</a:t>
            </a:r>
            <a:r>
              <a:rPr lang="en-US" sz="2400" dirty="0">
                <a:latin typeface="Arial"/>
                <a:cs typeface="Arial"/>
              </a:rPr>
              <a:t>r team</a:t>
            </a:r>
            <a:r>
              <a:rPr sz="2400" dirty="0">
                <a:latin typeface="Arial"/>
                <a:cs typeface="Arial"/>
              </a:rPr>
              <a:t> </a:t>
            </a:r>
            <a:r>
              <a:rPr sz="2400" spc="-5" dirty="0">
                <a:latin typeface="Arial"/>
                <a:cs typeface="Arial"/>
              </a:rPr>
              <a:t>benefit</a:t>
            </a:r>
            <a:r>
              <a:rPr lang="en-US" sz="2400" spc="-5" dirty="0">
                <a:latin typeface="Arial"/>
                <a:cs typeface="Arial"/>
              </a:rPr>
              <a:t>s</a:t>
            </a:r>
            <a:r>
              <a:rPr sz="2400" spc="-5" dirty="0">
                <a:latin typeface="Arial"/>
                <a:cs typeface="Arial"/>
              </a:rPr>
              <a:t> from </a:t>
            </a:r>
            <a:r>
              <a:rPr lang="en-US" sz="2400" spc="-5" dirty="0">
                <a:latin typeface="Arial"/>
                <a:cs typeface="Arial"/>
              </a:rPr>
              <a:t>the </a:t>
            </a:r>
            <a:r>
              <a:rPr sz="2400" dirty="0">
                <a:latin typeface="Arial"/>
                <a:cs typeface="Arial"/>
              </a:rPr>
              <a:t>deep experience, </a:t>
            </a:r>
            <a:r>
              <a:rPr sz="2400" spc="-5" dirty="0">
                <a:latin typeface="Arial"/>
                <a:cs typeface="Arial"/>
              </a:rPr>
              <a:t>practical </a:t>
            </a:r>
            <a:r>
              <a:rPr sz="2400" dirty="0">
                <a:latin typeface="Arial"/>
                <a:cs typeface="Arial"/>
              </a:rPr>
              <a:t>knowledge, and </a:t>
            </a:r>
            <a:r>
              <a:rPr sz="2400" spc="-5" dirty="0">
                <a:latin typeface="Arial"/>
                <a:cs typeface="Arial"/>
              </a:rPr>
              <a:t>team-tailored feedback </a:t>
            </a:r>
            <a:r>
              <a:rPr lang="en-US" sz="2400" spc="-5" dirty="0">
                <a:latin typeface="Arial"/>
                <a:cs typeface="Arial"/>
              </a:rPr>
              <a:t>of faculty</a:t>
            </a:r>
            <a:r>
              <a:rPr sz="2400" dirty="0">
                <a:latin typeface="Arial"/>
                <a:cs typeface="Arial"/>
              </a:rPr>
              <a:t>.</a:t>
            </a: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object 5"/>
          <p:cNvSpPr txBox="1">
            <a:spLocks noGrp="1"/>
          </p:cNvSpPr>
          <p:nvPr>
            <p:ph type="title"/>
          </p:nvPr>
        </p:nvSpPr>
        <p:spPr>
          <a:xfrm>
            <a:off x="535940" y="295148"/>
            <a:ext cx="8072119" cy="1181093"/>
          </a:xfrm>
          <a:prstGeom prst="rect">
            <a:avLst/>
          </a:prstGeom>
        </p:spPr>
        <p:txBody>
          <a:bodyPr vert="horz" wrap="square" lIns="0" tIns="11430" rIns="0" bIns="0" rtlCol="0">
            <a:spAutoFit/>
          </a:bodyPr>
          <a:lstStyle/>
          <a:p>
            <a:pPr marL="12700" marR="5080">
              <a:lnSpc>
                <a:spcPct val="100000"/>
              </a:lnSpc>
              <a:spcBef>
                <a:spcPts val="90"/>
              </a:spcBef>
            </a:pPr>
            <a:r>
              <a:rPr lang="en-US" sz="3800" spc="-70" dirty="0"/>
              <a:t>The </a:t>
            </a:r>
            <a:r>
              <a:rPr lang="en-US" sz="3800" spc="-75" dirty="0"/>
              <a:t>CAPC </a:t>
            </a:r>
            <a:r>
              <a:rPr lang="en-US" sz="3800" spc="-90" dirty="0"/>
              <a:t>Program Design Toolkit  </a:t>
            </a:r>
            <a:r>
              <a:rPr lang="en-US" sz="3800" spc="-95" dirty="0"/>
              <a:t>Reinforces </a:t>
            </a:r>
            <a:r>
              <a:rPr lang="en-US" sz="3800" spc="-70" dirty="0"/>
              <a:t>and </a:t>
            </a:r>
            <a:r>
              <a:rPr lang="en-US" sz="3800" spc="-95" dirty="0"/>
              <a:t>Supports </a:t>
            </a:r>
            <a:r>
              <a:rPr lang="en-US" sz="3800" spc="-80" dirty="0"/>
              <a:t>Your</a:t>
            </a:r>
            <a:r>
              <a:rPr lang="en-US" sz="3800" spc="-605" dirty="0"/>
              <a:t>  </a:t>
            </a:r>
            <a:r>
              <a:rPr lang="en-US" sz="3800" spc="-80" dirty="0"/>
              <a:t>Plan</a:t>
            </a:r>
            <a:endParaRPr lang="en-US" sz="3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3A6D5-0AD2-48D0-85B5-A63D9199242C}"/>
              </a:ext>
            </a:extLst>
          </p:cNvPr>
          <p:cNvSpPr>
            <a:spLocks noGrp="1"/>
          </p:cNvSpPr>
          <p:nvPr>
            <p:ph type="title"/>
          </p:nvPr>
        </p:nvSpPr>
        <p:spPr>
          <a:xfrm>
            <a:off x="535940" y="4495800"/>
            <a:ext cx="8072119" cy="677108"/>
          </a:xfrm>
        </p:spPr>
        <p:txBody>
          <a:bodyPr/>
          <a:lstStyle/>
          <a:p>
            <a:r>
              <a:rPr lang="en-US" dirty="0"/>
              <a:t>Why </a:t>
            </a:r>
            <a:r>
              <a:rPr lang="en-US" dirty="0" smtClean="0"/>
              <a:t>PCLC?</a:t>
            </a:r>
            <a:endParaRPr lang="en-US" dirty="0"/>
          </a:p>
        </p:txBody>
      </p:sp>
    </p:spTree>
    <p:extLst>
      <p:ext uri="{BB962C8B-B14F-4D97-AF65-F5344CB8AC3E}">
        <p14:creationId xmlns:p14="http://schemas.microsoft.com/office/powerpoint/2010/main" val="8549496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535940" y="2270251"/>
            <a:ext cx="7875905" cy="3899273"/>
          </a:xfrm>
          <a:prstGeom prst="rect">
            <a:avLst/>
          </a:prstGeom>
        </p:spPr>
        <p:txBody>
          <a:bodyPr vert="horz" wrap="square" lIns="0" tIns="12700" rIns="0" bIns="0" rtlCol="0">
            <a:spAutoFit/>
          </a:bodyPr>
          <a:lstStyle/>
          <a:p>
            <a:pPr marL="423545" marR="201295" indent="-411480">
              <a:lnSpc>
                <a:spcPct val="150000"/>
              </a:lnSpc>
              <a:spcBef>
                <a:spcPts val="100"/>
              </a:spcBef>
              <a:buFont typeface="Wingdings" panose="05000000000000000000" pitchFamily="2" charset="2"/>
              <a:buChar char="ü"/>
              <a:tabLst>
                <a:tab pos="423545" algn="l"/>
              </a:tabLst>
            </a:pPr>
            <a:r>
              <a:rPr sz="2400" spc="-5" dirty="0">
                <a:latin typeface="Arial"/>
                <a:cs typeface="Arial"/>
              </a:rPr>
              <a:t>Provide </a:t>
            </a:r>
            <a:r>
              <a:rPr sz="2400" spc="-15" dirty="0">
                <a:latin typeface="Arial"/>
                <a:cs typeface="Arial"/>
              </a:rPr>
              <a:t>interdisciplinary, </a:t>
            </a:r>
            <a:r>
              <a:rPr sz="2400" spc="-5" dirty="0">
                <a:latin typeface="Arial"/>
                <a:cs typeface="Arial"/>
              </a:rPr>
              <a:t>team-driven </a:t>
            </a:r>
            <a:r>
              <a:rPr sz="2400" dirty="0">
                <a:latin typeface="Arial"/>
                <a:cs typeface="Arial"/>
              </a:rPr>
              <a:t>care </a:t>
            </a:r>
            <a:r>
              <a:rPr sz="2400" spc="-5" dirty="0">
                <a:latin typeface="Arial"/>
                <a:cs typeface="Arial"/>
              </a:rPr>
              <a:t>focused </a:t>
            </a:r>
            <a:r>
              <a:rPr sz="2400" dirty="0">
                <a:latin typeface="Arial"/>
                <a:cs typeface="Arial"/>
              </a:rPr>
              <a:t>on  </a:t>
            </a:r>
            <a:r>
              <a:rPr sz="2400" spc="-5" dirty="0">
                <a:latin typeface="Arial"/>
                <a:cs typeface="Arial"/>
              </a:rPr>
              <a:t>patient-centered outcomes </a:t>
            </a:r>
            <a:r>
              <a:rPr sz="2400" dirty="0">
                <a:latin typeface="Arial"/>
                <a:cs typeface="Arial"/>
              </a:rPr>
              <a:t>such as </a:t>
            </a:r>
            <a:r>
              <a:rPr sz="2400" spc="-5" dirty="0">
                <a:latin typeface="Arial"/>
                <a:cs typeface="Arial"/>
              </a:rPr>
              <a:t>quality </a:t>
            </a:r>
            <a:r>
              <a:rPr sz="2400" dirty="0">
                <a:latin typeface="Arial"/>
                <a:cs typeface="Arial"/>
              </a:rPr>
              <a:t>of </a:t>
            </a:r>
            <a:r>
              <a:rPr sz="2400" spc="-5" dirty="0">
                <a:latin typeface="Arial"/>
                <a:cs typeface="Arial"/>
              </a:rPr>
              <a:t>life,  symptom </a:t>
            </a:r>
            <a:r>
              <a:rPr sz="2400" dirty="0">
                <a:latin typeface="Arial"/>
                <a:cs typeface="Arial"/>
              </a:rPr>
              <a:t>burden, </a:t>
            </a:r>
            <a:r>
              <a:rPr sz="2400" spc="-5" dirty="0">
                <a:latin typeface="Arial"/>
                <a:cs typeface="Arial"/>
              </a:rPr>
              <a:t>emotional </a:t>
            </a:r>
            <a:r>
              <a:rPr sz="2400" dirty="0">
                <a:latin typeface="Arial"/>
                <a:cs typeface="Arial"/>
              </a:rPr>
              <a:t>well-being, and caregiver  burden</a:t>
            </a:r>
            <a:r>
              <a:rPr lang="en-US" sz="2400" dirty="0">
                <a:latin typeface="Arial"/>
                <a:cs typeface="Arial"/>
              </a:rPr>
              <a:t>.</a:t>
            </a:r>
            <a:endParaRPr sz="2400" dirty="0">
              <a:latin typeface="Arial"/>
              <a:cs typeface="Arial"/>
            </a:endParaRPr>
          </a:p>
          <a:p>
            <a:pPr marL="423545" marR="5080" indent="-411480">
              <a:lnSpc>
                <a:spcPct val="150000"/>
              </a:lnSpc>
              <a:spcBef>
                <a:spcPts val="600"/>
              </a:spcBef>
              <a:buFont typeface="Wingdings" panose="05000000000000000000" pitchFamily="2" charset="2"/>
              <a:buChar char="ü"/>
              <a:tabLst>
                <a:tab pos="423545" algn="l"/>
              </a:tabLst>
            </a:pPr>
            <a:r>
              <a:rPr sz="2400" spc="-5" dirty="0">
                <a:latin typeface="Arial"/>
                <a:cs typeface="Arial"/>
              </a:rPr>
              <a:t>Focus </a:t>
            </a:r>
            <a:r>
              <a:rPr sz="2400" dirty="0">
                <a:latin typeface="Arial"/>
                <a:cs typeface="Arial"/>
              </a:rPr>
              <a:t>on </a:t>
            </a:r>
            <a:r>
              <a:rPr sz="2400" spc="-5" dirty="0">
                <a:latin typeface="Arial"/>
                <a:cs typeface="Arial"/>
              </a:rPr>
              <a:t>continuity </a:t>
            </a:r>
            <a:r>
              <a:rPr sz="2400" dirty="0">
                <a:latin typeface="Arial"/>
                <a:cs typeface="Arial"/>
              </a:rPr>
              <a:t>of care, which best responds </a:t>
            </a:r>
            <a:r>
              <a:rPr sz="2400" spc="-5" dirty="0">
                <a:latin typeface="Arial"/>
                <a:cs typeface="Arial"/>
              </a:rPr>
              <a:t>to the  </a:t>
            </a:r>
            <a:r>
              <a:rPr sz="2400" dirty="0">
                <a:latin typeface="Arial"/>
                <a:cs typeface="Arial"/>
              </a:rPr>
              <a:t>episodic and </a:t>
            </a:r>
            <a:r>
              <a:rPr sz="2400" spc="-5" dirty="0">
                <a:latin typeface="Arial"/>
                <a:cs typeface="Arial"/>
              </a:rPr>
              <a:t>long-term nature </a:t>
            </a:r>
            <a:r>
              <a:rPr sz="2400" dirty="0">
                <a:latin typeface="Arial"/>
                <a:cs typeface="Arial"/>
              </a:rPr>
              <a:t>of serious, </a:t>
            </a:r>
            <a:r>
              <a:rPr sz="2400" spc="-5" dirty="0">
                <a:latin typeface="Arial"/>
                <a:cs typeface="Arial"/>
              </a:rPr>
              <a:t>multifaceted  </a:t>
            </a:r>
            <a:r>
              <a:rPr sz="2400" dirty="0">
                <a:latin typeface="Arial"/>
                <a:cs typeface="Arial"/>
              </a:rPr>
              <a:t>illness</a:t>
            </a:r>
            <a:r>
              <a:rPr lang="en-US" sz="2400" dirty="0">
                <a:latin typeface="Arial"/>
                <a:cs typeface="Arial"/>
              </a:rPr>
              <a:t>.</a:t>
            </a:r>
            <a:endParaRPr sz="2400" dirty="0">
              <a:latin typeface="Arial"/>
              <a:cs typeface="Arial"/>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object 5"/>
          <p:cNvSpPr txBox="1">
            <a:spLocks noGrp="1"/>
          </p:cNvSpPr>
          <p:nvPr>
            <p:ph type="title"/>
          </p:nvPr>
        </p:nvSpPr>
        <p:spPr>
          <a:xfrm>
            <a:off x="535940" y="295148"/>
            <a:ext cx="8072119" cy="1365758"/>
          </a:xfrm>
          <a:prstGeom prst="rect">
            <a:avLst/>
          </a:prstGeom>
        </p:spPr>
        <p:txBody>
          <a:bodyPr vert="horz" wrap="square" lIns="0" tIns="11430" rIns="0" bIns="0" rtlCol="0">
            <a:spAutoFit/>
          </a:bodyPr>
          <a:lstStyle/>
          <a:p>
            <a:pPr marL="12700" marR="5080">
              <a:lnSpc>
                <a:spcPct val="100000"/>
              </a:lnSpc>
              <a:spcBef>
                <a:spcPts val="90"/>
              </a:spcBef>
            </a:pPr>
            <a:r>
              <a:rPr lang="en-US" spc="-90" dirty="0"/>
              <a:t>Because </a:t>
            </a:r>
            <a:r>
              <a:rPr lang="en-US" spc="-95" dirty="0"/>
              <a:t>Palliative</a:t>
            </a:r>
            <a:r>
              <a:rPr lang="en-US" spc="-345" dirty="0"/>
              <a:t> </a:t>
            </a:r>
            <a:r>
              <a:rPr lang="en-US" spc="-105" dirty="0"/>
              <a:t>Care  </a:t>
            </a:r>
            <a:r>
              <a:rPr lang="en-US" spc="-95" dirty="0"/>
              <a:t>Programs…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535940" y="2270251"/>
            <a:ext cx="8060690" cy="3967753"/>
          </a:xfrm>
          <a:prstGeom prst="rect">
            <a:avLst/>
          </a:prstGeom>
        </p:spPr>
        <p:txBody>
          <a:bodyPr vert="horz" wrap="square" lIns="0" tIns="12700" rIns="0" bIns="0" rtlCol="0">
            <a:spAutoFit/>
          </a:bodyPr>
          <a:lstStyle/>
          <a:p>
            <a:pPr marL="423545" marR="102235" indent="-411480">
              <a:lnSpc>
                <a:spcPct val="150000"/>
              </a:lnSpc>
              <a:spcBef>
                <a:spcPts val="100"/>
              </a:spcBef>
              <a:buFont typeface="Wingdings" panose="05000000000000000000" pitchFamily="2" charset="2"/>
              <a:buChar char="ü"/>
              <a:tabLst>
                <a:tab pos="423545" algn="l"/>
              </a:tabLst>
            </a:pPr>
            <a:r>
              <a:rPr sz="2400" spc="-5" dirty="0">
                <a:latin typeface="Arial"/>
                <a:cs typeface="Arial"/>
              </a:rPr>
              <a:t>Are particularly </a:t>
            </a:r>
            <a:r>
              <a:rPr sz="2400" dirty="0">
                <a:latin typeface="Arial"/>
                <a:cs typeface="Arial"/>
              </a:rPr>
              <a:t>relevant as a key </a:t>
            </a:r>
            <a:r>
              <a:rPr sz="2400" spc="-5" dirty="0">
                <a:latin typeface="Arial"/>
                <a:cs typeface="Arial"/>
              </a:rPr>
              <a:t>strategy for population  health</a:t>
            </a:r>
            <a:r>
              <a:rPr sz="2400" spc="-10" dirty="0">
                <a:latin typeface="Arial"/>
                <a:cs typeface="Arial"/>
              </a:rPr>
              <a:t> </a:t>
            </a:r>
            <a:r>
              <a:rPr sz="2400" dirty="0">
                <a:latin typeface="Arial"/>
                <a:cs typeface="Arial"/>
              </a:rPr>
              <a:t>management</a:t>
            </a:r>
            <a:r>
              <a:rPr lang="en-US" sz="2400" dirty="0">
                <a:latin typeface="Arial"/>
                <a:cs typeface="Arial"/>
              </a:rPr>
              <a:t>.</a:t>
            </a:r>
            <a:endParaRPr sz="2400" dirty="0">
              <a:latin typeface="Arial"/>
              <a:cs typeface="Arial"/>
            </a:endParaRPr>
          </a:p>
          <a:p>
            <a:pPr marL="423545" marR="5080" indent="-411480">
              <a:lnSpc>
                <a:spcPct val="150000"/>
              </a:lnSpc>
              <a:spcBef>
                <a:spcPts val="600"/>
              </a:spcBef>
              <a:buFont typeface="Wingdings" panose="05000000000000000000" pitchFamily="2" charset="2"/>
              <a:buChar char="ü"/>
              <a:tabLst>
                <a:tab pos="423545" algn="l"/>
              </a:tabLst>
            </a:pPr>
            <a:r>
              <a:rPr sz="2400" spc="-10" dirty="0">
                <a:latin typeface="Arial"/>
                <a:cs typeface="Arial"/>
              </a:rPr>
              <a:t>Efficiently </a:t>
            </a:r>
            <a:r>
              <a:rPr sz="2400" spc="-5" dirty="0">
                <a:latin typeface="Arial"/>
                <a:cs typeface="Arial"/>
              </a:rPr>
              <a:t>utilize hospital </a:t>
            </a:r>
            <a:r>
              <a:rPr sz="2400" dirty="0">
                <a:latin typeface="Arial"/>
                <a:cs typeface="Arial"/>
              </a:rPr>
              <a:t>resources and delivery  </a:t>
            </a:r>
            <a:r>
              <a:rPr sz="2400" spc="-5" dirty="0">
                <a:latin typeface="Arial"/>
                <a:cs typeface="Arial"/>
              </a:rPr>
              <a:t>systems, thus </a:t>
            </a:r>
            <a:r>
              <a:rPr lang="en-US" sz="2400" spc="-5" dirty="0">
                <a:latin typeface="Arial"/>
                <a:cs typeface="Arial"/>
              </a:rPr>
              <a:t>providing </a:t>
            </a:r>
            <a:r>
              <a:rPr sz="2400" spc="-5" dirty="0">
                <a:latin typeface="Arial"/>
                <a:cs typeface="Arial"/>
              </a:rPr>
              <a:t>patients, institutions, the health </a:t>
            </a:r>
            <a:r>
              <a:rPr sz="2400" dirty="0" smtClean="0">
                <a:latin typeface="Arial"/>
                <a:cs typeface="Arial"/>
              </a:rPr>
              <a:t>care </a:t>
            </a:r>
            <a:r>
              <a:rPr sz="2400" spc="-5" dirty="0">
                <a:latin typeface="Arial"/>
                <a:cs typeface="Arial"/>
              </a:rPr>
              <a:t>system, </a:t>
            </a:r>
            <a:r>
              <a:rPr sz="2400" dirty="0">
                <a:latin typeface="Arial"/>
                <a:cs typeface="Arial"/>
              </a:rPr>
              <a:t>and clinicians </a:t>
            </a:r>
            <a:r>
              <a:rPr sz="2400" spc="-5" dirty="0">
                <a:latin typeface="Arial"/>
                <a:cs typeface="Arial"/>
              </a:rPr>
              <a:t>with </a:t>
            </a:r>
            <a:r>
              <a:rPr sz="2400" dirty="0">
                <a:latin typeface="Arial"/>
                <a:cs typeface="Arial"/>
              </a:rPr>
              <a:t>an ongoing, </a:t>
            </a:r>
            <a:r>
              <a:rPr sz="2400" spc="-10" dirty="0">
                <a:latin typeface="Arial"/>
                <a:cs typeface="Arial"/>
              </a:rPr>
              <a:t>effective </a:t>
            </a:r>
            <a:r>
              <a:rPr sz="2400" spc="-5" dirty="0">
                <a:latin typeface="Arial"/>
                <a:cs typeface="Arial"/>
              </a:rPr>
              <a:t>solution to the </a:t>
            </a:r>
            <a:r>
              <a:rPr sz="2400" spc="-10" dirty="0">
                <a:latin typeface="Arial"/>
                <a:cs typeface="Arial"/>
              </a:rPr>
              <a:t>difficult </a:t>
            </a:r>
            <a:r>
              <a:rPr sz="2400" dirty="0">
                <a:latin typeface="Arial"/>
                <a:cs typeface="Arial"/>
              </a:rPr>
              <a:t>challenge of improving care while lowering </a:t>
            </a:r>
            <a:r>
              <a:rPr sz="2400" spc="-5" dirty="0">
                <a:latin typeface="Arial"/>
                <a:cs typeface="Arial"/>
              </a:rPr>
              <a:t>costs</a:t>
            </a:r>
            <a:r>
              <a:rPr lang="en-US" sz="2400" spc="-5" dirty="0">
                <a:latin typeface="Arial"/>
                <a:cs typeface="Arial"/>
              </a:rPr>
              <a:t>.</a:t>
            </a:r>
            <a:endParaRPr sz="2400" dirty="0">
              <a:latin typeface="Arial"/>
              <a:cs typeface="Arial"/>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object 5"/>
          <p:cNvSpPr txBox="1">
            <a:spLocks noGrp="1"/>
          </p:cNvSpPr>
          <p:nvPr>
            <p:ph type="title"/>
          </p:nvPr>
        </p:nvSpPr>
        <p:spPr>
          <a:xfrm>
            <a:off x="535940" y="295148"/>
            <a:ext cx="8072119" cy="1365758"/>
          </a:xfrm>
          <a:prstGeom prst="rect">
            <a:avLst/>
          </a:prstGeom>
        </p:spPr>
        <p:txBody>
          <a:bodyPr vert="horz" wrap="square" lIns="0" tIns="11430" rIns="0" bIns="0" rtlCol="0">
            <a:spAutoFit/>
          </a:bodyPr>
          <a:lstStyle/>
          <a:p>
            <a:pPr marL="12700" marR="5080">
              <a:lnSpc>
                <a:spcPct val="100000"/>
              </a:lnSpc>
              <a:spcBef>
                <a:spcPts val="90"/>
              </a:spcBef>
            </a:pPr>
            <a:r>
              <a:rPr spc="-90" dirty="0"/>
              <a:t>Because </a:t>
            </a:r>
            <a:r>
              <a:rPr lang="en-US" spc="-95" dirty="0"/>
              <a:t>P</a:t>
            </a:r>
            <a:r>
              <a:rPr spc="-95" dirty="0"/>
              <a:t>alliative</a:t>
            </a:r>
            <a:r>
              <a:rPr spc="-345" dirty="0"/>
              <a:t> </a:t>
            </a:r>
            <a:r>
              <a:rPr lang="en-US" spc="-105" dirty="0"/>
              <a:t>C</a:t>
            </a:r>
            <a:r>
              <a:rPr spc="-105" dirty="0"/>
              <a:t>are  </a:t>
            </a:r>
            <a:r>
              <a:rPr lang="en-US" spc="-95" dirty="0"/>
              <a:t>P</a:t>
            </a:r>
            <a:r>
              <a:rPr spc="-95" dirty="0"/>
              <a:t>rograms…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3A6D5-0AD2-48D0-85B5-A63D9199242C}"/>
              </a:ext>
            </a:extLst>
          </p:cNvPr>
          <p:cNvSpPr>
            <a:spLocks noGrp="1"/>
          </p:cNvSpPr>
          <p:nvPr>
            <p:ph type="title"/>
          </p:nvPr>
        </p:nvSpPr>
        <p:spPr>
          <a:xfrm>
            <a:off x="535940" y="4495800"/>
            <a:ext cx="8072119" cy="1354217"/>
          </a:xfrm>
        </p:spPr>
        <p:txBody>
          <a:bodyPr/>
          <a:lstStyle/>
          <a:p>
            <a:r>
              <a:rPr lang="en-US" dirty="0"/>
              <a:t>Palliative Care and the Centers of Excellence</a:t>
            </a:r>
          </a:p>
        </p:txBody>
      </p:sp>
    </p:spTree>
    <p:extLst>
      <p:ext uri="{BB962C8B-B14F-4D97-AF65-F5344CB8AC3E}">
        <p14:creationId xmlns:p14="http://schemas.microsoft.com/office/powerpoint/2010/main" val="9053199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535940" y="2201977"/>
            <a:ext cx="7926070" cy="4069768"/>
          </a:xfrm>
          <a:prstGeom prst="rect">
            <a:avLst/>
          </a:prstGeom>
        </p:spPr>
        <p:txBody>
          <a:bodyPr vert="horz" wrap="square" lIns="0" tIns="149860" rIns="0" bIns="0" rtlCol="0">
            <a:spAutoFit/>
          </a:bodyPr>
          <a:lstStyle/>
          <a:p>
            <a:pPr marL="12700">
              <a:lnSpc>
                <a:spcPct val="100000"/>
              </a:lnSpc>
              <a:spcBef>
                <a:spcPts val="1180"/>
              </a:spcBef>
            </a:pPr>
            <a:r>
              <a:rPr sz="2000" b="1" spc="-10" dirty="0">
                <a:latin typeface="Arial"/>
                <a:cs typeface="Arial"/>
              </a:rPr>
              <a:t>Through:</a:t>
            </a:r>
            <a:endParaRPr sz="2000" dirty="0">
              <a:latin typeface="Arial"/>
              <a:cs typeface="Arial"/>
            </a:endParaRPr>
          </a:p>
          <a:p>
            <a:pPr marL="12700">
              <a:lnSpc>
                <a:spcPct val="150000"/>
              </a:lnSpc>
              <a:spcBef>
                <a:spcPts val="1080"/>
              </a:spcBef>
              <a:tabLst>
                <a:tab pos="423545" algn="l"/>
              </a:tabLst>
            </a:pPr>
            <a:r>
              <a:rPr sz="1600" spc="0" dirty="0">
                <a:solidFill>
                  <a:srgbClr val="73B941"/>
                </a:solidFill>
                <a:latin typeface="Segoe UI Symbol"/>
                <a:cs typeface="Segoe UI Symbol"/>
              </a:rPr>
              <a:t>➔	</a:t>
            </a:r>
            <a:r>
              <a:rPr sz="2000" spc="-5" dirty="0">
                <a:latin typeface="Arial"/>
                <a:cs typeface="Arial"/>
              </a:rPr>
              <a:t>Improved quality of care for patients with serious</a:t>
            </a:r>
            <a:r>
              <a:rPr sz="2000" spc="-20" dirty="0">
                <a:latin typeface="Arial"/>
                <a:cs typeface="Arial"/>
              </a:rPr>
              <a:t> </a:t>
            </a:r>
            <a:r>
              <a:rPr sz="2000" spc="-5" dirty="0">
                <a:latin typeface="Arial"/>
                <a:cs typeface="Arial"/>
              </a:rPr>
              <a:t>illness</a:t>
            </a:r>
            <a:endParaRPr sz="2000" dirty="0">
              <a:latin typeface="Arial"/>
              <a:cs typeface="Arial"/>
            </a:endParaRPr>
          </a:p>
          <a:p>
            <a:pPr marL="12700">
              <a:lnSpc>
                <a:spcPct val="150000"/>
              </a:lnSpc>
              <a:spcBef>
                <a:spcPts val="1080"/>
              </a:spcBef>
              <a:tabLst>
                <a:tab pos="423545" algn="l"/>
              </a:tabLst>
            </a:pPr>
            <a:r>
              <a:rPr sz="1600" spc="0" dirty="0">
                <a:solidFill>
                  <a:srgbClr val="73B941"/>
                </a:solidFill>
                <a:latin typeface="Segoe UI Symbol"/>
                <a:cs typeface="Segoe UI Symbol"/>
              </a:rPr>
              <a:t>➔	</a:t>
            </a:r>
            <a:r>
              <a:rPr sz="2000" spc="-5" dirty="0">
                <a:latin typeface="Arial"/>
                <a:cs typeface="Arial"/>
              </a:rPr>
              <a:t>Institutional cost</a:t>
            </a:r>
            <a:r>
              <a:rPr sz="2000" spc="-10" dirty="0">
                <a:latin typeface="Arial"/>
                <a:cs typeface="Arial"/>
              </a:rPr>
              <a:t> </a:t>
            </a:r>
            <a:r>
              <a:rPr sz="2000" spc="-5" dirty="0">
                <a:latin typeface="Arial"/>
                <a:cs typeface="Arial"/>
              </a:rPr>
              <a:t>savings</a:t>
            </a:r>
            <a:endParaRPr sz="2000" dirty="0">
              <a:latin typeface="Arial"/>
              <a:cs typeface="Arial"/>
            </a:endParaRPr>
          </a:p>
          <a:p>
            <a:pPr marL="423545" marR="5080" indent="-411480">
              <a:lnSpc>
                <a:spcPct val="150000"/>
              </a:lnSpc>
              <a:spcBef>
                <a:spcPts val="600"/>
              </a:spcBef>
              <a:tabLst>
                <a:tab pos="423545" algn="l"/>
              </a:tabLst>
            </a:pPr>
            <a:r>
              <a:rPr sz="1600" spc="0" dirty="0">
                <a:solidFill>
                  <a:srgbClr val="73B941"/>
                </a:solidFill>
                <a:latin typeface="Segoe UI Symbol"/>
                <a:cs typeface="Segoe UI Symbol"/>
              </a:rPr>
              <a:t>➔	</a:t>
            </a:r>
            <a:r>
              <a:rPr sz="2000" spc="-5" dirty="0">
                <a:latin typeface="Arial"/>
                <a:cs typeface="Arial"/>
              </a:rPr>
              <a:t>Reduced 30-day readmission </a:t>
            </a:r>
            <a:r>
              <a:rPr sz="2000" spc="-10" dirty="0">
                <a:latin typeface="Arial"/>
                <a:cs typeface="Arial"/>
              </a:rPr>
              <a:t>rates</a:t>
            </a:r>
            <a:r>
              <a:rPr lang="en-US" sz="2000" spc="-10" dirty="0">
                <a:latin typeface="Arial"/>
                <a:cs typeface="Arial"/>
              </a:rPr>
              <a:t> and </a:t>
            </a:r>
            <a:r>
              <a:rPr sz="2000" spc="-5" dirty="0">
                <a:latin typeface="Arial"/>
                <a:cs typeface="Arial"/>
              </a:rPr>
              <a:t>reduced costs per day </a:t>
            </a:r>
            <a:r>
              <a:rPr lang="en-US" sz="2000" spc="-5" dirty="0">
                <a:latin typeface="Arial"/>
                <a:cs typeface="Arial"/>
              </a:rPr>
              <a:t/>
            </a:r>
            <a:br>
              <a:rPr lang="en-US" sz="2000" spc="-5" dirty="0">
                <a:latin typeface="Arial"/>
                <a:cs typeface="Arial"/>
              </a:rPr>
            </a:br>
            <a:r>
              <a:rPr sz="2000" spc="-5" dirty="0">
                <a:latin typeface="Arial"/>
                <a:cs typeface="Arial"/>
              </a:rPr>
              <a:t>and length of</a:t>
            </a:r>
            <a:r>
              <a:rPr sz="2000" spc="-15" dirty="0">
                <a:latin typeface="Arial"/>
                <a:cs typeface="Arial"/>
              </a:rPr>
              <a:t> </a:t>
            </a:r>
            <a:r>
              <a:rPr sz="2000" spc="-5" dirty="0">
                <a:latin typeface="Arial"/>
                <a:cs typeface="Arial"/>
              </a:rPr>
              <a:t>stay</a:t>
            </a:r>
            <a:endParaRPr sz="2000" dirty="0">
              <a:latin typeface="Arial"/>
              <a:cs typeface="Arial"/>
            </a:endParaRPr>
          </a:p>
          <a:p>
            <a:pPr marL="423545" marR="302895" indent="-411480">
              <a:lnSpc>
                <a:spcPct val="150000"/>
              </a:lnSpc>
              <a:spcBef>
                <a:spcPts val="600"/>
              </a:spcBef>
              <a:tabLst>
                <a:tab pos="423545" algn="l"/>
              </a:tabLst>
            </a:pPr>
            <a:r>
              <a:rPr sz="1600" spc="0" dirty="0">
                <a:solidFill>
                  <a:srgbClr val="73B941"/>
                </a:solidFill>
                <a:latin typeface="Segoe UI Symbol"/>
                <a:cs typeface="Segoe UI Symbol"/>
              </a:rPr>
              <a:t>➔	</a:t>
            </a:r>
            <a:r>
              <a:rPr lang="en-US" sz="2000" spc="-5" dirty="0">
                <a:latin typeface="Arial"/>
                <a:cs typeface="Arial"/>
              </a:rPr>
              <a:t>Re</a:t>
            </a:r>
            <a:r>
              <a:rPr sz="2000" spc="-5" dirty="0">
                <a:latin typeface="Arial"/>
                <a:cs typeface="Arial"/>
              </a:rPr>
              <a:t>ductions in symptoms, high family satisfaction with overall  care, and </a:t>
            </a:r>
            <a:r>
              <a:rPr sz="2000" spc="-10" dirty="0">
                <a:latin typeface="Arial"/>
                <a:cs typeface="Arial"/>
              </a:rPr>
              <a:t>greater </a:t>
            </a:r>
            <a:r>
              <a:rPr sz="2000" spc="-5" dirty="0">
                <a:latin typeface="Arial"/>
                <a:cs typeface="Arial"/>
              </a:rPr>
              <a:t>emotional support for </a:t>
            </a:r>
            <a:r>
              <a:rPr sz="2000" spc="-10" dirty="0">
                <a:latin typeface="Arial"/>
                <a:cs typeface="Arial"/>
              </a:rPr>
              <a:t>both the </a:t>
            </a:r>
            <a:r>
              <a:rPr sz="2000" spc="-5" dirty="0">
                <a:latin typeface="Arial"/>
                <a:cs typeface="Arial"/>
              </a:rPr>
              <a:t>patient and </a:t>
            </a:r>
            <a:r>
              <a:rPr sz="2000" spc="-10" dirty="0">
                <a:latin typeface="Arial"/>
                <a:cs typeface="Arial"/>
              </a:rPr>
              <a:t>the  </a:t>
            </a:r>
            <a:r>
              <a:rPr sz="2000" spc="-5" dirty="0">
                <a:latin typeface="Arial"/>
                <a:cs typeface="Arial"/>
              </a:rPr>
              <a:t>family</a:t>
            </a:r>
            <a:endParaRPr sz="2000" dirty="0">
              <a:latin typeface="Arial"/>
              <a:cs typeface="Arial"/>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object 5"/>
          <p:cNvSpPr txBox="1">
            <a:spLocks noGrp="1"/>
          </p:cNvSpPr>
          <p:nvPr>
            <p:ph type="title"/>
          </p:nvPr>
        </p:nvSpPr>
        <p:spPr>
          <a:xfrm>
            <a:off x="535940" y="295148"/>
            <a:ext cx="8072119" cy="1673535"/>
          </a:xfrm>
          <a:prstGeom prst="rect">
            <a:avLst/>
          </a:prstGeom>
        </p:spPr>
        <p:txBody>
          <a:bodyPr vert="horz" wrap="square" lIns="0" tIns="11430" rIns="0" bIns="0" rtlCol="0">
            <a:spAutoFit/>
          </a:bodyPr>
          <a:lstStyle/>
          <a:p>
            <a:pPr marL="12700" marR="5080">
              <a:lnSpc>
                <a:spcPct val="100000"/>
              </a:lnSpc>
              <a:spcBef>
                <a:spcPts val="90"/>
              </a:spcBef>
            </a:pPr>
            <a:r>
              <a:rPr lang="en-US" sz="3600" spc="-80" dirty="0"/>
              <a:t>PCLC </a:t>
            </a:r>
            <a:r>
              <a:rPr lang="en-US" sz="3600" spc="-95" dirty="0"/>
              <a:t>Advances </a:t>
            </a:r>
            <a:r>
              <a:rPr lang="en-US" sz="3600" spc="-70" dirty="0"/>
              <a:t>the</a:t>
            </a:r>
            <a:r>
              <a:rPr lang="en-US" sz="3600" spc="-790" dirty="0"/>
              <a:t> </a:t>
            </a:r>
            <a:r>
              <a:rPr lang="en-US" sz="3600" spc="-125" dirty="0"/>
              <a:t>Triple </a:t>
            </a:r>
            <a:r>
              <a:rPr lang="en-US" sz="3600" spc="-75" dirty="0"/>
              <a:t>Aim </a:t>
            </a:r>
            <a:r>
              <a:rPr lang="en-US" sz="3600" spc="-55" dirty="0"/>
              <a:t>of </a:t>
            </a:r>
            <a:r>
              <a:rPr lang="en-US" sz="3600" spc="-95" dirty="0"/>
              <a:t>Clinical </a:t>
            </a:r>
            <a:r>
              <a:rPr lang="en-US" sz="3600" spc="-130" dirty="0"/>
              <a:t>Quality, </a:t>
            </a:r>
            <a:r>
              <a:rPr lang="en-US" sz="3600" spc="-120" dirty="0"/>
              <a:t>Affordability, </a:t>
            </a:r>
            <a:r>
              <a:rPr lang="en-US" sz="3600" spc="-105" dirty="0"/>
              <a:t>and  </a:t>
            </a:r>
            <a:r>
              <a:rPr lang="en-US" sz="3600" spc="-95" dirty="0"/>
              <a:t>Exceptional </a:t>
            </a:r>
            <a:r>
              <a:rPr lang="en-US" sz="3600" spc="-90" dirty="0"/>
              <a:t>Patient</a:t>
            </a:r>
            <a:r>
              <a:rPr lang="en-US" sz="3600" spc="-340" dirty="0"/>
              <a:t> </a:t>
            </a:r>
            <a:r>
              <a:rPr lang="en-US" sz="3600" spc="-105" dirty="0"/>
              <a:t>Experience</a:t>
            </a:r>
            <a:endParaRPr lang="en-US" sz="3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body" idx="1"/>
          </p:nvPr>
        </p:nvSpPr>
        <p:spPr>
          <a:xfrm>
            <a:off x="532423" y="1102656"/>
            <a:ext cx="8072119" cy="5253361"/>
          </a:xfrm>
          <a:prstGeom prst="rect">
            <a:avLst/>
          </a:prstGeom>
        </p:spPr>
        <p:txBody>
          <a:bodyPr vert="horz" wrap="square" lIns="0" tIns="13335" rIns="0" bIns="0" rtlCol="0">
            <a:spAutoFit/>
          </a:bodyPr>
          <a:lstStyle/>
          <a:p>
            <a:pPr marL="12700" marR="203835">
              <a:lnSpc>
                <a:spcPct val="100000"/>
              </a:lnSpc>
              <a:spcBef>
                <a:spcPts val="105"/>
              </a:spcBef>
            </a:pPr>
            <a:endParaRPr lang="en-US" sz="2000" spc="-5" dirty="0"/>
          </a:p>
          <a:p>
            <a:pPr marL="12700" marR="203835" algn="l">
              <a:spcBef>
                <a:spcPts val="105"/>
              </a:spcBef>
            </a:pPr>
            <a:endParaRPr lang="en-US" sz="2000" spc="-5" dirty="0"/>
          </a:p>
          <a:p>
            <a:pPr marL="12700" marR="203835" algn="l">
              <a:spcBef>
                <a:spcPts val="105"/>
              </a:spcBef>
            </a:pPr>
            <a:r>
              <a:rPr sz="2000" spc="-5" dirty="0"/>
              <a:t>“[PCLC </a:t>
            </a:r>
            <a:r>
              <a:rPr sz="2000" dirty="0"/>
              <a:t>will] </a:t>
            </a:r>
            <a:r>
              <a:rPr lang="en-US" sz="2000" spc="-5" dirty="0"/>
              <a:t>i</a:t>
            </a:r>
            <a:r>
              <a:rPr sz="2000" spc="-5" dirty="0" smtClean="0"/>
              <a:t>mprove </a:t>
            </a:r>
            <a:r>
              <a:rPr sz="2000" spc="-5" dirty="0"/>
              <a:t>the </a:t>
            </a:r>
            <a:r>
              <a:rPr sz="2000" dirty="0"/>
              <a:t>ability </a:t>
            </a:r>
            <a:r>
              <a:rPr sz="2000" spc="-5" dirty="0"/>
              <a:t>for </a:t>
            </a:r>
            <a:r>
              <a:rPr sz="2000" dirty="0"/>
              <a:t>physicians </a:t>
            </a:r>
            <a:r>
              <a:rPr sz="2000" spc="-5" dirty="0"/>
              <a:t>and </a:t>
            </a:r>
            <a:r>
              <a:rPr sz="2000" i="1" dirty="0"/>
              <a:t>institutions </a:t>
            </a:r>
            <a:r>
              <a:rPr sz="2000" i="1" spc="-5" dirty="0"/>
              <a:t>to </a:t>
            </a:r>
            <a:r>
              <a:rPr sz="2000" i="1" dirty="0"/>
              <a:t>provide quality care </a:t>
            </a:r>
            <a:r>
              <a:rPr sz="2000" i="1" spc="-5" dirty="0"/>
              <a:t>to </a:t>
            </a:r>
            <a:r>
              <a:rPr sz="2000" i="1" dirty="0"/>
              <a:t>seriously ill </a:t>
            </a:r>
            <a:r>
              <a:rPr sz="2000" i="1" spc="-5" dirty="0"/>
              <a:t>patients.”</a:t>
            </a:r>
          </a:p>
          <a:p>
            <a:pPr marL="12700" marR="5080" algn="l">
              <a:spcBef>
                <a:spcPts val="2400"/>
              </a:spcBef>
            </a:pPr>
            <a:r>
              <a:rPr sz="2000" dirty="0"/>
              <a:t>“Cost savings will help </a:t>
            </a:r>
            <a:r>
              <a:rPr sz="2000" spc="-5" dirty="0"/>
              <a:t>the bottom </a:t>
            </a:r>
            <a:r>
              <a:rPr sz="2000" dirty="0"/>
              <a:t>line. Measurable </a:t>
            </a:r>
            <a:r>
              <a:rPr sz="2000" i="1" spc="-5" dirty="0"/>
              <a:t>ROI </a:t>
            </a:r>
            <a:r>
              <a:rPr sz="2000" i="1" dirty="0"/>
              <a:t>will aid </a:t>
            </a:r>
            <a:r>
              <a:rPr lang="en-US" sz="2000" i="1" dirty="0"/>
              <a:t>i</a:t>
            </a:r>
            <a:r>
              <a:rPr sz="2000" i="1" dirty="0"/>
              <a:t>n the long</a:t>
            </a:r>
            <a:r>
              <a:rPr sz="2000" i="1" spc="-35" dirty="0"/>
              <a:t> </a:t>
            </a:r>
            <a:r>
              <a:rPr sz="2000" i="1" spc="-5" dirty="0"/>
              <a:t>run.”</a:t>
            </a:r>
          </a:p>
          <a:p>
            <a:pPr marL="12700" marR="102870" algn="l">
              <a:spcBef>
                <a:spcPts val="105"/>
              </a:spcBef>
            </a:pPr>
            <a:r>
              <a:rPr lang="en-US" sz="2000" spc="-5" dirty="0"/>
              <a:t/>
            </a:r>
            <a:br>
              <a:rPr lang="en-US" sz="2000" spc="-5" dirty="0"/>
            </a:br>
            <a:r>
              <a:rPr lang="en-US" sz="2000" spc="-5" dirty="0"/>
              <a:t>[PCLC </a:t>
            </a:r>
            <a:r>
              <a:rPr lang="en-US" sz="2000" dirty="0"/>
              <a:t>will] help </a:t>
            </a:r>
            <a:r>
              <a:rPr lang="en-US" sz="2000" spc="-5" dirty="0"/>
              <a:t>institutions </a:t>
            </a:r>
            <a:r>
              <a:rPr lang="en-US" sz="2000" dirty="0"/>
              <a:t>apply </a:t>
            </a:r>
            <a:r>
              <a:rPr lang="en-US" sz="2000" spc="-5" dirty="0"/>
              <a:t>the </a:t>
            </a:r>
            <a:r>
              <a:rPr lang="en-US" sz="2000" dirty="0"/>
              <a:t>palliative care program </a:t>
            </a:r>
            <a:r>
              <a:rPr lang="en-US" sz="2000" spc="-5" dirty="0"/>
              <a:t>effectively </a:t>
            </a:r>
            <a:r>
              <a:rPr lang="en-US" sz="2000" dirty="0"/>
              <a:t>and help it</a:t>
            </a:r>
            <a:r>
              <a:rPr lang="en-US" sz="2000" spc="-35" dirty="0"/>
              <a:t> </a:t>
            </a:r>
            <a:r>
              <a:rPr lang="en-US" sz="2000" spc="-25" dirty="0"/>
              <a:t>grow.”</a:t>
            </a:r>
            <a:br>
              <a:rPr lang="en-US" sz="2000" spc="-25" dirty="0"/>
            </a:br>
            <a:endParaRPr lang="en-US" sz="2000" spc="-25" dirty="0"/>
          </a:p>
          <a:p>
            <a:pPr marL="12700" marR="5080" algn="l">
              <a:spcBef>
                <a:spcPts val="1200"/>
              </a:spcBef>
            </a:pPr>
            <a:r>
              <a:rPr lang="en-US" sz="2000" spc="-5" dirty="0"/>
              <a:t>“[PCLC </a:t>
            </a:r>
            <a:r>
              <a:rPr lang="en-US" sz="2000" dirty="0"/>
              <a:t>will] help </a:t>
            </a:r>
            <a:r>
              <a:rPr lang="en-US" sz="2000" spc="-5" dirty="0"/>
              <a:t>institutions that </a:t>
            </a:r>
            <a:r>
              <a:rPr lang="en-US" sz="2000" dirty="0"/>
              <a:t>already have a program, as well as those that do not. </a:t>
            </a:r>
            <a:r>
              <a:rPr lang="en-US" sz="2000" spc="-5" dirty="0"/>
              <a:t>It </a:t>
            </a:r>
            <a:r>
              <a:rPr lang="en-US" sz="2000" dirty="0"/>
              <a:t>has a comprehensive review process of the best  practices, program management, and finances.”</a:t>
            </a:r>
          </a:p>
          <a:p>
            <a:pPr marL="12700" marR="123189">
              <a:lnSpc>
                <a:spcPct val="100000"/>
              </a:lnSpc>
              <a:spcBef>
                <a:spcPts val="2400"/>
              </a:spcBef>
            </a:pPr>
            <a:endParaRPr i="1"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7" name="TextBox 6">
            <a:extLst>
              <a:ext uri="{FF2B5EF4-FFF2-40B4-BE49-F238E27FC236}">
                <a16:creationId xmlns:a16="http://schemas.microsoft.com/office/drawing/2014/main" id="{97BA64B3-DEFE-4058-BBD7-738DA9FD9013}"/>
              </a:ext>
            </a:extLst>
          </p:cNvPr>
          <p:cNvSpPr txBox="1"/>
          <p:nvPr/>
        </p:nvSpPr>
        <p:spPr>
          <a:xfrm>
            <a:off x="532424" y="304800"/>
            <a:ext cx="8072118" cy="1046440"/>
          </a:xfrm>
          <a:prstGeom prst="rect">
            <a:avLst/>
          </a:prstGeom>
          <a:noFill/>
        </p:spPr>
        <p:txBody>
          <a:bodyPr wrap="square" rtlCol="0">
            <a:spAutoFit/>
          </a:bodyPr>
          <a:lstStyle/>
          <a:p>
            <a:r>
              <a:rPr lang="en-US" sz="4400" b="1" spc="-55" dirty="0">
                <a:solidFill>
                  <a:srgbClr val="82B653"/>
                </a:solidFill>
                <a:latin typeface="Arial" panose="020B0604020202020204" pitchFamily="34" charset="0"/>
                <a:cs typeface="Arial" panose="020B0604020202020204" pitchFamily="34" charset="0"/>
              </a:rPr>
              <a:t>In </a:t>
            </a:r>
            <a:r>
              <a:rPr lang="en-US" sz="4400" b="1" spc="-75" dirty="0">
                <a:solidFill>
                  <a:srgbClr val="82B653"/>
                </a:solidFill>
                <a:latin typeface="Arial" panose="020B0604020202020204" pitchFamily="34" charset="0"/>
                <a:cs typeface="Arial" panose="020B0604020202020204" pitchFamily="34" charset="0"/>
              </a:rPr>
              <a:t>The </a:t>
            </a:r>
            <a:r>
              <a:rPr lang="en-US" sz="4400" b="1" spc="-85" dirty="0">
                <a:solidFill>
                  <a:srgbClr val="82B653"/>
                </a:solidFill>
                <a:latin typeface="Arial" panose="020B0604020202020204" pitchFamily="34" charset="0"/>
                <a:cs typeface="Arial" panose="020B0604020202020204" pitchFamily="34" charset="0"/>
              </a:rPr>
              <a:t>Words </a:t>
            </a:r>
            <a:r>
              <a:rPr lang="en-US" sz="4400" b="1" spc="-55" dirty="0">
                <a:solidFill>
                  <a:srgbClr val="82B653"/>
                </a:solidFill>
                <a:latin typeface="Arial" panose="020B0604020202020204" pitchFamily="34" charset="0"/>
                <a:cs typeface="Arial" panose="020B0604020202020204" pitchFamily="34" charset="0"/>
              </a:rPr>
              <a:t>of </a:t>
            </a:r>
            <a:r>
              <a:rPr lang="en-US" sz="4400" b="1" spc="-75" dirty="0">
                <a:solidFill>
                  <a:srgbClr val="82B653"/>
                </a:solidFill>
                <a:latin typeface="Arial" panose="020B0604020202020204" pitchFamily="34" charset="0"/>
                <a:cs typeface="Arial" panose="020B0604020202020204" pitchFamily="34" charset="0"/>
              </a:rPr>
              <a:t>the</a:t>
            </a:r>
            <a:r>
              <a:rPr lang="en-US" sz="4400" b="1" spc="-755" dirty="0">
                <a:solidFill>
                  <a:srgbClr val="82B653"/>
                </a:solidFill>
                <a:latin typeface="Arial" panose="020B0604020202020204" pitchFamily="34" charset="0"/>
                <a:cs typeface="Arial" panose="020B0604020202020204" pitchFamily="34" charset="0"/>
              </a:rPr>
              <a:t>   </a:t>
            </a:r>
            <a:r>
              <a:rPr lang="en-US" sz="4400" b="1" spc="-105" dirty="0">
                <a:solidFill>
                  <a:srgbClr val="82B653"/>
                </a:solidFill>
                <a:latin typeface="Arial" panose="020B0604020202020204" pitchFamily="34" charset="0"/>
                <a:cs typeface="Arial" panose="020B0604020202020204" pitchFamily="34" charset="0"/>
              </a:rPr>
              <a:t>C-Suite </a:t>
            </a:r>
            <a:endParaRPr lang="en-US" sz="4400" b="1" dirty="0">
              <a:solidFill>
                <a:srgbClr val="82B653"/>
              </a:solidFill>
              <a:latin typeface="Arial" panose="020B0604020202020204" pitchFamily="34" charset="0"/>
              <a:cs typeface="Arial" panose="020B0604020202020204" pitchFamily="34" charset="0"/>
            </a:endParaRP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295147"/>
            <a:ext cx="7644765" cy="1674817"/>
          </a:xfrm>
          <a:prstGeom prst="rect">
            <a:avLst/>
          </a:prstGeom>
        </p:spPr>
        <p:txBody>
          <a:bodyPr vert="horz" wrap="square" lIns="0" tIns="12700" rIns="0" bIns="0" rtlCol="0">
            <a:spAutoFit/>
          </a:bodyPr>
          <a:lstStyle/>
          <a:p>
            <a:pPr marL="12700" marR="5080">
              <a:lnSpc>
                <a:spcPct val="100000"/>
              </a:lnSpc>
              <a:spcBef>
                <a:spcPts val="100"/>
              </a:spcBef>
            </a:pPr>
            <a:r>
              <a:rPr lang="en-US" sz="3600" spc="-80" dirty="0"/>
              <a:t>PCLC </a:t>
            </a:r>
            <a:r>
              <a:rPr lang="en-US" sz="3600" spc="-95" dirty="0"/>
              <a:t>Benefits </a:t>
            </a:r>
            <a:r>
              <a:rPr lang="en-US" sz="3600" spc="-70" dirty="0"/>
              <a:t>and </a:t>
            </a:r>
            <a:r>
              <a:rPr lang="en-US" sz="3600" spc="-95" dirty="0"/>
              <a:t>Outcomes </a:t>
            </a:r>
            <a:r>
              <a:rPr lang="en-US" sz="3600" spc="-70" dirty="0"/>
              <a:t>are</a:t>
            </a:r>
            <a:r>
              <a:rPr lang="en-US" sz="3600" spc="-705" dirty="0"/>
              <a:t> </a:t>
            </a:r>
            <a:r>
              <a:rPr lang="en-US" sz="3600" spc="-105" dirty="0"/>
              <a:t>Key </a:t>
            </a:r>
            <a:r>
              <a:rPr lang="en-US" sz="3600" spc="-50" dirty="0"/>
              <a:t>to </a:t>
            </a:r>
            <a:r>
              <a:rPr lang="en-US" sz="3600" spc="-90" dirty="0"/>
              <a:t>Program </a:t>
            </a:r>
            <a:r>
              <a:rPr lang="en-US" sz="3600" spc="-70" dirty="0"/>
              <a:t>and </a:t>
            </a:r>
            <a:r>
              <a:rPr lang="en-US" sz="3600" spc="-95" dirty="0"/>
              <a:t>Institutional</a:t>
            </a:r>
            <a:r>
              <a:rPr lang="en-US" sz="3600" spc="-630" dirty="0"/>
              <a:t> </a:t>
            </a:r>
            <a:r>
              <a:rPr lang="en-US" sz="3600" spc="-105" dirty="0"/>
              <a:t>Health</a:t>
            </a:r>
            <a:endParaRPr lang="en-US" sz="3600" dirty="0"/>
          </a:p>
        </p:txBody>
      </p:sp>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3" name="object 3"/>
          <p:cNvSpPr txBox="1"/>
          <p:nvPr/>
        </p:nvSpPr>
        <p:spPr>
          <a:xfrm>
            <a:off x="535940" y="2340356"/>
            <a:ext cx="3343910" cy="329565"/>
          </a:xfrm>
          <a:prstGeom prst="rect">
            <a:avLst/>
          </a:prstGeom>
        </p:spPr>
        <p:txBody>
          <a:bodyPr vert="horz" wrap="square" lIns="0" tIns="11430" rIns="0" bIns="0" rtlCol="0">
            <a:spAutoFit/>
          </a:bodyPr>
          <a:lstStyle/>
          <a:p>
            <a:pPr marL="12700">
              <a:lnSpc>
                <a:spcPct val="100000"/>
              </a:lnSpc>
              <a:spcBef>
                <a:spcPts val="90"/>
              </a:spcBef>
              <a:tabLst>
                <a:tab pos="423545" algn="l"/>
              </a:tabLst>
            </a:pPr>
            <a:r>
              <a:rPr sz="1600" spc="0" dirty="0">
                <a:solidFill>
                  <a:srgbClr val="73B941"/>
                </a:solidFill>
                <a:latin typeface="Segoe UI Symbol"/>
                <a:cs typeface="Segoe UI Symbol"/>
              </a:rPr>
              <a:t>➔	</a:t>
            </a:r>
            <a:r>
              <a:rPr sz="2000" spc="-5" dirty="0">
                <a:latin typeface="Arial"/>
                <a:cs typeface="Arial"/>
              </a:rPr>
              <a:t>Catalyst for palliative</a:t>
            </a:r>
            <a:r>
              <a:rPr sz="2000" spc="-10" dirty="0">
                <a:latin typeface="Arial"/>
                <a:cs typeface="Arial"/>
              </a:rPr>
              <a:t> care</a:t>
            </a:r>
            <a:endParaRPr sz="2000">
              <a:latin typeface="Arial"/>
              <a:cs typeface="Arial"/>
            </a:endParaRPr>
          </a:p>
        </p:txBody>
      </p:sp>
      <p:sp>
        <p:nvSpPr>
          <p:cNvPr id="4" name="object 4"/>
          <p:cNvSpPr txBox="1"/>
          <p:nvPr/>
        </p:nvSpPr>
        <p:spPr>
          <a:xfrm>
            <a:off x="535940" y="3893616"/>
            <a:ext cx="3950335" cy="2372360"/>
          </a:xfrm>
          <a:prstGeom prst="rect">
            <a:avLst/>
          </a:prstGeom>
        </p:spPr>
        <p:txBody>
          <a:bodyPr vert="horz" wrap="square" lIns="0" tIns="12700" rIns="0" bIns="0" rtlCol="0">
            <a:spAutoFit/>
          </a:bodyPr>
          <a:lstStyle/>
          <a:p>
            <a:pPr marL="423545" marR="203200" indent="-411480">
              <a:lnSpc>
                <a:spcPct val="120000"/>
              </a:lnSpc>
              <a:spcBef>
                <a:spcPts val="100"/>
              </a:spcBef>
              <a:tabLst>
                <a:tab pos="423545" algn="l"/>
              </a:tabLst>
            </a:pPr>
            <a:r>
              <a:rPr sz="1600" spc="0" dirty="0">
                <a:solidFill>
                  <a:srgbClr val="73B941"/>
                </a:solidFill>
                <a:latin typeface="Segoe UI Symbol"/>
                <a:cs typeface="Segoe UI Symbol"/>
              </a:rPr>
              <a:t>➔	</a:t>
            </a:r>
            <a:r>
              <a:rPr sz="2000" spc="-10" dirty="0">
                <a:latin typeface="Arial"/>
                <a:cs typeface="Arial"/>
              </a:rPr>
              <a:t>Program </a:t>
            </a:r>
            <a:r>
              <a:rPr sz="2000" spc="-5" dirty="0">
                <a:latin typeface="Arial"/>
                <a:cs typeface="Arial"/>
              </a:rPr>
              <a:t>design optimized for  financial sustainability</a:t>
            </a:r>
            <a:endParaRPr sz="2000">
              <a:latin typeface="Arial"/>
              <a:cs typeface="Arial"/>
            </a:endParaRPr>
          </a:p>
          <a:p>
            <a:pPr marL="423545" marR="5080" indent="-411480">
              <a:lnSpc>
                <a:spcPct val="120000"/>
              </a:lnSpc>
              <a:spcBef>
                <a:spcPts val="600"/>
              </a:spcBef>
              <a:tabLst>
                <a:tab pos="423545" algn="l"/>
              </a:tabLst>
            </a:pPr>
            <a:r>
              <a:rPr sz="1600" spc="0" dirty="0">
                <a:solidFill>
                  <a:srgbClr val="73B941"/>
                </a:solidFill>
                <a:latin typeface="Segoe UI Symbol"/>
                <a:cs typeface="Segoe UI Symbol"/>
              </a:rPr>
              <a:t>➔	</a:t>
            </a:r>
            <a:r>
              <a:rPr sz="2000" spc="-5" dirty="0">
                <a:latin typeface="Arial"/>
                <a:cs typeface="Arial"/>
              </a:rPr>
              <a:t>Reduced opportunity cost for  palliative </a:t>
            </a:r>
            <a:r>
              <a:rPr sz="2000" spc="-10" dirty="0">
                <a:latin typeface="Arial"/>
                <a:cs typeface="Arial"/>
              </a:rPr>
              <a:t>care program</a:t>
            </a:r>
            <a:r>
              <a:rPr sz="2000" dirty="0">
                <a:latin typeface="Arial"/>
                <a:cs typeface="Arial"/>
              </a:rPr>
              <a:t> </a:t>
            </a:r>
            <a:r>
              <a:rPr sz="2000" spc="-5" dirty="0">
                <a:latin typeface="Arial"/>
                <a:cs typeface="Arial"/>
              </a:rPr>
              <a:t>delivery</a:t>
            </a:r>
            <a:endParaRPr sz="2000">
              <a:latin typeface="Arial"/>
              <a:cs typeface="Arial"/>
            </a:endParaRPr>
          </a:p>
          <a:p>
            <a:pPr marL="423545" marR="499745" indent="-411480">
              <a:lnSpc>
                <a:spcPct val="120000"/>
              </a:lnSpc>
              <a:spcBef>
                <a:spcPts val="600"/>
              </a:spcBef>
              <a:tabLst>
                <a:tab pos="423545" algn="l"/>
              </a:tabLst>
            </a:pPr>
            <a:r>
              <a:rPr sz="1600" spc="0" dirty="0">
                <a:solidFill>
                  <a:srgbClr val="73B941"/>
                </a:solidFill>
                <a:latin typeface="Segoe UI Symbol"/>
                <a:cs typeface="Segoe UI Symbol"/>
              </a:rPr>
              <a:t>➔	</a:t>
            </a:r>
            <a:r>
              <a:rPr sz="2000" spc="-5" dirty="0">
                <a:latin typeface="Arial"/>
                <a:cs typeface="Arial"/>
              </a:rPr>
              <a:t>Improved institutional cost-  savings</a:t>
            </a:r>
            <a:endParaRPr sz="2000">
              <a:latin typeface="Arial"/>
              <a:cs typeface="Arial"/>
            </a:endParaRPr>
          </a:p>
        </p:txBody>
      </p:sp>
      <p:sp>
        <p:nvSpPr>
          <p:cNvPr id="5" name="object 5"/>
          <p:cNvSpPr txBox="1"/>
          <p:nvPr/>
        </p:nvSpPr>
        <p:spPr>
          <a:xfrm>
            <a:off x="535940" y="2567736"/>
            <a:ext cx="4250690" cy="1275080"/>
          </a:xfrm>
          <a:prstGeom prst="rect">
            <a:avLst/>
          </a:prstGeom>
        </p:spPr>
        <p:txBody>
          <a:bodyPr vert="horz" wrap="square" lIns="0" tIns="149860" rIns="0" bIns="0" rtlCol="0">
            <a:spAutoFit/>
          </a:bodyPr>
          <a:lstStyle/>
          <a:p>
            <a:pPr marL="423545">
              <a:lnSpc>
                <a:spcPct val="100000"/>
              </a:lnSpc>
              <a:spcBef>
                <a:spcPts val="1180"/>
              </a:spcBef>
            </a:pPr>
            <a:r>
              <a:rPr sz="2000" spc="-10" dirty="0">
                <a:latin typeface="Arial"/>
                <a:cs typeface="Arial"/>
              </a:rPr>
              <a:t>program </a:t>
            </a:r>
            <a:r>
              <a:rPr sz="2000" spc="-5" dirty="0">
                <a:latin typeface="Arial"/>
                <a:cs typeface="Arial"/>
              </a:rPr>
              <a:t>growth and innovation</a:t>
            </a:r>
            <a:r>
              <a:rPr sz="2000" spc="280" dirty="0">
                <a:latin typeface="Arial"/>
                <a:cs typeface="Arial"/>
              </a:rPr>
              <a:t> </a:t>
            </a:r>
            <a:r>
              <a:rPr sz="2400" spc="0" baseline="-20833" dirty="0">
                <a:solidFill>
                  <a:srgbClr val="73B941"/>
                </a:solidFill>
                <a:latin typeface="Segoe UI Symbol"/>
                <a:cs typeface="Segoe UI Symbol"/>
              </a:rPr>
              <a:t>➔</a:t>
            </a:r>
            <a:endParaRPr sz="2400" baseline="-20833" dirty="0">
              <a:latin typeface="Segoe UI Symbol"/>
              <a:cs typeface="Segoe UI Symbol"/>
            </a:endParaRPr>
          </a:p>
          <a:p>
            <a:pPr marL="423545" marR="280035" indent="-411480">
              <a:lnSpc>
                <a:spcPct val="120000"/>
              </a:lnSpc>
              <a:spcBef>
                <a:spcPts val="600"/>
              </a:spcBef>
              <a:tabLst>
                <a:tab pos="423545" algn="l"/>
              </a:tabLst>
            </a:pPr>
            <a:r>
              <a:rPr sz="1600" spc="0" dirty="0">
                <a:solidFill>
                  <a:srgbClr val="73B941"/>
                </a:solidFill>
                <a:latin typeface="Segoe UI Symbol"/>
                <a:cs typeface="Segoe UI Symbol"/>
              </a:rPr>
              <a:t>➔	</a:t>
            </a:r>
            <a:r>
              <a:rPr sz="2000" spc="-10" dirty="0">
                <a:latin typeface="Arial"/>
                <a:cs typeface="Arial"/>
              </a:rPr>
              <a:t>Shortened time </a:t>
            </a:r>
            <a:r>
              <a:rPr sz="2000" spc="-5" dirty="0">
                <a:latin typeface="Arial"/>
                <a:cs typeface="Arial"/>
              </a:rPr>
              <a:t>needed </a:t>
            </a:r>
            <a:r>
              <a:rPr sz="2000" spc="-10" dirty="0">
                <a:latin typeface="Arial"/>
                <a:cs typeface="Arial"/>
              </a:rPr>
              <a:t>to </a:t>
            </a:r>
            <a:r>
              <a:rPr sz="2000" spc="-5" dirty="0">
                <a:latin typeface="Arial"/>
                <a:cs typeface="Arial"/>
              </a:rPr>
              <a:t>go  </a:t>
            </a:r>
            <a:r>
              <a:rPr sz="2000" spc="-10" dirty="0">
                <a:latin typeface="Arial"/>
                <a:cs typeface="Arial"/>
              </a:rPr>
              <a:t>from </a:t>
            </a:r>
            <a:r>
              <a:rPr sz="2000" spc="-5" dirty="0">
                <a:latin typeface="Arial"/>
                <a:cs typeface="Arial"/>
              </a:rPr>
              <a:t>concept </a:t>
            </a:r>
            <a:r>
              <a:rPr sz="2000" spc="-10" dirty="0">
                <a:latin typeface="Arial"/>
                <a:cs typeface="Arial"/>
              </a:rPr>
              <a:t>to</a:t>
            </a:r>
            <a:r>
              <a:rPr sz="2000" spc="-50" dirty="0">
                <a:latin typeface="Arial"/>
                <a:cs typeface="Arial"/>
              </a:rPr>
              <a:t> </a:t>
            </a:r>
            <a:r>
              <a:rPr sz="2000" spc="-5" dirty="0">
                <a:latin typeface="Arial"/>
                <a:cs typeface="Arial"/>
              </a:rPr>
              <a:t>implementation</a:t>
            </a:r>
            <a:endParaRPr sz="2000" dirty="0">
              <a:latin typeface="Arial"/>
              <a:cs typeface="Arial"/>
            </a:endParaRPr>
          </a:p>
        </p:txBody>
      </p:sp>
      <p:sp>
        <p:nvSpPr>
          <p:cNvPr id="6" name="object 6"/>
          <p:cNvSpPr txBox="1"/>
          <p:nvPr/>
        </p:nvSpPr>
        <p:spPr>
          <a:xfrm>
            <a:off x="4556611" y="2201977"/>
            <a:ext cx="4012565" cy="3545840"/>
          </a:xfrm>
          <a:prstGeom prst="rect">
            <a:avLst/>
          </a:prstGeom>
        </p:spPr>
        <p:txBody>
          <a:bodyPr vert="horz" wrap="square" lIns="0" tIns="149860" rIns="0" bIns="0" rtlCol="0">
            <a:spAutoFit/>
          </a:bodyPr>
          <a:lstStyle/>
          <a:p>
            <a:pPr marL="12700">
              <a:lnSpc>
                <a:spcPct val="100000"/>
              </a:lnSpc>
              <a:spcBef>
                <a:spcPts val="1180"/>
              </a:spcBef>
              <a:tabLst>
                <a:tab pos="423545" algn="l"/>
              </a:tabLst>
            </a:pPr>
            <a:r>
              <a:rPr sz="1600" spc="0" dirty="0">
                <a:solidFill>
                  <a:srgbClr val="73B941"/>
                </a:solidFill>
                <a:latin typeface="Segoe UI Symbol"/>
                <a:cs typeface="Segoe UI Symbol"/>
              </a:rPr>
              <a:t>➔	</a:t>
            </a:r>
            <a:r>
              <a:rPr sz="2000" spc="-5" dirty="0">
                <a:latin typeface="Arial"/>
                <a:cs typeface="Arial"/>
              </a:rPr>
              <a:t>Improved quality of</a:t>
            </a:r>
            <a:r>
              <a:rPr sz="2000" spc="-25" dirty="0">
                <a:latin typeface="Arial"/>
                <a:cs typeface="Arial"/>
              </a:rPr>
              <a:t> </a:t>
            </a:r>
            <a:r>
              <a:rPr sz="2000" spc="-5" dirty="0">
                <a:latin typeface="Arial"/>
                <a:cs typeface="Arial"/>
              </a:rPr>
              <a:t>care</a:t>
            </a:r>
            <a:endParaRPr sz="2000" dirty="0">
              <a:latin typeface="Arial"/>
              <a:cs typeface="Arial"/>
            </a:endParaRPr>
          </a:p>
          <a:p>
            <a:pPr marL="424180" marR="277495">
              <a:lnSpc>
                <a:spcPct val="120000"/>
              </a:lnSpc>
              <a:spcBef>
                <a:spcPts val="600"/>
              </a:spcBef>
            </a:pPr>
            <a:r>
              <a:rPr sz="2000" spc="-5" dirty="0">
                <a:latin typeface="Arial"/>
                <a:cs typeface="Arial"/>
              </a:rPr>
              <a:t>Reduced 30-day readmission  </a:t>
            </a:r>
            <a:r>
              <a:rPr sz="2000" spc="-10" dirty="0">
                <a:latin typeface="Arial"/>
                <a:cs typeface="Arial"/>
              </a:rPr>
              <a:t>rates </a:t>
            </a:r>
            <a:r>
              <a:rPr sz="2000" spc="-5" dirty="0">
                <a:latin typeface="Arial"/>
                <a:cs typeface="Arial"/>
              </a:rPr>
              <a:t>and reduced costs per  day and length of</a:t>
            </a:r>
            <a:r>
              <a:rPr sz="2000" spc="-35" dirty="0">
                <a:latin typeface="Arial"/>
                <a:cs typeface="Arial"/>
              </a:rPr>
              <a:t> </a:t>
            </a:r>
            <a:r>
              <a:rPr sz="2000" spc="-5" dirty="0">
                <a:latin typeface="Arial"/>
                <a:cs typeface="Arial"/>
              </a:rPr>
              <a:t>stay</a:t>
            </a:r>
            <a:endParaRPr sz="2000" dirty="0">
              <a:latin typeface="Arial"/>
              <a:cs typeface="Arial"/>
            </a:endParaRPr>
          </a:p>
          <a:p>
            <a:pPr marL="424180" marR="5080" indent="-411480">
              <a:lnSpc>
                <a:spcPct val="120000"/>
              </a:lnSpc>
              <a:spcBef>
                <a:spcPts val="600"/>
              </a:spcBef>
              <a:tabLst>
                <a:tab pos="423545" algn="l"/>
              </a:tabLst>
            </a:pPr>
            <a:r>
              <a:rPr sz="1600" spc="0" dirty="0">
                <a:solidFill>
                  <a:srgbClr val="73B941"/>
                </a:solidFill>
                <a:latin typeface="Segoe UI Symbol"/>
                <a:cs typeface="Segoe UI Symbol"/>
              </a:rPr>
              <a:t>➔	</a:t>
            </a:r>
            <a:r>
              <a:rPr sz="2000" spc="-5" dirty="0">
                <a:latin typeface="Arial"/>
                <a:cs typeface="Arial"/>
              </a:rPr>
              <a:t>Standardized best </a:t>
            </a:r>
            <a:r>
              <a:rPr sz="2000" spc="-5" dirty="0" smtClean="0">
                <a:latin typeface="Arial"/>
                <a:cs typeface="Arial"/>
              </a:rPr>
              <a:t>practices</a:t>
            </a:r>
            <a:r>
              <a:rPr lang="en-US" sz="2000" spc="-5" dirty="0" smtClean="0">
                <a:latin typeface="Arial"/>
                <a:cs typeface="Arial"/>
              </a:rPr>
              <a:t>,</a:t>
            </a:r>
            <a:r>
              <a:rPr sz="2000" spc="-5" dirty="0" smtClean="0">
                <a:latin typeface="Arial"/>
                <a:cs typeface="Arial"/>
              </a:rPr>
              <a:t>  </a:t>
            </a:r>
            <a:r>
              <a:rPr sz="2000" spc="-5" dirty="0">
                <a:latin typeface="Arial"/>
                <a:cs typeface="Arial"/>
              </a:rPr>
              <a:t>including business and financial  planning, clinical and </a:t>
            </a:r>
            <a:r>
              <a:rPr sz="2000" spc="-15" dirty="0">
                <a:latin typeface="Arial"/>
                <a:cs typeface="Arial"/>
              </a:rPr>
              <a:t>staffing  </a:t>
            </a:r>
            <a:r>
              <a:rPr sz="2000" spc="-5" dirty="0">
                <a:latin typeface="Arial"/>
                <a:cs typeface="Arial"/>
              </a:rPr>
              <a:t>models, </a:t>
            </a:r>
            <a:r>
              <a:rPr sz="2000" spc="-10" dirty="0">
                <a:latin typeface="Arial"/>
                <a:cs typeface="Arial"/>
              </a:rPr>
              <a:t>measurement, </a:t>
            </a:r>
            <a:r>
              <a:rPr sz="2000" spc="-5" dirty="0">
                <a:latin typeface="Arial"/>
                <a:cs typeface="Arial"/>
              </a:rPr>
              <a:t>and  </a:t>
            </a:r>
            <a:r>
              <a:rPr sz="2000" spc="-10" dirty="0">
                <a:latin typeface="Arial"/>
                <a:cs typeface="Arial"/>
              </a:rPr>
              <a:t>marketing</a:t>
            </a:r>
            <a:endParaRPr sz="2000" dirty="0">
              <a:latin typeface="Arial"/>
              <a:cs typeface="Aria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403859" y="1702824"/>
            <a:ext cx="8063865" cy="3899273"/>
          </a:xfrm>
          <a:prstGeom prst="rect">
            <a:avLst/>
          </a:prstGeom>
        </p:spPr>
        <p:txBody>
          <a:bodyPr vert="horz" wrap="square" lIns="0" tIns="12700" rIns="0" bIns="0" rtlCol="0">
            <a:spAutoFit/>
          </a:bodyPr>
          <a:lstStyle/>
          <a:p>
            <a:pPr marL="423545" marR="24765" indent="-411480">
              <a:lnSpc>
                <a:spcPct val="150000"/>
              </a:lnSpc>
              <a:spcBef>
                <a:spcPts val="100"/>
              </a:spcBef>
              <a:tabLst>
                <a:tab pos="423545" algn="l"/>
              </a:tabLst>
            </a:pPr>
            <a:r>
              <a:rPr sz="1900" spc="10" dirty="0">
                <a:solidFill>
                  <a:srgbClr val="73B941"/>
                </a:solidFill>
                <a:latin typeface="Segoe UI Symbol"/>
                <a:cs typeface="Segoe UI Symbol"/>
              </a:rPr>
              <a:t>➔	</a:t>
            </a:r>
            <a:r>
              <a:rPr sz="2400" spc="-5" dirty="0">
                <a:latin typeface="Arial"/>
                <a:cs typeface="Arial"/>
              </a:rPr>
              <a:t>Inpatient palliative </a:t>
            </a:r>
            <a:r>
              <a:rPr sz="2400" dirty="0">
                <a:latin typeface="Arial"/>
                <a:cs typeface="Arial"/>
              </a:rPr>
              <a:t>care can save </a:t>
            </a:r>
            <a:r>
              <a:rPr sz="2400" spc="-5" dirty="0">
                <a:latin typeface="Arial"/>
                <a:cs typeface="Arial"/>
              </a:rPr>
              <a:t>hospitals </a:t>
            </a:r>
            <a:r>
              <a:rPr sz="2400" dirty="0">
                <a:latin typeface="Arial"/>
                <a:cs typeface="Arial"/>
              </a:rPr>
              <a:t>9-25% of  </a:t>
            </a:r>
            <a:r>
              <a:rPr sz="2400" spc="-5" dirty="0">
                <a:latin typeface="Arial"/>
                <a:cs typeface="Arial"/>
              </a:rPr>
              <a:t>costs for </a:t>
            </a:r>
            <a:r>
              <a:rPr sz="2400" dirty="0">
                <a:latin typeface="Arial"/>
                <a:cs typeface="Arial"/>
              </a:rPr>
              <a:t>each </a:t>
            </a:r>
            <a:r>
              <a:rPr sz="2400" spc="-5" dirty="0">
                <a:latin typeface="Arial"/>
                <a:cs typeface="Arial"/>
              </a:rPr>
              <a:t>inpatient stay through </a:t>
            </a:r>
            <a:r>
              <a:rPr sz="2400" dirty="0">
                <a:latin typeface="Arial"/>
                <a:cs typeface="Arial"/>
              </a:rPr>
              <a:t>a </a:t>
            </a:r>
            <a:r>
              <a:rPr sz="2400" spc="-5" dirty="0">
                <a:latin typeface="Arial"/>
                <a:cs typeface="Arial"/>
              </a:rPr>
              <a:t>mixture </a:t>
            </a:r>
            <a:r>
              <a:rPr sz="2400" dirty="0">
                <a:latin typeface="Arial"/>
                <a:cs typeface="Arial"/>
              </a:rPr>
              <a:t>of </a:t>
            </a:r>
            <a:r>
              <a:rPr sz="2400" spc="-5" dirty="0">
                <a:latin typeface="Arial"/>
                <a:cs typeface="Arial"/>
              </a:rPr>
              <a:t>shorter  length </a:t>
            </a:r>
            <a:r>
              <a:rPr sz="2400" dirty="0">
                <a:latin typeface="Arial"/>
                <a:cs typeface="Arial"/>
              </a:rPr>
              <a:t>of </a:t>
            </a:r>
            <a:r>
              <a:rPr sz="2400" spc="-5" dirty="0">
                <a:latin typeface="Arial"/>
                <a:cs typeface="Arial"/>
              </a:rPr>
              <a:t>stay </a:t>
            </a:r>
            <a:r>
              <a:rPr sz="2400" dirty="0">
                <a:latin typeface="Arial"/>
                <a:cs typeface="Arial"/>
              </a:rPr>
              <a:t>and reduced cost per</a:t>
            </a:r>
            <a:r>
              <a:rPr sz="2400" spc="-50" dirty="0">
                <a:latin typeface="Arial"/>
                <a:cs typeface="Arial"/>
              </a:rPr>
              <a:t> </a:t>
            </a:r>
            <a:r>
              <a:rPr sz="2400" spc="-45" dirty="0">
                <a:latin typeface="Arial"/>
                <a:cs typeface="Arial"/>
              </a:rPr>
              <a:t>day.</a:t>
            </a:r>
            <a:endParaRPr sz="2400" dirty="0">
              <a:latin typeface="Arial"/>
              <a:cs typeface="Arial"/>
            </a:endParaRPr>
          </a:p>
          <a:p>
            <a:pPr marL="423545" marR="5080" indent="-411480">
              <a:lnSpc>
                <a:spcPct val="150000"/>
              </a:lnSpc>
              <a:spcBef>
                <a:spcPts val="600"/>
              </a:spcBef>
              <a:tabLst>
                <a:tab pos="423545" algn="l"/>
              </a:tabLst>
            </a:pPr>
            <a:r>
              <a:rPr sz="1900" spc="10" dirty="0">
                <a:solidFill>
                  <a:srgbClr val="73B941"/>
                </a:solidFill>
                <a:latin typeface="Segoe UI Symbol"/>
                <a:cs typeface="Segoe UI Symbol"/>
              </a:rPr>
              <a:t>➔	</a:t>
            </a:r>
            <a:r>
              <a:rPr sz="2400" spc="-5" dirty="0">
                <a:latin typeface="Arial"/>
                <a:cs typeface="Arial"/>
              </a:rPr>
              <a:t>Community-based palliative </a:t>
            </a:r>
            <a:r>
              <a:rPr sz="2400" dirty="0">
                <a:latin typeface="Arial"/>
                <a:cs typeface="Arial"/>
              </a:rPr>
              <a:t>care programs can save  </a:t>
            </a:r>
            <a:r>
              <a:rPr sz="2400" spc="-5" dirty="0">
                <a:latin typeface="Arial"/>
                <a:cs typeface="Arial"/>
              </a:rPr>
              <a:t>ACOs </a:t>
            </a:r>
            <a:r>
              <a:rPr sz="2400" dirty="0">
                <a:latin typeface="Arial"/>
                <a:cs typeface="Arial"/>
              </a:rPr>
              <a:t>and </a:t>
            </a:r>
            <a:r>
              <a:rPr sz="2400" spc="-5" dirty="0">
                <a:latin typeface="Arial"/>
                <a:cs typeface="Arial"/>
              </a:rPr>
              <a:t>health systems $2,000 </a:t>
            </a:r>
            <a:r>
              <a:rPr sz="2400" dirty="0">
                <a:latin typeface="Arial"/>
                <a:cs typeface="Arial"/>
              </a:rPr>
              <a:t>- </a:t>
            </a:r>
            <a:r>
              <a:rPr sz="2400" spc="-5" dirty="0">
                <a:latin typeface="Arial"/>
                <a:cs typeface="Arial"/>
              </a:rPr>
              <a:t>$4,000 </a:t>
            </a:r>
            <a:r>
              <a:rPr sz="2400" dirty="0">
                <a:latin typeface="Arial"/>
                <a:cs typeface="Arial"/>
              </a:rPr>
              <a:t>per </a:t>
            </a:r>
            <a:r>
              <a:rPr sz="2400" spc="-5" dirty="0">
                <a:latin typeface="Arial"/>
                <a:cs typeface="Arial"/>
              </a:rPr>
              <a:t>patient  </a:t>
            </a:r>
            <a:r>
              <a:rPr sz="2400" dirty="0">
                <a:latin typeface="Arial"/>
                <a:cs typeface="Arial"/>
              </a:rPr>
              <a:t>per </a:t>
            </a:r>
            <a:r>
              <a:rPr sz="2400" spc="-5" dirty="0">
                <a:latin typeface="Arial"/>
                <a:cs typeface="Arial"/>
              </a:rPr>
              <a:t>month </a:t>
            </a:r>
            <a:r>
              <a:rPr sz="2400" dirty="0">
                <a:latin typeface="Arial"/>
                <a:cs typeface="Arial"/>
              </a:rPr>
              <a:t>in </a:t>
            </a:r>
            <a:r>
              <a:rPr sz="2400" spc="-5" dirty="0">
                <a:latin typeface="Arial"/>
                <a:cs typeface="Arial"/>
              </a:rPr>
              <a:t>expenditures for the final </a:t>
            </a:r>
            <a:r>
              <a:rPr sz="2400" dirty="0">
                <a:latin typeface="Arial"/>
                <a:cs typeface="Arial"/>
              </a:rPr>
              <a:t>1-3 </a:t>
            </a:r>
            <a:r>
              <a:rPr sz="2400" spc="-5" dirty="0">
                <a:latin typeface="Arial"/>
                <a:cs typeface="Arial"/>
              </a:rPr>
              <a:t>months </a:t>
            </a:r>
            <a:r>
              <a:rPr sz="2400" dirty="0">
                <a:latin typeface="Arial"/>
                <a:cs typeface="Arial"/>
              </a:rPr>
              <a:t>of </a:t>
            </a:r>
            <a:r>
              <a:rPr sz="2400" spc="-5" dirty="0">
                <a:latin typeface="Arial"/>
                <a:cs typeface="Arial"/>
              </a:rPr>
              <a:t>life,  after </a:t>
            </a:r>
            <a:r>
              <a:rPr sz="2400" dirty="0">
                <a:latin typeface="Arial"/>
                <a:cs typeface="Arial"/>
              </a:rPr>
              <a:t>program </a:t>
            </a:r>
            <a:r>
              <a:rPr sz="2400" spc="-5" dirty="0">
                <a:latin typeface="Arial"/>
                <a:cs typeface="Arial"/>
              </a:rPr>
              <a:t>costs </a:t>
            </a:r>
            <a:r>
              <a:rPr sz="2400" dirty="0">
                <a:latin typeface="Arial"/>
                <a:cs typeface="Arial"/>
              </a:rPr>
              <a:t>are </a:t>
            </a:r>
            <a:r>
              <a:rPr sz="2400" spc="-5" dirty="0">
                <a:latin typeface="Arial"/>
                <a:cs typeface="Arial"/>
              </a:rPr>
              <a:t>accounted</a:t>
            </a:r>
            <a:r>
              <a:rPr sz="2400" spc="-20" dirty="0">
                <a:latin typeface="Arial"/>
                <a:cs typeface="Arial"/>
              </a:rPr>
              <a:t> </a:t>
            </a:r>
            <a:r>
              <a:rPr sz="2400" spc="-35" dirty="0">
                <a:latin typeface="Arial"/>
                <a:cs typeface="Arial"/>
              </a:rPr>
              <a:t>for.</a:t>
            </a:r>
            <a:endParaRPr sz="2400" dirty="0">
              <a:latin typeface="Arial"/>
              <a:cs typeface="Arial"/>
            </a:endParaRPr>
          </a:p>
        </p:txBody>
      </p:sp>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object 5"/>
          <p:cNvSpPr txBox="1"/>
          <p:nvPr/>
        </p:nvSpPr>
        <p:spPr>
          <a:xfrm>
            <a:off x="535940" y="5815076"/>
            <a:ext cx="7931784" cy="464820"/>
          </a:xfrm>
          <a:prstGeom prst="rect">
            <a:avLst/>
          </a:prstGeom>
        </p:spPr>
        <p:txBody>
          <a:bodyPr vert="horz" wrap="square" lIns="0" tIns="12700" rIns="0" bIns="0" rtlCol="0">
            <a:spAutoFit/>
          </a:bodyPr>
          <a:lstStyle/>
          <a:p>
            <a:pPr marL="423545" marR="5080" indent="-411480">
              <a:lnSpc>
                <a:spcPct val="120000"/>
              </a:lnSpc>
              <a:spcBef>
                <a:spcPts val="100"/>
              </a:spcBef>
            </a:pPr>
            <a:r>
              <a:rPr sz="1200" spc="-5" dirty="0">
                <a:solidFill>
                  <a:srgbClr val="C3BD9B"/>
                </a:solidFill>
                <a:latin typeface="Arial"/>
                <a:cs typeface="Arial"/>
              </a:rPr>
              <a:t>(Cassel, </a:t>
            </a:r>
            <a:r>
              <a:rPr sz="1200" dirty="0">
                <a:solidFill>
                  <a:srgbClr val="C3BD9B"/>
                </a:solidFill>
                <a:latin typeface="Arial"/>
                <a:cs typeface="Arial"/>
              </a:rPr>
              <a:t>JB </a:t>
            </a:r>
            <a:r>
              <a:rPr sz="1200" spc="-5" dirty="0">
                <a:solidFill>
                  <a:srgbClr val="C3BD9B"/>
                </a:solidFill>
                <a:latin typeface="Arial"/>
                <a:cs typeface="Arial"/>
              </a:rPr>
              <a:t>et al. </a:t>
            </a:r>
            <a:r>
              <a:rPr sz="1200" i="1" spc="-5" dirty="0">
                <a:solidFill>
                  <a:srgbClr val="C3BD9B"/>
                </a:solidFill>
                <a:latin typeface="Arial"/>
                <a:cs typeface="Arial"/>
              </a:rPr>
              <a:t>Palliative Care Leadership Centers Are Key </a:t>
            </a:r>
            <a:r>
              <a:rPr sz="1200" i="1" spc="-55" dirty="0">
                <a:solidFill>
                  <a:srgbClr val="C3BD9B"/>
                </a:solidFill>
                <a:latin typeface="Arial"/>
                <a:cs typeface="Arial"/>
              </a:rPr>
              <a:t>To </a:t>
            </a:r>
            <a:r>
              <a:rPr sz="1200" i="1" spc="-5" dirty="0">
                <a:solidFill>
                  <a:srgbClr val="C3BD9B"/>
                </a:solidFill>
                <a:latin typeface="Arial"/>
                <a:cs typeface="Arial"/>
              </a:rPr>
              <a:t>The Diffusion </a:t>
            </a:r>
            <a:r>
              <a:rPr sz="1200" i="1" dirty="0">
                <a:solidFill>
                  <a:srgbClr val="C3BD9B"/>
                </a:solidFill>
                <a:latin typeface="Arial"/>
                <a:cs typeface="Arial"/>
              </a:rPr>
              <a:t>Of </a:t>
            </a:r>
            <a:r>
              <a:rPr sz="1200" i="1" spc="-5" dirty="0">
                <a:solidFill>
                  <a:srgbClr val="C3BD9B"/>
                </a:solidFill>
                <a:latin typeface="Arial"/>
                <a:cs typeface="Arial"/>
              </a:rPr>
              <a:t>Palliative Care Innovation</a:t>
            </a:r>
            <a:r>
              <a:rPr sz="1200" spc="-5" dirty="0">
                <a:solidFill>
                  <a:srgbClr val="C3BD9B"/>
                </a:solidFill>
                <a:latin typeface="Arial"/>
                <a:cs typeface="Arial"/>
              </a:rPr>
              <a:t>. </a:t>
            </a:r>
            <a:r>
              <a:rPr sz="1200" spc="-20" dirty="0" smtClean="0">
                <a:solidFill>
                  <a:srgbClr val="C3BD9B"/>
                </a:solidFill>
                <a:latin typeface="Arial"/>
                <a:cs typeface="Arial"/>
              </a:rPr>
              <a:t>HEALTH  </a:t>
            </a:r>
            <a:r>
              <a:rPr sz="1200" spc="-15" dirty="0" smtClean="0">
                <a:solidFill>
                  <a:srgbClr val="C3BD9B"/>
                </a:solidFill>
                <a:latin typeface="Arial"/>
                <a:cs typeface="Arial"/>
              </a:rPr>
              <a:t>AFFAIRS</a:t>
            </a:r>
            <a:r>
              <a:rPr sz="1200" spc="-15" dirty="0">
                <a:solidFill>
                  <a:srgbClr val="C3BD9B"/>
                </a:solidFill>
                <a:latin typeface="Arial"/>
                <a:cs typeface="Arial"/>
              </a:rPr>
              <a:t>, </a:t>
            </a:r>
            <a:r>
              <a:rPr sz="1200" spc="-5" dirty="0">
                <a:solidFill>
                  <a:srgbClr val="C3BD9B"/>
                </a:solidFill>
                <a:latin typeface="Arial"/>
                <a:cs typeface="Arial"/>
              </a:rPr>
              <a:t>VOL. </a:t>
            </a:r>
            <a:r>
              <a:rPr sz="1200" spc="-10" dirty="0">
                <a:solidFill>
                  <a:srgbClr val="C3BD9B"/>
                </a:solidFill>
                <a:latin typeface="Arial"/>
                <a:cs typeface="Arial"/>
              </a:rPr>
              <a:t>37, </a:t>
            </a:r>
            <a:r>
              <a:rPr sz="1200" spc="-5" dirty="0">
                <a:solidFill>
                  <a:srgbClr val="C3BD9B"/>
                </a:solidFill>
                <a:latin typeface="Arial"/>
                <a:cs typeface="Arial"/>
              </a:rPr>
              <a:t>NO. 2, Feb.</a:t>
            </a:r>
            <a:r>
              <a:rPr sz="1200" spc="60" dirty="0">
                <a:solidFill>
                  <a:srgbClr val="C3BD9B"/>
                </a:solidFill>
                <a:latin typeface="Arial"/>
                <a:cs typeface="Arial"/>
              </a:rPr>
              <a:t> </a:t>
            </a:r>
            <a:r>
              <a:rPr sz="1200" spc="-10" dirty="0">
                <a:solidFill>
                  <a:srgbClr val="C3BD9B"/>
                </a:solidFill>
                <a:latin typeface="Arial"/>
                <a:cs typeface="Arial"/>
              </a:rPr>
              <a:t>2018)</a:t>
            </a:r>
            <a:endParaRPr sz="1200" dirty="0">
              <a:latin typeface="Arial"/>
              <a:cs typeface="Arial"/>
            </a:endParaRPr>
          </a:p>
        </p:txBody>
      </p:sp>
      <p:sp>
        <p:nvSpPr>
          <p:cNvPr id="6" name="object 6"/>
          <p:cNvSpPr txBox="1">
            <a:spLocks noGrp="1"/>
          </p:cNvSpPr>
          <p:nvPr>
            <p:ph type="title"/>
          </p:nvPr>
        </p:nvSpPr>
        <p:spPr>
          <a:xfrm>
            <a:off x="535940" y="292100"/>
            <a:ext cx="5517515" cy="695325"/>
          </a:xfrm>
          <a:prstGeom prst="rect">
            <a:avLst/>
          </a:prstGeom>
        </p:spPr>
        <p:txBody>
          <a:bodyPr vert="horz" wrap="square" lIns="0" tIns="11430" rIns="0" bIns="0" rtlCol="0">
            <a:spAutoFit/>
          </a:bodyPr>
          <a:lstStyle/>
          <a:p>
            <a:pPr marL="12700">
              <a:lnSpc>
                <a:spcPct val="100000"/>
              </a:lnSpc>
              <a:spcBef>
                <a:spcPts val="90"/>
              </a:spcBef>
            </a:pPr>
            <a:r>
              <a:rPr spc="-90" dirty="0"/>
              <a:t>Return </a:t>
            </a:r>
            <a:r>
              <a:rPr spc="-55" dirty="0"/>
              <a:t>on</a:t>
            </a:r>
            <a:r>
              <a:rPr spc="-345" dirty="0"/>
              <a:t> </a:t>
            </a:r>
            <a:r>
              <a:rPr lang="en-US" spc="-105" dirty="0"/>
              <a:t>I</a:t>
            </a:r>
            <a:r>
              <a:rPr spc="-105" dirty="0"/>
              <a:t>nvestment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3A6D5-0AD2-48D0-85B5-A63D9199242C}"/>
              </a:ext>
            </a:extLst>
          </p:cNvPr>
          <p:cNvSpPr>
            <a:spLocks noGrp="1"/>
          </p:cNvSpPr>
          <p:nvPr>
            <p:ph type="title"/>
          </p:nvPr>
        </p:nvSpPr>
        <p:spPr>
          <a:xfrm>
            <a:off x="535940" y="4495800"/>
            <a:ext cx="8072119" cy="677108"/>
          </a:xfrm>
        </p:spPr>
        <p:txBody>
          <a:bodyPr/>
          <a:lstStyle/>
          <a:p>
            <a:r>
              <a:rPr lang="en-US" dirty="0"/>
              <a:t>Enrollment</a:t>
            </a:r>
          </a:p>
        </p:txBody>
      </p:sp>
    </p:spTree>
    <p:extLst>
      <p:ext uri="{BB962C8B-B14F-4D97-AF65-F5344CB8AC3E}">
        <p14:creationId xmlns:p14="http://schemas.microsoft.com/office/powerpoint/2010/main" val="25516124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567054" y="1600200"/>
            <a:ext cx="8009890" cy="4044697"/>
          </a:xfrm>
          <a:prstGeom prst="rect">
            <a:avLst/>
          </a:prstGeom>
        </p:spPr>
        <p:txBody>
          <a:bodyPr vert="horz" wrap="square" lIns="0" tIns="12700" rIns="0" bIns="0" rtlCol="0">
            <a:spAutoFit/>
          </a:bodyPr>
          <a:lstStyle/>
          <a:p>
            <a:pPr marL="423545" marR="5080" indent="-411480">
              <a:lnSpc>
                <a:spcPct val="150000"/>
              </a:lnSpc>
              <a:spcBef>
                <a:spcPts val="100"/>
              </a:spcBef>
              <a:tabLst>
                <a:tab pos="423545" algn="l"/>
              </a:tabLst>
            </a:pPr>
            <a:r>
              <a:rPr sz="1900" spc="10" dirty="0">
                <a:solidFill>
                  <a:srgbClr val="73B941"/>
                </a:solidFill>
                <a:latin typeface="Segoe UI Symbol"/>
                <a:cs typeface="Segoe UI Symbol"/>
              </a:rPr>
              <a:t>➔	</a:t>
            </a:r>
            <a:r>
              <a:rPr sz="2400" spc="-5" dirty="0">
                <a:latin typeface="Arial"/>
                <a:cs typeface="Arial"/>
              </a:rPr>
              <a:t>PCLC </a:t>
            </a:r>
            <a:r>
              <a:rPr sz="2400" dirty="0">
                <a:latin typeface="Arial"/>
                <a:cs typeface="Arial"/>
              </a:rPr>
              <a:t>is </a:t>
            </a:r>
            <a:r>
              <a:rPr sz="2400" spc="-5" dirty="0">
                <a:latin typeface="Arial"/>
                <a:cs typeface="Arial"/>
              </a:rPr>
              <a:t>for </a:t>
            </a:r>
            <a:r>
              <a:rPr sz="2400" dirty="0">
                <a:latin typeface="Arial"/>
                <a:cs typeface="Arial"/>
              </a:rPr>
              <a:t>programs at every </a:t>
            </a:r>
            <a:r>
              <a:rPr sz="2400" spc="-5" dirty="0">
                <a:latin typeface="Arial"/>
                <a:cs typeface="Arial"/>
              </a:rPr>
              <a:t>stage: mature, restarting,  refreshing, </a:t>
            </a:r>
            <a:r>
              <a:rPr sz="2400" dirty="0">
                <a:latin typeface="Arial"/>
                <a:cs typeface="Arial"/>
              </a:rPr>
              <a:t>and</a:t>
            </a:r>
            <a:r>
              <a:rPr sz="2400" spc="-15" dirty="0">
                <a:latin typeface="Arial"/>
                <a:cs typeface="Arial"/>
              </a:rPr>
              <a:t> </a:t>
            </a:r>
            <a:r>
              <a:rPr sz="2400" dirty="0" smtClean="0">
                <a:latin typeface="Arial"/>
                <a:cs typeface="Arial"/>
              </a:rPr>
              <a:t>new</a:t>
            </a:r>
            <a:r>
              <a:rPr lang="en-US" sz="2400" dirty="0">
                <a:latin typeface="Arial"/>
                <a:cs typeface="Arial"/>
              </a:rPr>
              <a:t>.</a:t>
            </a:r>
            <a:endParaRPr sz="2400" dirty="0">
              <a:latin typeface="Arial"/>
              <a:cs typeface="Arial"/>
            </a:endParaRPr>
          </a:p>
          <a:p>
            <a:pPr marL="423545" marR="867410" indent="-411480">
              <a:lnSpc>
                <a:spcPct val="150000"/>
              </a:lnSpc>
              <a:spcBef>
                <a:spcPts val="600"/>
              </a:spcBef>
              <a:tabLst>
                <a:tab pos="423545" algn="l"/>
              </a:tabLst>
            </a:pPr>
            <a:r>
              <a:rPr sz="1900" spc="10" dirty="0">
                <a:solidFill>
                  <a:srgbClr val="73B941"/>
                </a:solidFill>
                <a:latin typeface="Segoe UI Symbol"/>
                <a:cs typeface="Segoe UI Symbol"/>
              </a:rPr>
              <a:t>➔	</a:t>
            </a:r>
            <a:r>
              <a:rPr sz="2400" spc="-5" dirty="0">
                <a:latin typeface="Arial"/>
                <a:cs typeface="Arial"/>
              </a:rPr>
              <a:t>If </a:t>
            </a:r>
            <a:r>
              <a:rPr sz="2400" dirty="0">
                <a:latin typeface="Arial"/>
                <a:cs typeface="Arial"/>
              </a:rPr>
              <a:t>your program is already </a:t>
            </a:r>
            <a:r>
              <a:rPr sz="2400" spc="-5" dirty="0">
                <a:latin typeface="Arial"/>
                <a:cs typeface="Arial"/>
              </a:rPr>
              <a:t>active </a:t>
            </a:r>
            <a:r>
              <a:rPr sz="2400" dirty="0">
                <a:latin typeface="Arial"/>
                <a:cs typeface="Arial"/>
              </a:rPr>
              <a:t>or </a:t>
            </a:r>
            <a:r>
              <a:rPr sz="2400" spc="-5" dirty="0">
                <a:latin typeface="Arial"/>
                <a:cs typeface="Arial"/>
              </a:rPr>
              <a:t>mature, PCLC training focuses </a:t>
            </a:r>
            <a:r>
              <a:rPr sz="2400" dirty="0">
                <a:latin typeface="Arial"/>
                <a:cs typeface="Arial"/>
              </a:rPr>
              <a:t>on </a:t>
            </a:r>
            <a:r>
              <a:rPr sz="2400" spc="-5" dirty="0">
                <a:latin typeface="Arial"/>
                <a:cs typeface="Arial"/>
              </a:rPr>
              <a:t>sustainability </a:t>
            </a:r>
            <a:r>
              <a:rPr sz="2400" dirty="0">
                <a:latin typeface="Arial"/>
                <a:cs typeface="Arial"/>
              </a:rPr>
              <a:t>and</a:t>
            </a:r>
            <a:r>
              <a:rPr sz="2400" spc="0" dirty="0">
                <a:latin typeface="Arial"/>
                <a:cs typeface="Arial"/>
              </a:rPr>
              <a:t> </a:t>
            </a:r>
            <a:r>
              <a:rPr lang="en-US" sz="2400" spc="0" dirty="0">
                <a:latin typeface="Arial"/>
                <a:cs typeface="Arial"/>
              </a:rPr>
              <a:t>	</a:t>
            </a:r>
            <a:r>
              <a:rPr sz="2400" spc="-5" dirty="0">
                <a:latin typeface="Arial"/>
                <a:cs typeface="Arial"/>
              </a:rPr>
              <a:t>growth</a:t>
            </a:r>
            <a:r>
              <a:rPr lang="en-US" sz="2400" spc="-5" dirty="0">
                <a:latin typeface="Arial"/>
                <a:cs typeface="Arial"/>
              </a:rPr>
              <a:t>.</a:t>
            </a:r>
            <a:endParaRPr sz="2400" dirty="0">
              <a:latin typeface="Arial"/>
              <a:cs typeface="Arial"/>
            </a:endParaRPr>
          </a:p>
          <a:p>
            <a:pPr marL="423545" marR="240029" indent="-411480">
              <a:lnSpc>
                <a:spcPct val="150000"/>
              </a:lnSpc>
              <a:spcBef>
                <a:spcPts val="600"/>
              </a:spcBef>
            </a:pPr>
            <a:r>
              <a:rPr sz="1900" spc="10" dirty="0">
                <a:solidFill>
                  <a:srgbClr val="73B941"/>
                </a:solidFill>
                <a:latin typeface="Segoe UI Symbol"/>
                <a:cs typeface="Segoe UI Symbol"/>
              </a:rPr>
              <a:t>➔ </a:t>
            </a:r>
            <a:r>
              <a:rPr lang="en-US" sz="1900" spc="10" dirty="0">
                <a:solidFill>
                  <a:srgbClr val="73B941"/>
                </a:solidFill>
                <a:latin typeface="Segoe UI Symbol"/>
                <a:cs typeface="Segoe UI Symbol"/>
              </a:rPr>
              <a:t>	</a:t>
            </a:r>
            <a:r>
              <a:rPr sz="2400" spc="-5" dirty="0" smtClean="0">
                <a:latin typeface="Arial"/>
                <a:cs typeface="Arial"/>
              </a:rPr>
              <a:t>If </a:t>
            </a:r>
            <a:r>
              <a:rPr sz="2400" dirty="0">
                <a:latin typeface="Arial"/>
                <a:cs typeface="Arial"/>
              </a:rPr>
              <a:t>you’re just </a:t>
            </a:r>
            <a:r>
              <a:rPr sz="2400" spc="-5" dirty="0">
                <a:latin typeface="Arial"/>
                <a:cs typeface="Arial"/>
              </a:rPr>
              <a:t>starting—or restarting—PCLC</a:t>
            </a:r>
            <a:r>
              <a:rPr lang="en-US" sz="2400" spc="-5" dirty="0">
                <a:latin typeface="Arial"/>
                <a:cs typeface="Arial"/>
              </a:rPr>
              <a:t> </a:t>
            </a:r>
            <a:r>
              <a:rPr sz="2400" spc="-5" dirty="0" smtClean="0">
                <a:latin typeface="Arial"/>
                <a:cs typeface="Arial"/>
              </a:rPr>
              <a:t>shortens </a:t>
            </a:r>
            <a:r>
              <a:rPr sz="2400" dirty="0">
                <a:latin typeface="Arial"/>
                <a:cs typeface="Arial"/>
              </a:rPr>
              <a:t>ramp-up </a:t>
            </a:r>
            <a:r>
              <a:rPr sz="2400" spc="-5" dirty="0">
                <a:latin typeface="Arial"/>
                <a:cs typeface="Arial"/>
              </a:rPr>
              <a:t>time </a:t>
            </a:r>
            <a:r>
              <a:rPr sz="2400" dirty="0">
                <a:latin typeface="Arial"/>
                <a:cs typeface="Arial"/>
              </a:rPr>
              <a:t>and ensures </a:t>
            </a:r>
            <a:r>
              <a:rPr lang="en-US" sz="2400" dirty="0">
                <a:latin typeface="Arial"/>
                <a:cs typeface="Arial"/>
              </a:rPr>
              <a:t>a </a:t>
            </a:r>
            <a:r>
              <a:rPr sz="2400" dirty="0">
                <a:latin typeface="Arial"/>
                <a:cs typeface="Arial"/>
              </a:rPr>
              <a:t>more</a:t>
            </a:r>
            <a:r>
              <a:rPr lang="en-US" sz="2400" dirty="0">
                <a:latin typeface="Arial"/>
                <a:cs typeface="Arial"/>
              </a:rPr>
              <a:t> </a:t>
            </a:r>
            <a:r>
              <a:rPr sz="2400" spc="-10" dirty="0">
                <a:latin typeface="Arial"/>
                <a:cs typeface="Arial"/>
              </a:rPr>
              <a:t>efficient </a:t>
            </a:r>
            <a:r>
              <a:rPr sz="2400" dirty="0">
                <a:latin typeface="Arial"/>
                <a:cs typeface="Arial"/>
              </a:rPr>
              <a:t>and </a:t>
            </a:r>
            <a:r>
              <a:rPr sz="2400" spc="-5" dirty="0">
                <a:latin typeface="Arial"/>
                <a:cs typeface="Arial"/>
              </a:rPr>
              <a:t>cost-effective </a:t>
            </a:r>
            <a:r>
              <a:rPr sz="2400" dirty="0">
                <a:latin typeface="Arial"/>
                <a:cs typeface="Arial"/>
              </a:rPr>
              <a:t>program</a:t>
            </a:r>
            <a:r>
              <a:rPr lang="en-US" sz="2400" dirty="0">
                <a:latin typeface="Arial"/>
                <a:cs typeface="Arial"/>
              </a:rPr>
              <a:t>.</a:t>
            </a:r>
            <a:r>
              <a:rPr sz="2400" spc="-30" dirty="0">
                <a:latin typeface="Arial"/>
                <a:cs typeface="Arial"/>
              </a:rPr>
              <a:t> </a:t>
            </a:r>
            <a:endParaRPr sz="2400" dirty="0">
              <a:latin typeface="Arial"/>
              <a:cs typeface="Arial"/>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object 5"/>
          <p:cNvSpPr txBox="1">
            <a:spLocks noGrp="1"/>
          </p:cNvSpPr>
          <p:nvPr>
            <p:ph type="title"/>
          </p:nvPr>
        </p:nvSpPr>
        <p:spPr>
          <a:xfrm>
            <a:off x="535940" y="295148"/>
            <a:ext cx="8072119" cy="688650"/>
          </a:xfrm>
          <a:prstGeom prst="rect">
            <a:avLst/>
          </a:prstGeom>
        </p:spPr>
        <p:txBody>
          <a:bodyPr vert="horz" wrap="square" lIns="0" tIns="11430" rIns="0" bIns="0" rtlCol="0">
            <a:spAutoFit/>
          </a:bodyPr>
          <a:lstStyle/>
          <a:p>
            <a:pPr marL="12700" marR="5080">
              <a:lnSpc>
                <a:spcPct val="100000"/>
              </a:lnSpc>
              <a:spcBef>
                <a:spcPts val="90"/>
              </a:spcBef>
            </a:pPr>
            <a:r>
              <a:rPr spc="-70" dirty="0"/>
              <a:t>Wh</a:t>
            </a:r>
            <a:r>
              <a:rPr lang="en-US" spc="-70" dirty="0"/>
              <a:t>o Should Attend</a:t>
            </a:r>
            <a:endParaRPr spc="-9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535940" y="2270251"/>
            <a:ext cx="7588250" cy="2727157"/>
          </a:xfrm>
          <a:prstGeom prst="rect">
            <a:avLst/>
          </a:prstGeom>
        </p:spPr>
        <p:txBody>
          <a:bodyPr vert="horz" wrap="square" lIns="0" tIns="12700" rIns="0" bIns="0" rtlCol="0">
            <a:spAutoFit/>
          </a:bodyPr>
          <a:lstStyle/>
          <a:p>
            <a:pPr marL="423545" marR="5080" indent="-411480">
              <a:lnSpc>
                <a:spcPct val="150000"/>
              </a:lnSpc>
              <a:spcBef>
                <a:spcPts val="100"/>
              </a:spcBef>
              <a:tabLst>
                <a:tab pos="423545" algn="l"/>
              </a:tabLst>
            </a:pPr>
            <a:r>
              <a:rPr lang="en-US" spc="10" dirty="0">
                <a:solidFill>
                  <a:srgbClr val="73B941"/>
                </a:solidFill>
                <a:latin typeface="Segoe UI Symbol"/>
                <a:cs typeface="Segoe UI Symbol"/>
              </a:rPr>
              <a:t>➔	</a:t>
            </a:r>
            <a:r>
              <a:rPr lang="en-US" sz="2400" spc="-5" dirty="0">
                <a:latin typeface="Arial"/>
                <a:cs typeface="Arial"/>
              </a:rPr>
              <a:t>Attendee teams must </a:t>
            </a:r>
            <a:r>
              <a:rPr lang="en-US" sz="2400" dirty="0">
                <a:latin typeface="Arial"/>
                <a:cs typeface="Arial"/>
              </a:rPr>
              <a:t>consist of </a:t>
            </a:r>
            <a:r>
              <a:rPr lang="en-US" sz="2400" spc="-5" dirty="0">
                <a:latin typeface="Arial"/>
                <a:cs typeface="Arial"/>
              </a:rPr>
              <a:t>two </a:t>
            </a:r>
            <a:r>
              <a:rPr lang="en-US" sz="2400" dirty="0">
                <a:latin typeface="Arial"/>
                <a:cs typeface="Arial"/>
              </a:rPr>
              <a:t>or more </a:t>
            </a:r>
            <a:r>
              <a:rPr lang="en-US" sz="2400" spc="-5" dirty="0">
                <a:latin typeface="Arial"/>
                <a:cs typeface="Arial"/>
              </a:rPr>
              <a:t>professionals </a:t>
            </a:r>
            <a:r>
              <a:rPr lang="en-US" sz="2400" dirty="0">
                <a:latin typeface="Arial"/>
                <a:cs typeface="Arial"/>
              </a:rPr>
              <a:t>involved in running </a:t>
            </a:r>
            <a:r>
              <a:rPr lang="en-US" sz="2400" spc="-5" dirty="0">
                <a:latin typeface="Arial"/>
                <a:cs typeface="Arial"/>
              </a:rPr>
              <a:t>the palliative </a:t>
            </a:r>
            <a:r>
              <a:rPr lang="en-US" sz="2400" dirty="0">
                <a:latin typeface="Arial"/>
                <a:cs typeface="Arial"/>
              </a:rPr>
              <a:t>care</a:t>
            </a:r>
            <a:r>
              <a:rPr lang="en-US" sz="2400" spc="-40" dirty="0">
                <a:latin typeface="Arial"/>
                <a:cs typeface="Arial"/>
              </a:rPr>
              <a:t> </a:t>
            </a:r>
            <a:r>
              <a:rPr lang="en-US" sz="2400" dirty="0">
                <a:latin typeface="Arial"/>
                <a:cs typeface="Arial"/>
              </a:rPr>
              <a:t>program.</a:t>
            </a:r>
          </a:p>
          <a:p>
            <a:pPr marL="423545" marR="5080" indent="-411480">
              <a:lnSpc>
                <a:spcPct val="150000"/>
              </a:lnSpc>
              <a:spcBef>
                <a:spcPts val="100"/>
              </a:spcBef>
              <a:tabLst>
                <a:tab pos="423545" algn="l"/>
              </a:tabLst>
            </a:pPr>
            <a:r>
              <a:rPr sz="1900" spc="10" dirty="0">
                <a:solidFill>
                  <a:srgbClr val="73B941"/>
                </a:solidFill>
                <a:latin typeface="Segoe UI Symbol"/>
                <a:cs typeface="Segoe UI Symbol"/>
              </a:rPr>
              <a:t>➔	</a:t>
            </a:r>
            <a:r>
              <a:rPr sz="2400" spc="-5" dirty="0">
                <a:latin typeface="Arial"/>
                <a:cs typeface="Arial"/>
              </a:rPr>
              <a:t>Programs that </a:t>
            </a:r>
            <a:r>
              <a:rPr lang="en-US" sz="2400" spc="-5" dirty="0">
                <a:latin typeface="Arial"/>
                <a:cs typeface="Arial"/>
              </a:rPr>
              <a:t>have already </a:t>
            </a:r>
            <a:r>
              <a:rPr sz="2400" spc="-5" dirty="0">
                <a:latin typeface="Arial"/>
                <a:cs typeface="Arial"/>
              </a:rPr>
              <a:t>attended </a:t>
            </a:r>
            <a:r>
              <a:rPr lang="en-US" sz="2400" spc="-5" dirty="0">
                <a:latin typeface="Arial"/>
                <a:cs typeface="Arial"/>
              </a:rPr>
              <a:t>PCLC once are encouraged to attend </a:t>
            </a:r>
            <a:r>
              <a:rPr sz="2400" dirty="0">
                <a:latin typeface="Arial"/>
                <a:cs typeface="Arial"/>
              </a:rPr>
              <a:t>a </a:t>
            </a:r>
            <a:r>
              <a:rPr sz="2400" spc="-5" dirty="0">
                <a:latin typeface="Arial"/>
                <a:cs typeface="Arial"/>
              </a:rPr>
              <a:t>"booster"</a:t>
            </a:r>
            <a:r>
              <a:rPr sz="2400" spc="-25" dirty="0">
                <a:latin typeface="Arial"/>
                <a:cs typeface="Arial"/>
              </a:rPr>
              <a:t> </a:t>
            </a:r>
            <a:r>
              <a:rPr sz="2400" spc="-5" dirty="0">
                <a:latin typeface="Arial"/>
                <a:cs typeface="Arial"/>
              </a:rPr>
              <a:t>training</a:t>
            </a:r>
            <a:r>
              <a:rPr lang="en-US" sz="2400" spc="-5" dirty="0">
                <a:latin typeface="Arial"/>
                <a:cs typeface="Arial"/>
              </a:rPr>
              <a:t>.</a:t>
            </a:r>
            <a:endParaRPr sz="2400" dirty="0">
              <a:latin typeface="Arial"/>
              <a:cs typeface="Arial"/>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object 5"/>
          <p:cNvSpPr txBox="1">
            <a:spLocks noGrp="1"/>
          </p:cNvSpPr>
          <p:nvPr>
            <p:ph type="title"/>
          </p:nvPr>
        </p:nvSpPr>
        <p:spPr>
          <a:xfrm>
            <a:off x="535940" y="292100"/>
            <a:ext cx="5856605" cy="688650"/>
          </a:xfrm>
          <a:prstGeom prst="rect">
            <a:avLst/>
          </a:prstGeom>
        </p:spPr>
        <p:txBody>
          <a:bodyPr vert="horz" wrap="square" lIns="0" tIns="11430" rIns="0" bIns="0" rtlCol="0">
            <a:spAutoFit/>
          </a:bodyPr>
          <a:lstStyle/>
          <a:p>
            <a:pPr marL="12700" marR="5080">
              <a:lnSpc>
                <a:spcPct val="100000"/>
              </a:lnSpc>
              <a:spcBef>
                <a:spcPts val="90"/>
              </a:spcBef>
            </a:pPr>
            <a:r>
              <a:rPr spc="-70" dirty="0"/>
              <a:t>Who </a:t>
            </a:r>
            <a:r>
              <a:rPr lang="en-US" spc="-90" dirty="0"/>
              <a:t>S</a:t>
            </a:r>
            <a:r>
              <a:rPr spc="-90" dirty="0"/>
              <a:t>hould</a:t>
            </a:r>
            <a:r>
              <a:rPr lang="en-US" spc="-90" dirty="0"/>
              <a:t> A</a:t>
            </a:r>
            <a:r>
              <a:rPr spc="-90" dirty="0"/>
              <a:t>ttend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560558" y="1468943"/>
            <a:ext cx="7810500" cy="4604466"/>
          </a:xfrm>
          <a:prstGeom prst="rect">
            <a:avLst/>
          </a:prstGeom>
        </p:spPr>
        <p:txBody>
          <a:bodyPr vert="horz" wrap="square" lIns="0" tIns="97155" rIns="0" bIns="0" rtlCol="0">
            <a:spAutoFit/>
          </a:bodyPr>
          <a:lstStyle/>
          <a:p>
            <a:pPr marL="12700">
              <a:lnSpc>
                <a:spcPct val="150000"/>
              </a:lnSpc>
              <a:spcBef>
                <a:spcPts val="765"/>
              </a:spcBef>
              <a:tabLst>
                <a:tab pos="423545" algn="l"/>
              </a:tabLst>
            </a:pPr>
            <a:r>
              <a:rPr sz="1900" spc="10" dirty="0">
                <a:solidFill>
                  <a:srgbClr val="73B941"/>
                </a:solidFill>
                <a:latin typeface="Segoe UI Symbol"/>
                <a:cs typeface="Segoe UI Symbol"/>
              </a:rPr>
              <a:t>➔	</a:t>
            </a:r>
            <a:r>
              <a:rPr sz="2400" b="1" spc="-65" dirty="0">
                <a:latin typeface="Arial"/>
                <a:cs typeface="Arial"/>
              </a:rPr>
              <a:t>You </a:t>
            </a:r>
            <a:r>
              <a:rPr sz="2400" b="1" spc="-5" dirty="0">
                <a:latin typeface="Arial"/>
                <a:cs typeface="Arial"/>
              </a:rPr>
              <a:t>come </a:t>
            </a:r>
            <a:r>
              <a:rPr sz="2400" b="1" dirty="0">
                <a:latin typeface="Arial"/>
                <a:cs typeface="Arial"/>
              </a:rPr>
              <a:t>to</a:t>
            </a:r>
            <a:r>
              <a:rPr sz="2400" b="1" spc="35" dirty="0">
                <a:latin typeface="Arial"/>
                <a:cs typeface="Arial"/>
              </a:rPr>
              <a:t> </a:t>
            </a:r>
            <a:r>
              <a:rPr sz="2400" b="1" spc="-5" dirty="0">
                <a:latin typeface="Arial"/>
                <a:cs typeface="Arial"/>
              </a:rPr>
              <a:t>us</a:t>
            </a:r>
            <a:endParaRPr sz="2400" dirty="0">
              <a:latin typeface="Arial"/>
              <a:cs typeface="Arial"/>
            </a:endParaRPr>
          </a:p>
          <a:p>
            <a:pPr marL="423545" marR="13335">
              <a:lnSpc>
                <a:spcPct val="150000"/>
              </a:lnSpc>
              <a:spcBef>
                <a:spcPts val="65"/>
              </a:spcBef>
            </a:pPr>
            <a:r>
              <a:rPr sz="2000" spc="-5" dirty="0">
                <a:latin typeface="Arial"/>
                <a:cs typeface="Arial"/>
              </a:rPr>
              <a:t>Coming </a:t>
            </a:r>
            <a:r>
              <a:rPr sz="2000" spc="-10" dirty="0">
                <a:latin typeface="Arial"/>
                <a:cs typeface="Arial"/>
              </a:rPr>
              <a:t>to the </a:t>
            </a:r>
            <a:r>
              <a:rPr sz="2000" spc="-5" dirty="0">
                <a:latin typeface="Arial"/>
                <a:cs typeface="Arial"/>
              </a:rPr>
              <a:t>Palliative Care Leadership Center for </a:t>
            </a:r>
            <a:r>
              <a:rPr sz="2000" spc="-10" dirty="0">
                <a:latin typeface="Arial"/>
                <a:cs typeface="Arial"/>
              </a:rPr>
              <a:t>the </a:t>
            </a:r>
            <a:r>
              <a:rPr sz="2000" spc="-5" dirty="0">
                <a:latin typeface="Arial"/>
                <a:cs typeface="Arial"/>
              </a:rPr>
              <a:t>in-person  </a:t>
            </a:r>
            <a:r>
              <a:rPr lang="en-US" sz="2000" spc="-5" dirty="0" smtClean="0">
                <a:latin typeface="Arial"/>
                <a:cs typeface="Arial"/>
              </a:rPr>
              <a:t>or virtual </a:t>
            </a:r>
            <a:r>
              <a:rPr sz="2000" spc="-10" dirty="0" smtClean="0">
                <a:latin typeface="Arial"/>
                <a:cs typeface="Arial"/>
              </a:rPr>
              <a:t>strategic </a:t>
            </a:r>
            <a:r>
              <a:rPr sz="2000" spc="-5" dirty="0">
                <a:latin typeface="Arial"/>
                <a:cs typeface="Arial"/>
              </a:rPr>
              <a:t>planning </a:t>
            </a:r>
            <a:r>
              <a:rPr sz="2000" spc="-10" dirty="0">
                <a:latin typeface="Arial"/>
                <a:cs typeface="Arial"/>
              </a:rPr>
              <a:t>retreat </a:t>
            </a:r>
            <a:r>
              <a:rPr sz="2000" spc="-5" dirty="0">
                <a:latin typeface="Arial"/>
                <a:cs typeface="Arial"/>
              </a:rPr>
              <a:t>provides your </a:t>
            </a:r>
            <a:r>
              <a:rPr sz="2000" spc="-10" dirty="0">
                <a:latin typeface="Arial"/>
                <a:cs typeface="Arial"/>
              </a:rPr>
              <a:t>team </a:t>
            </a:r>
            <a:r>
              <a:rPr sz="2000" spc="-5" dirty="0">
                <a:latin typeface="Arial"/>
                <a:cs typeface="Arial"/>
              </a:rPr>
              <a:t>with dedicated </a:t>
            </a:r>
            <a:r>
              <a:rPr sz="2000" spc="-10" dirty="0" smtClean="0">
                <a:latin typeface="Arial"/>
                <a:cs typeface="Arial"/>
              </a:rPr>
              <a:t>time </a:t>
            </a:r>
            <a:r>
              <a:rPr sz="2000" spc="-20" dirty="0">
                <a:latin typeface="Arial"/>
                <a:cs typeface="Arial"/>
              </a:rPr>
              <a:t>together, </a:t>
            </a:r>
            <a:r>
              <a:rPr sz="2000" spc="-5" dirty="0">
                <a:latin typeface="Arial"/>
                <a:cs typeface="Arial"/>
              </a:rPr>
              <a:t>away </a:t>
            </a:r>
            <a:r>
              <a:rPr sz="2000" spc="-10" dirty="0">
                <a:latin typeface="Arial"/>
                <a:cs typeface="Arial"/>
              </a:rPr>
              <a:t>from </a:t>
            </a:r>
            <a:r>
              <a:rPr sz="2000" spc="-5" dirty="0">
                <a:latin typeface="Arial"/>
                <a:cs typeface="Arial"/>
              </a:rPr>
              <a:t>distractions. This option is followed by a </a:t>
            </a:r>
            <a:r>
              <a:rPr sz="2000" spc="-5" dirty="0" smtClean="0">
                <a:latin typeface="Arial"/>
                <a:cs typeface="Arial"/>
              </a:rPr>
              <a:t>full </a:t>
            </a:r>
            <a:r>
              <a:rPr sz="2000" spc="-5" dirty="0">
                <a:latin typeface="Arial"/>
                <a:cs typeface="Arial"/>
              </a:rPr>
              <a:t>year of</a:t>
            </a:r>
            <a:r>
              <a:rPr sz="2000" spc="-20" dirty="0">
                <a:latin typeface="Arial"/>
                <a:cs typeface="Arial"/>
              </a:rPr>
              <a:t> </a:t>
            </a:r>
            <a:r>
              <a:rPr sz="2000" spc="-5" dirty="0">
                <a:latin typeface="Arial"/>
                <a:cs typeface="Arial"/>
              </a:rPr>
              <a:t>mentoring.</a:t>
            </a:r>
            <a:endParaRPr sz="2000" dirty="0">
              <a:latin typeface="Arial"/>
              <a:cs typeface="Arial"/>
            </a:endParaRPr>
          </a:p>
          <a:p>
            <a:pPr marL="12700">
              <a:lnSpc>
                <a:spcPct val="150000"/>
              </a:lnSpc>
              <a:spcBef>
                <a:spcPts val="1110"/>
              </a:spcBef>
              <a:tabLst>
                <a:tab pos="423545" algn="l"/>
              </a:tabLst>
            </a:pPr>
            <a:r>
              <a:rPr sz="1900" spc="10" dirty="0">
                <a:solidFill>
                  <a:srgbClr val="73B941"/>
                </a:solidFill>
                <a:latin typeface="Segoe UI Symbol"/>
                <a:cs typeface="Segoe UI Symbol"/>
              </a:rPr>
              <a:t>➔	</a:t>
            </a:r>
            <a:r>
              <a:rPr sz="2400" b="1" spc="-25" dirty="0">
                <a:latin typeface="Arial"/>
                <a:cs typeface="Arial"/>
              </a:rPr>
              <a:t>We </a:t>
            </a:r>
            <a:r>
              <a:rPr sz="2400" b="1" spc="-5" dirty="0">
                <a:latin typeface="Arial"/>
                <a:cs typeface="Arial"/>
              </a:rPr>
              <a:t>come </a:t>
            </a:r>
            <a:r>
              <a:rPr sz="2400" b="1" dirty="0">
                <a:latin typeface="Arial"/>
                <a:cs typeface="Arial"/>
              </a:rPr>
              <a:t>to</a:t>
            </a:r>
            <a:r>
              <a:rPr sz="2400" b="1" spc="0" dirty="0">
                <a:latin typeface="Arial"/>
                <a:cs typeface="Arial"/>
              </a:rPr>
              <a:t> </a:t>
            </a:r>
            <a:r>
              <a:rPr sz="2400" b="1" spc="-5" dirty="0">
                <a:latin typeface="Arial"/>
                <a:cs typeface="Arial"/>
              </a:rPr>
              <a:t>you</a:t>
            </a:r>
            <a:endParaRPr sz="2400" dirty="0">
              <a:latin typeface="Arial"/>
              <a:cs typeface="Arial"/>
            </a:endParaRPr>
          </a:p>
          <a:p>
            <a:pPr marL="423545" marR="5080">
              <a:lnSpc>
                <a:spcPct val="150000"/>
              </a:lnSpc>
              <a:spcBef>
                <a:spcPts val="65"/>
              </a:spcBef>
            </a:pPr>
            <a:r>
              <a:rPr sz="2000" spc="-10" dirty="0">
                <a:latin typeface="Arial"/>
                <a:cs typeface="Arial"/>
              </a:rPr>
              <a:t>On-site </a:t>
            </a:r>
            <a:r>
              <a:rPr sz="2000" spc="-5" dirty="0">
                <a:latin typeface="Arial"/>
                <a:cs typeface="Arial"/>
              </a:rPr>
              <a:t>presence at your institution allows us </a:t>
            </a:r>
            <a:r>
              <a:rPr sz="2000" spc="-10" dirty="0">
                <a:latin typeface="Arial"/>
                <a:cs typeface="Arial"/>
              </a:rPr>
              <a:t>to </a:t>
            </a:r>
            <a:r>
              <a:rPr sz="2000" spc="-5" dirty="0">
                <a:latin typeface="Arial"/>
                <a:cs typeface="Arial"/>
              </a:rPr>
              <a:t>meet with your  leadership, speak at educational venues, and </a:t>
            </a:r>
            <a:r>
              <a:rPr sz="2000" spc="-10" dirty="0">
                <a:latin typeface="Arial"/>
                <a:cs typeface="Arial"/>
              </a:rPr>
              <a:t>more. </a:t>
            </a:r>
            <a:r>
              <a:rPr sz="2000" spc="-5" dirty="0">
                <a:latin typeface="Arial"/>
                <a:cs typeface="Arial"/>
              </a:rPr>
              <a:t>This option is  also followed by a full year of</a:t>
            </a:r>
            <a:r>
              <a:rPr sz="2000" spc="-20" dirty="0">
                <a:latin typeface="Arial"/>
                <a:cs typeface="Arial"/>
              </a:rPr>
              <a:t> </a:t>
            </a:r>
            <a:r>
              <a:rPr sz="2000" spc="-5" dirty="0">
                <a:latin typeface="Arial"/>
                <a:cs typeface="Arial"/>
              </a:rPr>
              <a:t>mentoring.</a:t>
            </a:r>
            <a:endParaRPr sz="2000" dirty="0">
              <a:latin typeface="Arial"/>
              <a:cs typeface="Arial"/>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object 5"/>
          <p:cNvSpPr txBox="1">
            <a:spLocks noGrp="1"/>
          </p:cNvSpPr>
          <p:nvPr>
            <p:ph type="title"/>
          </p:nvPr>
        </p:nvSpPr>
        <p:spPr>
          <a:xfrm>
            <a:off x="535940" y="292100"/>
            <a:ext cx="5788660" cy="688650"/>
          </a:xfrm>
          <a:prstGeom prst="rect">
            <a:avLst/>
          </a:prstGeom>
        </p:spPr>
        <p:txBody>
          <a:bodyPr vert="horz" wrap="square" lIns="0" tIns="11430" rIns="0" bIns="0" rtlCol="0">
            <a:spAutoFit/>
          </a:bodyPr>
          <a:lstStyle/>
          <a:p>
            <a:pPr marL="12700">
              <a:lnSpc>
                <a:spcPct val="100000"/>
              </a:lnSpc>
              <a:spcBef>
                <a:spcPts val="90"/>
              </a:spcBef>
            </a:pPr>
            <a:r>
              <a:rPr spc="-180" dirty="0" smtClean="0"/>
              <a:t>T</a:t>
            </a:r>
            <a:r>
              <a:rPr lang="en-US" spc="-180" dirty="0" smtClean="0"/>
              <a:t>wo</a:t>
            </a:r>
            <a:r>
              <a:rPr spc="-180" dirty="0" smtClean="0"/>
              <a:t> </a:t>
            </a:r>
            <a:r>
              <a:rPr lang="en-US" spc="-180" dirty="0"/>
              <a:t>W</a:t>
            </a:r>
            <a:r>
              <a:rPr spc="-80" dirty="0"/>
              <a:t>ays </a:t>
            </a:r>
            <a:r>
              <a:rPr spc="-60" dirty="0"/>
              <a:t>to</a:t>
            </a:r>
            <a:r>
              <a:rPr lang="en-US" spc="-60" dirty="0"/>
              <a:t> </a:t>
            </a:r>
            <a:r>
              <a:rPr lang="en-US" spc="-90" dirty="0"/>
              <a:t>A</a:t>
            </a:r>
            <a:r>
              <a:rPr spc="-90" dirty="0"/>
              <a:t>ttend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3A6D5-0AD2-48D0-85B5-A63D9199242C}"/>
              </a:ext>
            </a:extLst>
          </p:cNvPr>
          <p:cNvSpPr>
            <a:spLocks noGrp="1"/>
          </p:cNvSpPr>
          <p:nvPr>
            <p:ph type="title"/>
          </p:nvPr>
        </p:nvSpPr>
        <p:spPr>
          <a:xfrm>
            <a:off x="535940" y="4495800"/>
            <a:ext cx="8072119" cy="677108"/>
          </a:xfrm>
        </p:spPr>
        <p:txBody>
          <a:bodyPr/>
          <a:lstStyle/>
          <a:p>
            <a:r>
              <a:rPr lang="en-US" dirty="0"/>
              <a:t>The Bottom Line</a:t>
            </a:r>
          </a:p>
        </p:txBody>
      </p:sp>
    </p:spTree>
    <p:extLst>
      <p:ext uri="{BB962C8B-B14F-4D97-AF65-F5344CB8AC3E}">
        <p14:creationId xmlns:p14="http://schemas.microsoft.com/office/powerpoint/2010/main" val="32369723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535940" y="1878163"/>
            <a:ext cx="8050530" cy="3822328"/>
          </a:xfrm>
          <a:prstGeom prst="rect">
            <a:avLst/>
          </a:prstGeom>
        </p:spPr>
        <p:txBody>
          <a:bodyPr vert="horz" wrap="square" lIns="0" tIns="12700" rIns="0" bIns="0" rtlCol="0">
            <a:spAutoFit/>
          </a:bodyPr>
          <a:lstStyle/>
          <a:p>
            <a:pPr marL="12065" marR="47625">
              <a:lnSpc>
                <a:spcPct val="150000"/>
              </a:lnSpc>
              <a:spcBef>
                <a:spcPts val="100"/>
              </a:spcBef>
            </a:pPr>
            <a:r>
              <a:rPr lang="en-US" sz="2400" dirty="0">
                <a:latin typeface="Arial"/>
                <a:cs typeface="Arial"/>
              </a:rPr>
              <a:t>A </a:t>
            </a:r>
            <a:r>
              <a:rPr lang="en-US" sz="2400" spc="-5" dirty="0">
                <a:latin typeface="Arial"/>
                <a:cs typeface="Arial"/>
              </a:rPr>
              <a:t>strong, high-quality palliative care program </a:t>
            </a:r>
            <a:r>
              <a:rPr lang="en-US" sz="2400" dirty="0">
                <a:latin typeface="Arial"/>
                <a:cs typeface="Arial"/>
              </a:rPr>
              <a:t>is </a:t>
            </a:r>
            <a:r>
              <a:rPr lang="en-US" sz="2400" spc="-5" dirty="0">
                <a:latin typeface="Arial"/>
                <a:cs typeface="Arial"/>
              </a:rPr>
              <a:t>essential </a:t>
            </a:r>
            <a:r>
              <a:rPr lang="en-US" sz="2400" dirty="0">
                <a:latin typeface="Arial"/>
                <a:cs typeface="Arial"/>
              </a:rPr>
              <a:t>if we </a:t>
            </a:r>
            <a:r>
              <a:rPr lang="en-US" sz="2400" spc="-5" dirty="0">
                <a:latin typeface="Arial"/>
                <a:cs typeface="Arial"/>
              </a:rPr>
              <a:t>are to provide </a:t>
            </a:r>
            <a:r>
              <a:rPr lang="en-US" sz="2400" dirty="0">
                <a:latin typeface="Arial"/>
                <a:cs typeface="Arial"/>
              </a:rPr>
              <a:t>best </a:t>
            </a:r>
            <a:r>
              <a:rPr lang="en-US" sz="2400" spc="-5" dirty="0">
                <a:latin typeface="Arial"/>
                <a:cs typeface="Arial"/>
              </a:rPr>
              <a:t>care for seriously </a:t>
            </a:r>
            <a:r>
              <a:rPr lang="en-US" sz="2400" dirty="0">
                <a:latin typeface="Arial"/>
                <a:cs typeface="Arial"/>
              </a:rPr>
              <a:t>ill </a:t>
            </a:r>
            <a:r>
              <a:rPr lang="en-US" sz="2400" spc="-5" dirty="0">
                <a:latin typeface="Arial"/>
                <a:cs typeface="Arial"/>
              </a:rPr>
              <a:t>patients </a:t>
            </a:r>
            <a:r>
              <a:rPr lang="en-US" sz="2400" dirty="0">
                <a:latin typeface="Arial"/>
                <a:cs typeface="Arial"/>
              </a:rPr>
              <a:t>while </a:t>
            </a:r>
            <a:r>
              <a:rPr lang="en-US" sz="2400" spc="-5" dirty="0">
                <a:latin typeface="Arial"/>
                <a:cs typeface="Arial"/>
              </a:rPr>
              <a:t>remaining fiscally</a:t>
            </a:r>
            <a:r>
              <a:rPr lang="en-US" sz="2400" spc="-15" dirty="0">
                <a:latin typeface="Arial"/>
                <a:cs typeface="Arial"/>
              </a:rPr>
              <a:t> </a:t>
            </a:r>
            <a:r>
              <a:rPr lang="en-US" sz="2400" dirty="0">
                <a:latin typeface="Arial"/>
                <a:cs typeface="Arial"/>
              </a:rPr>
              <a:t>viable. </a:t>
            </a:r>
            <a:r>
              <a:rPr sz="2400" dirty="0">
                <a:latin typeface="Arial"/>
                <a:cs typeface="Arial"/>
              </a:rPr>
              <a:t>PCLC helps </a:t>
            </a:r>
            <a:r>
              <a:rPr lang="en-US" sz="2400" dirty="0">
                <a:latin typeface="Arial"/>
                <a:cs typeface="Arial"/>
              </a:rPr>
              <a:t>palliative care </a:t>
            </a:r>
            <a:r>
              <a:rPr sz="2400" spc="-5" dirty="0">
                <a:latin typeface="Arial"/>
                <a:cs typeface="Arial"/>
              </a:rPr>
              <a:t>programs</a:t>
            </a:r>
            <a:r>
              <a:rPr lang="en-US" sz="2400" spc="-5" dirty="0">
                <a:latin typeface="Arial"/>
                <a:cs typeface="Arial"/>
              </a:rPr>
              <a:t>, and their institutions,</a:t>
            </a:r>
            <a:r>
              <a:rPr sz="2400" spc="-5" dirty="0">
                <a:latin typeface="Arial"/>
                <a:cs typeface="Arial"/>
              </a:rPr>
              <a:t> </a:t>
            </a:r>
            <a:r>
              <a:rPr sz="2400" dirty="0">
                <a:latin typeface="Arial"/>
                <a:cs typeface="Arial"/>
              </a:rPr>
              <a:t>achieve </a:t>
            </a:r>
            <a:r>
              <a:rPr sz="2400" spc="-5" dirty="0">
                <a:latin typeface="Arial"/>
                <a:cs typeface="Arial"/>
              </a:rPr>
              <a:t>these outcomes more </a:t>
            </a:r>
            <a:r>
              <a:rPr sz="2400" spc="-25" dirty="0">
                <a:latin typeface="Arial"/>
                <a:cs typeface="Arial"/>
              </a:rPr>
              <a:t>rapidly, </a:t>
            </a:r>
            <a:r>
              <a:rPr sz="2400" spc="-5" dirty="0">
                <a:latin typeface="Arial"/>
                <a:cs typeface="Arial"/>
              </a:rPr>
              <a:t>measure them for stakeholders, </a:t>
            </a:r>
            <a:r>
              <a:rPr sz="2400" dirty="0">
                <a:latin typeface="Arial"/>
                <a:cs typeface="Arial"/>
              </a:rPr>
              <a:t>and </a:t>
            </a:r>
            <a:r>
              <a:rPr sz="2400" spc="-5" dirty="0">
                <a:latin typeface="Arial"/>
                <a:cs typeface="Arial"/>
              </a:rPr>
              <a:t>sustain </a:t>
            </a:r>
            <a:r>
              <a:rPr sz="2400" dirty="0">
                <a:latin typeface="Arial"/>
                <a:cs typeface="Arial"/>
              </a:rPr>
              <a:t>and </a:t>
            </a:r>
            <a:r>
              <a:rPr sz="2400" spc="-5" dirty="0">
                <a:latin typeface="Arial"/>
                <a:cs typeface="Arial"/>
              </a:rPr>
              <a:t>support them </a:t>
            </a:r>
            <a:r>
              <a:rPr sz="2400" dirty="0">
                <a:latin typeface="Arial"/>
                <a:cs typeface="Arial"/>
              </a:rPr>
              <a:t>over</a:t>
            </a:r>
            <a:r>
              <a:rPr sz="2400" spc="-15" dirty="0">
                <a:latin typeface="Arial"/>
                <a:cs typeface="Arial"/>
              </a:rPr>
              <a:t> </a:t>
            </a:r>
            <a:r>
              <a:rPr sz="2400" spc="-5" dirty="0">
                <a:latin typeface="Arial"/>
                <a:cs typeface="Arial"/>
              </a:rPr>
              <a:t>time.</a:t>
            </a:r>
            <a:r>
              <a:rPr lang="en-US" sz="2400" spc="-5" dirty="0">
                <a:latin typeface="Arial"/>
                <a:cs typeface="Arial"/>
              </a:rPr>
              <a:t/>
            </a:r>
            <a:br>
              <a:rPr lang="en-US" sz="2400" spc="-5" dirty="0">
                <a:latin typeface="Arial"/>
                <a:cs typeface="Arial"/>
              </a:rPr>
            </a:br>
            <a:endParaRPr sz="2400" dirty="0">
              <a:latin typeface="Arial"/>
              <a:cs typeface="Arial"/>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4" name="TextBox 3">
            <a:extLst>
              <a:ext uri="{FF2B5EF4-FFF2-40B4-BE49-F238E27FC236}">
                <a16:creationId xmlns:a16="http://schemas.microsoft.com/office/drawing/2014/main" id="{6D4ED227-EAE5-4971-B4E4-46D4271486D8}"/>
              </a:ext>
            </a:extLst>
          </p:cNvPr>
          <p:cNvSpPr txBox="1"/>
          <p:nvPr/>
        </p:nvSpPr>
        <p:spPr>
          <a:xfrm>
            <a:off x="364018" y="1295400"/>
            <a:ext cx="3997960" cy="3493264"/>
          </a:xfrm>
          <a:prstGeom prst="rect">
            <a:avLst/>
          </a:prstGeom>
          <a:noFill/>
        </p:spPr>
        <p:txBody>
          <a:bodyPr wrap="square" rtlCol="0">
            <a:spAutoFit/>
          </a:bodyPr>
          <a:lstStyle/>
          <a:p>
            <a:pPr marL="12700" marR="5080">
              <a:lnSpc>
                <a:spcPct val="150000"/>
              </a:lnSpc>
              <a:spcBef>
                <a:spcPts val="100"/>
              </a:spcBef>
            </a:pPr>
            <a:r>
              <a:rPr lang="en-US" spc="-5" dirty="0">
                <a:latin typeface="Arial"/>
                <a:cs typeface="Arial"/>
              </a:rPr>
              <a:t>Quality palliative </a:t>
            </a:r>
            <a:r>
              <a:rPr lang="en-US" dirty="0">
                <a:latin typeface="Arial"/>
                <a:cs typeface="Arial"/>
              </a:rPr>
              <a:t>care programs are proven </a:t>
            </a:r>
            <a:r>
              <a:rPr lang="en-US" spc="-5" dirty="0">
                <a:latin typeface="Arial"/>
                <a:cs typeface="Arial"/>
              </a:rPr>
              <a:t>to significantly </a:t>
            </a:r>
            <a:r>
              <a:rPr lang="en-US" dirty="0">
                <a:latin typeface="Arial"/>
                <a:cs typeface="Arial"/>
              </a:rPr>
              <a:t>impact </a:t>
            </a:r>
            <a:r>
              <a:rPr lang="en-US" spc="-5" dirty="0">
                <a:latin typeface="Arial"/>
                <a:cs typeface="Arial"/>
              </a:rPr>
              <a:t>patient </a:t>
            </a:r>
            <a:r>
              <a:rPr lang="en-US" dirty="0">
                <a:latin typeface="Arial"/>
                <a:cs typeface="Arial"/>
              </a:rPr>
              <a:t>and clinician </a:t>
            </a:r>
            <a:r>
              <a:rPr lang="en-US" spc="-5" dirty="0">
                <a:latin typeface="Arial"/>
                <a:cs typeface="Arial"/>
              </a:rPr>
              <a:t>satisfaction </a:t>
            </a:r>
            <a:r>
              <a:rPr lang="en-US" dirty="0">
                <a:latin typeface="Arial"/>
                <a:cs typeface="Arial"/>
              </a:rPr>
              <a:t>measures, 30-day readmissions, and </a:t>
            </a:r>
            <a:r>
              <a:rPr lang="en-US" spc="-5" dirty="0">
                <a:latin typeface="Arial"/>
                <a:cs typeface="Arial"/>
              </a:rPr>
              <a:t>the total </a:t>
            </a:r>
            <a:r>
              <a:rPr lang="en-US" dirty="0">
                <a:latin typeface="Arial"/>
                <a:cs typeface="Arial"/>
              </a:rPr>
              <a:t>cost of care </a:t>
            </a:r>
            <a:r>
              <a:rPr lang="en-US" spc="-5" dirty="0">
                <a:latin typeface="Arial"/>
                <a:cs typeface="Arial"/>
              </a:rPr>
              <a:t>for seriously ill patients.</a:t>
            </a:r>
            <a:endParaRPr lang="en-US" dirty="0">
              <a:latin typeface="Arial"/>
              <a:cs typeface="Arial"/>
            </a:endParaRPr>
          </a:p>
          <a:p>
            <a:pPr>
              <a:lnSpc>
                <a:spcPct val="100000"/>
              </a:lnSpc>
              <a:spcBef>
                <a:spcPts val="30"/>
              </a:spcBef>
            </a:pPr>
            <a:endParaRPr lang="en-US" sz="3200" dirty="0">
              <a:latin typeface="Times New Roman"/>
              <a:cs typeface="Times New Roman"/>
            </a:endParaRPr>
          </a:p>
          <a:p>
            <a:pPr marL="12700">
              <a:lnSpc>
                <a:spcPct val="100000"/>
              </a:lnSpc>
            </a:pPr>
            <a:r>
              <a:rPr lang="en-US" b="1" spc="-5" dirty="0">
                <a:latin typeface="Arial"/>
                <a:cs typeface="Arial"/>
              </a:rPr>
              <a:t>PCLC helps </a:t>
            </a:r>
            <a:r>
              <a:rPr lang="en-US" b="1" dirty="0">
                <a:latin typeface="Arial"/>
                <a:cs typeface="Arial"/>
              </a:rPr>
              <a:t>to </a:t>
            </a:r>
            <a:r>
              <a:rPr lang="en-US" b="1" spc="-5" dirty="0">
                <a:latin typeface="Arial"/>
                <a:cs typeface="Arial"/>
              </a:rPr>
              <a:t>ensure these</a:t>
            </a:r>
            <a:r>
              <a:rPr lang="en-US" b="1" spc="-20" dirty="0">
                <a:latin typeface="Arial"/>
                <a:cs typeface="Arial"/>
              </a:rPr>
              <a:t> </a:t>
            </a:r>
            <a:r>
              <a:rPr lang="en-US" b="1" spc="-5" dirty="0">
                <a:latin typeface="Arial"/>
                <a:cs typeface="Arial"/>
              </a:rPr>
              <a:t>benefits.</a:t>
            </a:r>
            <a:endParaRPr lang="en-US" dirty="0">
              <a:latin typeface="Arial"/>
              <a:cs typeface="Arial"/>
            </a:endParaRPr>
          </a:p>
          <a:p>
            <a:endParaRPr lang="en-US" dirty="0"/>
          </a:p>
        </p:txBody>
      </p:sp>
      <p:pic>
        <p:nvPicPr>
          <p:cNvPr id="7" name="Picture 6">
            <a:extLst>
              <a:ext uri="{FF2B5EF4-FFF2-40B4-BE49-F238E27FC236}">
                <a16:creationId xmlns:a16="http://schemas.microsoft.com/office/drawing/2014/main" id="{30DF68C6-1150-2847-95DD-4D6AD85246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1051" y="487680"/>
            <a:ext cx="4513200" cy="5882640"/>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570328" y="654779"/>
            <a:ext cx="8050530" cy="5323958"/>
          </a:xfrm>
          <a:prstGeom prst="rect">
            <a:avLst/>
          </a:prstGeom>
        </p:spPr>
        <p:txBody>
          <a:bodyPr vert="horz" wrap="square" lIns="0" tIns="12700" rIns="0" bIns="0" rtlCol="0">
            <a:spAutoFit/>
          </a:bodyPr>
          <a:lstStyle/>
          <a:p>
            <a:pPr marL="12065" marR="47625">
              <a:lnSpc>
                <a:spcPct val="150000"/>
              </a:lnSpc>
              <a:spcBef>
                <a:spcPts val="100"/>
              </a:spcBef>
            </a:pPr>
            <a:r>
              <a:rPr lang="en-US" sz="2400" b="1" i="1" dirty="0">
                <a:solidFill>
                  <a:srgbClr val="82B653"/>
                </a:solidFill>
                <a:latin typeface="Arial"/>
                <a:cs typeface="Arial"/>
              </a:rPr>
              <a:t>“The Palliative Care Leadership Centers initiative has proven to be one of the most effective interventions in the effort to scale access to quality palliative care. Its training and mentoring approach sharpens and standardizes practice, and elevates programs of every stage of development to their next level of growth and sustainable excellence</a:t>
            </a:r>
            <a:r>
              <a:rPr lang="en-US" sz="2400" b="1" i="1" dirty="0" smtClean="0">
                <a:solidFill>
                  <a:srgbClr val="82B653"/>
                </a:solidFill>
                <a:latin typeface="Arial"/>
                <a:cs typeface="Arial"/>
              </a:rPr>
              <a:t>.”</a:t>
            </a:r>
            <a:r>
              <a:rPr lang="en-US" sz="2400" i="1" dirty="0">
                <a:solidFill>
                  <a:srgbClr val="82B653"/>
                </a:solidFill>
                <a:latin typeface="Arial"/>
                <a:cs typeface="Arial"/>
              </a:rPr>
              <a:t/>
            </a:r>
            <a:br>
              <a:rPr lang="en-US" sz="2400" i="1" dirty="0">
                <a:solidFill>
                  <a:srgbClr val="82B653"/>
                </a:solidFill>
                <a:latin typeface="Arial"/>
                <a:cs typeface="Arial"/>
              </a:rPr>
            </a:br>
            <a:endParaRPr lang="en-US" sz="2400" i="1" dirty="0">
              <a:solidFill>
                <a:srgbClr val="82B653"/>
              </a:solidFill>
              <a:latin typeface="Arial"/>
              <a:cs typeface="Arial"/>
            </a:endParaRPr>
          </a:p>
          <a:p>
            <a:pPr marL="12065" marR="47625">
              <a:lnSpc>
                <a:spcPct val="150000"/>
              </a:lnSpc>
              <a:spcBef>
                <a:spcPts val="100"/>
              </a:spcBef>
            </a:pPr>
            <a:r>
              <a:rPr lang="en-US" sz="1600" b="1" dirty="0">
                <a:solidFill>
                  <a:srgbClr val="82B653"/>
                </a:solidFill>
                <a:latin typeface="Arial"/>
                <a:cs typeface="Arial"/>
              </a:rPr>
              <a:t>Diane E. Meier, MD, FACP</a:t>
            </a:r>
            <a:br>
              <a:rPr lang="en-US" sz="1600" b="1" dirty="0">
                <a:solidFill>
                  <a:srgbClr val="82B653"/>
                </a:solidFill>
                <a:latin typeface="Arial"/>
                <a:cs typeface="Arial"/>
              </a:rPr>
            </a:br>
            <a:r>
              <a:rPr lang="en-US" sz="1600" b="1" dirty="0" smtClean="0">
                <a:solidFill>
                  <a:srgbClr val="82B653"/>
                </a:solidFill>
                <a:latin typeface="Arial"/>
                <a:cs typeface="Arial"/>
              </a:rPr>
              <a:t>Director Emerita and Strategic Medical Advisor, </a:t>
            </a:r>
            <a:r>
              <a:rPr lang="en-US" sz="1600" b="1" dirty="0">
                <a:solidFill>
                  <a:srgbClr val="82B653"/>
                </a:solidFill>
                <a:latin typeface="Arial"/>
                <a:cs typeface="Arial"/>
              </a:rPr>
              <a:t>Center to Advance Palliative Care</a:t>
            </a: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Tree>
    <p:extLst>
      <p:ext uri="{BB962C8B-B14F-4D97-AF65-F5344CB8AC3E}">
        <p14:creationId xmlns:p14="http://schemas.microsoft.com/office/powerpoint/2010/main" val="34213907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3A6D5-0AD2-48D0-85B5-A63D9199242C}"/>
              </a:ext>
            </a:extLst>
          </p:cNvPr>
          <p:cNvSpPr>
            <a:spLocks noGrp="1"/>
          </p:cNvSpPr>
          <p:nvPr>
            <p:ph type="title"/>
          </p:nvPr>
        </p:nvSpPr>
        <p:spPr>
          <a:xfrm>
            <a:off x="535940" y="838200"/>
            <a:ext cx="8072119" cy="1354217"/>
          </a:xfrm>
        </p:spPr>
        <p:txBody>
          <a:bodyPr/>
          <a:lstStyle/>
          <a:p>
            <a:r>
              <a:rPr lang="en-US" dirty="0"/>
              <a:t>Learn more at </a:t>
            </a:r>
            <a:br>
              <a:rPr lang="en-US" dirty="0"/>
            </a:br>
            <a:r>
              <a:rPr lang="en-US" dirty="0"/>
              <a:t>pclc.capc.org</a:t>
            </a:r>
          </a:p>
        </p:txBody>
      </p:sp>
    </p:spTree>
    <p:extLst>
      <p:ext uri="{BB962C8B-B14F-4D97-AF65-F5344CB8AC3E}">
        <p14:creationId xmlns:p14="http://schemas.microsoft.com/office/powerpoint/2010/main" val="2838180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object 5"/>
          <p:cNvSpPr txBox="1">
            <a:spLocks noGrp="1"/>
          </p:cNvSpPr>
          <p:nvPr>
            <p:ph type="body" idx="1"/>
          </p:nvPr>
        </p:nvSpPr>
        <p:spPr>
          <a:xfrm>
            <a:off x="535940" y="2133600"/>
            <a:ext cx="8072119" cy="2160335"/>
          </a:xfrm>
          <a:prstGeom prst="rect">
            <a:avLst/>
          </a:prstGeom>
        </p:spPr>
        <p:txBody>
          <a:bodyPr vert="horz" wrap="square" lIns="0" tIns="12700" rIns="0" bIns="0" rtlCol="0">
            <a:spAutoFit/>
          </a:bodyPr>
          <a:lstStyle/>
          <a:p>
            <a:pPr marL="12700" marR="5080">
              <a:lnSpc>
                <a:spcPct val="150000"/>
              </a:lnSpc>
              <a:spcBef>
                <a:spcPts val="100"/>
              </a:spcBef>
            </a:pPr>
            <a:r>
              <a:rPr sz="2400" i="0" spc="-5" dirty="0">
                <a:solidFill>
                  <a:srgbClr val="000000"/>
                </a:solidFill>
                <a:latin typeface="Arial"/>
                <a:cs typeface="Arial"/>
              </a:rPr>
              <a:t>In </a:t>
            </a:r>
            <a:r>
              <a:rPr sz="2400" i="0" dirty="0">
                <a:solidFill>
                  <a:srgbClr val="000000"/>
                </a:solidFill>
                <a:latin typeface="Arial"/>
                <a:cs typeface="Arial"/>
              </a:rPr>
              <a:t>2003 </a:t>
            </a:r>
            <a:r>
              <a:rPr sz="2400" i="0" spc="-5" dirty="0">
                <a:solidFill>
                  <a:srgbClr val="000000"/>
                </a:solidFill>
                <a:latin typeface="Arial"/>
                <a:cs typeface="Arial"/>
              </a:rPr>
              <a:t>the Center to Advance Palliative </a:t>
            </a:r>
            <a:r>
              <a:rPr sz="2400" i="0" dirty="0">
                <a:solidFill>
                  <a:srgbClr val="000000"/>
                </a:solidFill>
                <a:latin typeface="Arial"/>
                <a:cs typeface="Arial"/>
              </a:rPr>
              <a:t>Care </a:t>
            </a:r>
            <a:r>
              <a:rPr sz="2400" i="0" spc="-5" dirty="0">
                <a:solidFill>
                  <a:srgbClr val="000000"/>
                </a:solidFill>
                <a:latin typeface="Arial"/>
                <a:cs typeface="Arial"/>
              </a:rPr>
              <a:t>(CAPC) </a:t>
            </a:r>
            <a:r>
              <a:rPr sz="2400" i="0" dirty="0">
                <a:solidFill>
                  <a:srgbClr val="000000"/>
                </a:solidFill>
                <a:latin typeface="Arial"/>
                <a:cs typeface="Arial"/>
              </a:rPr>
              <a:t>and  </a:t>
            </a:r>
            <a:r>
              <a:rPr sz="2400" i="0" spc="-5" dirty="0">
                <a:solidFill>
                  <a:srgbClr val="000000"/>
                </a:solidFill>
                <a:latin typeface="Arial"/>
                <a:cs typeface="Arial"/>
              </a:rPr>
              <a:t>the </a:t>
            </a:r>
            <a:r>
              <a:rPr sz="2400" i="0" dirty="0">
                <a:solidFill>
                  <a:srgbClr val="000000"/>
                </a:solidFill>
                <a:latin typeface="Arial"/>
                <a:cs typeface="Arial"/>
              </a:rPr>
              <a:t>Robert </a:t>
            </a:r>
            <a:r>
              <a:rPr sz="2400" i="0" spc="-15" dirty="0">
                <a:solidFill>
                  <a:srgbClr val="000000"/>
                </a:solidFill>
                <a:latin typeface="Arial"/>
                <a:cs typeface="Arial"/>
              </a:rPr>
              <a:t>Wood </a:t>
            </a:r>
            <a:r>
              <a:rPr sz="2400" i="0" dirty="0">
                <a:solidFill>
                  <a:srgbClr val="000000"/>
                </a:solidFill>
                <a:latin typeface="Arial"/>
                <a:cs typeface="Arial"/>
              </a:rPr>
              <a:t>Johnson </a:t>
            </a:r>
            <a:r>
              <a:rPr sz="2400" i="0" spc="-5" dirty="0">
                <a:solidFill>
                  <a:srgbClr val="000000"/>
                </a:solidFill>
                <a:latin typeface="Arial"/>
                <a:cs typeface="Arial"/>
              </a:rPr>
              <a:t>Foundation established </a:t>
            </a:r>
            <a:r>
              <a:rPr sz="2400" i="0" dirty="0">
                <a:solidFill>
                  <a:srgbClr val="000000"/>
                </a:solidFill>
                <a:latin typeface="Arial"/>
                <a:cs typeface="Arial"/>
              </a:rPr>
              <a:t>a  </a:t>
            </a:r>
            <a:r>
              <a:rPr sz="2400" i="0" spc="-5" dirty="0">
                <a:solidFill>
                  <a:srgbClr val="000000"/>
                </a:solidFill>
                <a:latin typeface="Arial"/>
                <a:cs typeface="Arial"/>
              </a:rPr>
              <a:t>network </a:t>
            </a:r>
            <a:r>
              <a:rPr sz="2400" i="0" dirty="0">
                <a:solidFill>
                  <a:srgbClr val="000000"/>
                </a:solidFill>
                <a:latin typeface="Arial"/>
                <a:cs typeface="Arial"/>
              </a:rPr>
              <a:t>of </a:t>
            </a:r>
            <a:r>
              <a:rPr sz="2400" i="0" spc="-5" dirty="0">
                <a:solidFill>
                  <a:srgbClr val="000000"/>
                </a:solidFill>
                <a:latin typeface="Arial"/>
                <a:cs typeface="Arial"/>
              </a:rPr>
              <a:t>palliative </a:t>
            </a:r>
            <a:r>
              <a:rPr sz="2400" i="0" dirty="0">
                <a:solidFill>
                  <a:srgbClr val="000000"/>
                </a:solidFill>
                <a:latin typeface="Arial"/>
                <a:cs typeface="Arial"/>
              </a:rPr>
              <a:t>care </a:t>
            </a:r>
            <a:r>
              <a:rPr sz="2400" i="0" spc="-5" dirty="0">
                <a:solidFill>
                  <a:srgbClr val="000000"/>
                </a:solidFill>
                <a:latin typeface="Arial"/>
                <a:cs typeface="Arial"/>
              </a:rPr>
              <a:t>centers </a:t>
            </a:r>
            <a:r>
              <a:rPr sz="2400" i="0" dirty="0">
                <a:solidFill>
                  <a:srgbClr val="000000"/>
                </a:solidFill>
                <a:latin typeface="Arial"/>
                <a:cs typeface="Arial"/>
              </a:rPr>
              <a:t>of excellence </a:t>
            </a:r>
            <a:r>
              <a:rPr sz="2400" i="0" spc="-5" dirty="0">
                <a:solidFill>
                  <a:srgbClr val="000000"/>
                </a:solidFill>
                <a:latin typeface="Arial"/>
                <a:cs typeface="Arial"/>
              </a:rPr>
              <a:t>to </a:t>
            </a:r>
            <a:r>
              <a:rPr sz="2400" i="0" dirty="0">
                <a:solidFill>
                  <a:srgbClr val="000000"/>
                </a:solidFill>
                <a:latin typeface="Arial"/>
                <a:cs typeface="Arial"/>
              </a:rPr>
              <a:t>support  </a:t>
            </a:r>
            <a:r>
              <a:rPr sz="2400" i="0" spc="-5" dirty="0">
                <a:solidFill>
                  <a:srgbClr val="000000"/>
                </a:solidFill>
                <a:latin typeface="Arial"/>
                <a:cs typeface="Arial"/>
              </a:rPr>
              <a:t>palliative </a:t>
            </a:r>
            <a:r>
              <a:rPr sz="2400" i="0" dirty="0">
                <a:solidFill>
                  <a:srgbClr val="000000"/>
                </a:solidFill>
                <a:latin typeface="Arial"/>
                <a:cs typeface="Arial"/>
              </a:rPr>
              <a:t>care </a:t>
            </a:r>
            <a:r>
              <a:rPr sz="2400" i="0" spc="-25" dirty="0">
                <a:solidFill>
                  <a:srgbClr val="000000"/>
                </a:solidFill>
                <a:latin typeface="Arial"/>
                <a:cs typeface="Arial"/>
              </a:rPr>
              <a:t>quality, </a:t>
            </a:r>
            <a:r>
              <a:rPr sz="2400" i="0" spc="-5" dirty="0">
                <a:solidFill>
                  <a:srgbClr val="000000"/>
                </a:solidFill>
                <a:latin typeface="Arial"/>
                <a:cs typeface="Arial"/>
              </a:rPr>
              <a:t>growth</a:t>
            </a:r>
            <a:r>
              <a:rPr lang="en-US" sz="2400" i="0" spc="-5" dirty="0">
                <a:solidFill>
                  <a:srgbClr val="000000"/>
                </a:solidFill>
                <a:latin typeface="Arial"/>
                <a:cs typeface="Arial"/>
              </a:rPr>
              <a:t>,</a:t>
            </a:r>
            <a:r>
              <a:rPr sz="2400" i="0" spc="-5" dirty="0">
                <a:solidFill>
                  <a:srgbClr val="000000"/>
                </a:solidFill>
                <a:latin typeface="Arial"/>
                <a:cs typeface="Arial"/>
              </a:rPr>
              <a:t> </a:t>
            </a:r>
            <a:r>
              <a:rPr sz="2400" i="0" dirty="0">
                <a:solidFill>
                  <a:srgbClr val="000000"/>
                </a:solidFill>
                <a:latin typeface="Arial"/>
                <a:cs typeface="Arial"/>
              </a:rPr>
              <a:t>and</a:t>
            </a:r>
            <a:r>
              <a:rPr sz="2400" i="0" spc="0" dirty="0">
                <a:solidFill>
                  <a:srgbClr val="000000"/>
                </a:solidFill>
                <a:latin typeface="Arial"/>
                <a:cs typeface="Arial"/>
              </a:rPr>
              <a:t> </a:t>
            </a:r>
            <a:r>
              <a:rPr sz="2400" i="0" spc="-15" dirty="0">
                <a:solidFill>
                  <a:srgbClr val="000000"/>
                </a:solidFill>
                <a:latin typeface="Arial"/>
                <a:cs typeface="Arial"/>
              </a:rPr>
              <a:t>sustainability.</a:t>
            </a:r>
            <a:endParaRPr sz="2400" dirty="0">
              <a:latin typeface="Arial"/>
              <a:cs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object 5"/>
          <p:cNvSpPr txBox="1"/>
          <p:nvPr/>
        </p:nvSpPr>
        <p:spPr>
          <a:xfrm>
            <a:off x="535940" y="1981200"/>
            <a:ext cx="7623809" cy="3406830"/>
          </a:xfrm>
          <a:prstGeom prst="rect">
            <a:avLst/>
          </a:prstGeom>
        </p:spPr>
        <p:txBody>
          <a:bodyPr vert="horz" wrap="square" lIns="0" tIns="12700" rIns="0" bIns="0" rtlCol="0">
            <a:spAutoFit/>
          </a:bodyPr>
          <a:lstStyle/>
          <a:p>
            <a:pPr marL="12700" marR="5080">
              <a:lnSpc>
                <a:spcPct val="150000"/>
              </a:lnSpc>
              <a:spcBef>
                <a:spcPts val="100"/>
              </a:spcBef>
            </a:pPr>
            <a:r>
              <a:rPr sz="2400" spc="-75" dirty="0">
                <a:latin typeface="Arial"/>
                <a:cs typeface="Arial"/>
              </a:rPr>
              <a:t>Today, </a:t>
            </a:r>
            <a:r>
              <a:rPr sz="2400" spc="-5" dirty="0">
                <a:latin typeface="Arial"/>
                <a:cs typeface="Arial"/>
              </a:rPr>
              <a:t>PCLC </a:t>
            </a:r>
            <a:r>
              <a:rPr sz="2400" dirty="0">
                <a:latin typeface="Arial"/>
                <a:cs typeface="Arial"/>
              </a:rPr>
              <a:t>is </a:t>
            </a:r>
            <a:r>
              <a:rPr sz="2400" spc="-5" dirty="0">
                <a:latin typeface="Arial"/>
                <a:cs typeface="Arial"/>
              </a:rPr>
              <a:t>nationally </a:t>
            </a:r>
            <a:r>
              <a:rPr sz="2400" dirty="0">
                <a:latin typeface="Arial"/>
                <a:cs typeface="Arial"/>
              </a:rPr>
              <a:t>recognized </a:t>
            </a:r>
            <a:r>
              <a:rPr sz="2400" spc="-5" dirty="0">
                <a:latin typeface="Arial"/>
                <a:cs typeface="Arial"/>
              </a:rPr>
              <a:t>for </a:t>
            </a:r>
            <a:r>
              <a:rPr sz="2400" dirty="0">
                <a:latin typeface="Arial"/>
                <a:cs typeface="Arial"/>
              </a:rPr>
              <a:t>providing </a:t>
            </a:r>
            <a:r>
              <a:rPr sz="2400" spc="-5" dirty="0">
                <a:latin typeface="Arial"/>
                <a:cs typeface="Arial"/>
              </a:rPr>
              <a:t>the  </a:t>
            </a:r>
            <a:r>
              <a:rPr sz="2400" dirty="0">
                <a:latin typeface="Arial"/>
                <a:cs typeface="Arial"/>
              </a:rPr>
              <a:t>skills and </a:t>
            </a:r>
            <a:r>
              <a:rPr sz="2400" spc="-5" dirty="0">
                <a:latin typeface="Arial"/>
                <a:cs typeface="Arial"/>
              </a:rPr>
              <a:t>strategic </a:t>
            </a:r>
            <a:r>
              <a:rPr sz="2400" dirty="0">
                <a:latin typeface="Arial"/>
                <a:cs typeface="Arial"/>
              </a:rPr>
              <a:t>support needed </a:t>
            </a:r>
            <a:r>
              <a:rPr sz="2400" spc="-5" dirty="0">
                <a:latin typeface="Arial"/>
                <a:cs typeface="Arial"/>
              </a:rPr>
              <a:t>to </a:t>
            </a:r>
            <a:r>
              <a:rPr sz="2400" dirty="0">
                <a:latin typeface="Arial"/>
                <a:cs typeface="Arial"/>
              </a:rPr>
              <a:t>design and deliver  </a:t>
            </a:r>
            <a:r>
              <a:rPr sz="2400" spc="-5" dirty="0">
                <a:latin typeface="Arial"/>
                <a:cs typeface="Arial"/>
              </a:rPr>
              <a:t>the </a:t>
            </a:r>
            <a:r>
              <a:rPr sz="2400" spc="-15" dirty="0">
                <a:latin typeface="Arial"/>
                <a:cs typeface="Arial"/>
              </a:rPr>
              <a:t>highest-quality, </a:t>
            </a:r>
            <a:r>
              <a:rPr sz="2400" dirty="0">
                <a:latin typeface="Arial"/>
                <a:cs typeface="Arial"/>
              </a:rPr>
              <a:t>most </a:t>
            </a:r>
            <a:r>
              <a:rPr sz="2400" spc="-5" dirty="0">
                <a:latin typeface="Arial"/>
                <a:cs typeface="Arial"/>
              </a:rPr>
              <a:t>sustainable</a:t>
            </a:r>
            <a:r>
              <a:rPr sz="2400" spc="-10" dirty="0">
                <a:latin typeface="Arial"/>
                <a:cs typeface="Arial"/>
              </a:rPr>
              <a:t> </a:t>
            </a:r>
            <a:r>
              <a:rPr sz="2400" dirty="0">
                <a:latin typeface="Arial"/>
                <a:cs typeface="Arial"/>
              </a:rPr>
              <a:t>programs.</a:t>
            </a:r>
          </a:p>
          <a:p>
            <a:pPr>
              <a:lnSpc>
                <a:spcPct val="100000"/>
              </a:lnSpc>
              <a:spcBef>
                <a:spcPts val="30"/>
              </a:spcBef>
            </a:pPr>
            <a:endParaRPr sz="4000" dirty="0">
              <a:latin typeface="Times New Roman"/>
              <a:cs typeface="Times New Roman"/>
            </a:endParaRPr>
          </a:p>
          <a:p>
            <a:pPr marL="12700">
              <a:lnSpc>
                <a:spcPct val="150000"/>
              </a:lnSpc>
            </a:pPr>
            <a:r>
              <a:rPr sz="2400" spc="-5" dirty="0">
                <a:latin typeface="Arial"/>
                <a:cs typeface="Arial"/>
              </a:rPr>
              <a:t>PCLC </a:t>
            </a:r>
            <a:r>
              <a:rPr sz="2400" dirty="0">
                <a:latin typeface="Arial"/>
                <a:cs typeface="Arial"/>
              </a:rPr>
              <a:t>does more </a:t>
            </a:r>
            <a:r>
              <a:rPr sz="2400" spc="-5" dirty="0">
                <a:latin typeface="Arial"/>
                <a:cs typeface="Arial"/>
              </a:rPr>
              <a:t>than teach </a:t>
            </a:r>
            <a:r>
              <a:rPr sz="2400" dirty="0">
                <a:latin typeface="Arial"/>
                <a:cs typeface="Arial"/>
              </a:rPr>
              <a:t>best</a:t>
            </a:r>
            <a:r>
              <a:rPr sz="2400" spc="-20" dirty="0">
                <a:latin typeface="Arial"/>
                <a:cs typeface="Arial"/>
              </a:rPr>
              <a:t> </a:t>
            </a:r>
            <a:r>
              <a:rPr sz="2400" spc="-5" dirty="0">
                <a:latin typeface="Arial"/>
                <a:cs typeface="Arial"/>
              </a:rPr>
              <a:t>practices:</a:t>
            </a:r>
            <a:endParaRPr sz="2400" dirty="0">
              <a:latin typeface="Arial"/>
              <a:cs typeface="Arial"/>
            </a:endParaRPr>
          </a:p>
          <a:p>
            <a:pPr marL="12700">
              <a:lnSpc>
                <a:spcPct val="150000"/>
              </a:lnSpc>
              <a:spcBef>
                <a:spcPts val="575"/>
              </a:spcBef>
            </a:pPr>
            <a:r>
              <a:rPr sz="2400" b="1" spc="-5" dirty="0">
                <a:latin typeface="Arial"/>
                <a:cs typeface="Arial"/>
              </a:rPr>
              <a:t>It embeds</a:t>
            </a:r>
            <a:r>
              <a:rPr sz="2400" b="1" spc="-10" dirty="0">
                <a:latin typeface="Arial"/>
                <a:cs typeface="Arial"/>
              </a:rPr>
              <a:t> </a:t>
            </a:r>
            <a:r>
              <a:rPr sz="2400" b="1" spc="-5" dirty="0">
                <a:latin typeface="Arial"/>
                <a:cs typeface="Arial"/>
              </a:rPr>
              <a:t>them.</a:t>
            </a:r>
            <a:endParaRPr sz="2400" dirty="0">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535940" y="292100"/>
            <a:ext cx="6259195" cy="695325"/>
          </a:xfrm>
          <a:prstGeom prst="rect">
            <a:avLst/>
          </a:prstGeom>
        </p:spPr>
        <p:txBody>
          <a:bodyPr vert="horz" wrap="square" lIns="0" tIns="11430" rIns="0" bIns="0" rtlCol="0">
            <a:spAutoFit/>
          </a:bodyPr>
          <a:lstStyle/>
          <a:p>
            <a:pPr marL="12700">
              <a:lnSpc>
                <a:spcPct val="100000"/>
              </a:lnSpc>
              <a:spcBef>
                <a:spcPts val="90"/>
              </a:spcBef>
            </a:pPr>
            <a:r>
              <a:rPr spc="-90" dirty="0"/>
              <a:t>Unique </a:t>
            </a:r>
            <a:r>
              <a:rPr spc="-85" dirty="0"/>
              <a:t>Model</a:t>
            </a: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object 5"/>
          <p:cNvSpPr txBox="1"/>
          <p:nvPr/>
        </p:nvSpPr>
        <p:spPr>
          <a:xfrm>
            <a:off x="535940" y="1411555"/>
            <a:ext cx="8052434" cy="4560992"/>
          </a:xfrm>
          <a:prstGeom prst="rect">
            <a:avLst/>
          </a:prstGeom>
        </p:spPr>
        <p:txBody>
          <a:bodyPr vert="horz" wrap="square" lIns="0" tIns="12700" rIns="0" bIns="0" rtlCol="0">
            <a:spAutoFit/>
          </a:bodyPr>
          <a:lstStyle/>
          <a:p>
            <a:pPr marL="12700">
              <a:lnSpc>
                <a:spcPct val="100000"/>
              </a:lnSpc>
              <a:spcBef>
                <a:spcPts val="1275"/>
              </a:spcBef>
              <a:tabLst>
                <a:tab pos="423545" algn="l"/>
              </a:tabLst>
            </a:pPr>
            <a:endParaRPr lang="en-US" sz="2400" dirty="0">
              <a:latin typeface="Arial"/>
              <a:cs typeface="Arial"/>
            </a:endParaRPr>
          </a:p>
          <a:p>
            <a:pPr marL="423545" marR="5080" indent="-411480">
              <a:lnSpc>
                <a:spcPct val="120000"/>
              </a:lnSpc>
              <a:spcBef>
                <a:spcPts val="600"/>
              </a:spcBef>
              <a:buFont typeface="Wingdings" panose="05000000000000000000" pitchFamily="2" charset="2"/>
              <a:buChar char="ü"/>
              <a:tabLst>
                <a:tab pos="423545" algn="l"/>
              </a:tabLst>
            </a:pPr>
            <a:r>
              <a:rPr sz="2400" spc="-5" dirty="0">
                <a:latin typeface="Arial"/>
                <a:cs typeface="Arial"/>
              </a:rPr>
              <a:t>Palliative </a:t>
            </a:r>
            <a:r>
              <a:rPr sz="2400" dirty="0">
                <a:latin typeface="Arial"/>
                <a:cs typeface="Arial"/>
              </a:rPr>
              <a:t>Care Leadership </a:t>
            </a:r>
            <a:r>
              <a:rPr sz="2400" spc="-5" dirty="0">
                <a:latin typeface="Arial"/>
                <a:cs typeface="Arial"/>
              </a:rPr>
              <a:t>Centers™ (PCLC) turns  </a:t>
            </a:r>
            <a:r>
              <a:rPr sz="2400" dirty="0">
                <a:latin typeface="Arial"/>
                <a:cs typeface="Arial"/>
              </a:rPr>
              <a:t>complex program design decisions </a:t>
            </a:r>
            <a:r>
              <a:rPr sz="2400" spc="-5" dirty="0">
                <a:latin typeface="Arial"/>
                <a:cs typeface="Arial"/>
              </a:rPr>
              <a:t>into positive </a:t>
            </a:r>
            <a:r>
              <a:rPr sz="2400" dirty="0">
                <a:latin typeface="Arial"/>
                <a:cs typeface="Arial"/>
              </a:rPr>
              <a:t>program  value and </a:t>
            </a:r>
            <a:r>
              <a:rPr sz="2400" spc="-5" dirty="0">
                <a:latin typeface="Arial"/>
                <a:cs typeface="Arial"/>
              </a:rPr>
              <a:t>financial </a:t>
            </a:r>
            <a:r>
              <a:rPr sz="2400" dirty="0">
                <a:latin typeface="Arial"/>
                <a:cs typeface="Arial"/>
              </a:rPr>
              <a:t>and </a:t>
            </a:r>
            <a:r>
              <a:rPr sz="2400" spc="-5" dirty="0">
                <a:latin typeface="Arial"/>
                <a:cs typeface="Arial"/>
              </a:rPr>
              <a:t>operational </a:t>
            </a:r>
            <a:r>
              <a:rPr sz="2400" spc="-15" dirty="0">
                <a:latin typeface="Arial"/>
                <a:cs typeface="Arial"/>
              </a:rPr>
              <a:t>sustainability.</a:t>
            </a:r>
            <a:endParaRPr lang="en-US" sz="2400" spc="-15" dirty="0">
              <a:latin typeface="Arial"/>
              <a:cs typeface="Arial"/>
            </a:endParaRPr>
          </a:p>
          <a:p>
            <a:pPr marL="423545" marR="5080" indent="-411480">
              <a:lnSpc>
                <a:spcPct val="120000"/>
              </a:lnSpc>
              <a:spcBef>
                <a:spcPts val="600"/>
              </a:spcBef>
              <a:buFont typeface="Wingdings" panose="05000000000000000000" pitchFamily="2" charset="2"/>
              <a:buChar char="ü"/>
              <a:tabLst>
                <a:tab pos="423545" algn="l"/>
              </a:tabLst>
            </a:pPr>
            <a:r>
              <a:rPr lang="en-US" sz="2400" dirty="0">
                <a:latin typeface="Arial"/>
                <a:cs typeface="Arial"/>
              </a:rPr>
              <a:t>It is designed </a:t>
            </a:r>
            <a:r>
              <a:rPr lang="en-US" sz="2400" spc="-5" dirty="0">
                <a:latin typeface="Arial"/>
                <a:cs typeface="Arial"/>
              </a:rPr>
              <a:t>to </a:t>
            </a:r>
            <a:r>
              <a:rPr lang="en-US" sz="2400" dirty="0">
                <a:latin typeface="Arial"/>
                <a:cs typeface="Arial"/>
              </a:rPr>
              <a:t>rapidly launch and </a:t>
            </a:r>
            <a:r>
              <a:rPr lang="en-US" sz="2400" spc="-5" dirty="0">
                <a:latin typeface="Arial"/>
                <a:cs typeface="Arial"/>
              </a:rPr>
              <a:t>strengthen palliative  </a:t>
            </a:r>
            <a:r>
              <a:rPr lang="en-US" sz="2400" dirty="0">
                <a:latin typeface="Arial"/>
                <a:cs typeface="Arial"/>
              </a:rPr>
              <a:t>care programs </a:t>
            </a:r>
            <a:r>
              <a:rPr lang="en-US" sz="2400" spc="-5" dirty="0">
                <a:latin typeface="Arial"/>
                <a:cs typeface="Arial"/>
              </a:rPr>
              <a:t>for adults </a:t>
            </a:r>
            <a:r>
              <a:rPr lang="en-US" sz="2400" dirty="0">
                <a:latin typeface="Arial"/>
                <a:cs typeface="Arial"/>
              </a:rPr>
              <a:t>and </a:t>
            </a:r>
            <a:r>
              <a:rPr lang="en-US" sz="2400" spc="-5" dirty="0">
                <a:latin typeface="Arial"/>
                <a:cs typeface="Arial"/>
              </a:rPr>
              <a:t>pediatrics, </a:t>
            </a:r>
            <a:r>
              <a:rPr lang="en-US" sz="2400" dirty="0">
                <a:latin typeface="Arial"/>
                <a:cs typeface="Arial"/>
              </a:rPr>
              <a:t>in </a:t>
            </a:r>
            <a:r>
              <a:rPr lang="en-US" sz="2400" spc="-5" dirty="0">
                <a:latin typeface="Arial"/>
                <a:cs typeface="Arial"/>
              </a:rPr>
              <a:t>hospitals </a:t>
            </a:r>
            <a:r>
              <a:rPr lang="en-US" sz="2400" dirty="0">
                <a:latin typeface="Arial"/>
                <a:cs typeface="Arial"/>
              </a:rPr>
              <a:t>and  </a:t>
            </a:r>
            <a:r>
              <a:rPr lang="en-US" sz="2400" spc="-5" dirty="0">
                <a:latin typeface="Arial"/>
                <a:cs typeface="Arial"/>
              </a:rPr>
              <a:t>community-based</a:t>
            </a:r>
            <a:r>
              <a:rPr lang="en-US" sz="2400" spc="-10" dirty="0">
                <a:latin typeface="Arial"/>
                <a:cs typeface="Arial"/>
              </a:rPr>
              <a:t> </a:t>
            </a:r>
            <a:r>
              <a:rPr lang="en-US" sz="2400" spc="-5" dirty="0">
                <a:latin typeface="Arial"/>
                <a:cs typeface="Arial"/>
              </a:rPr>
              <a:t>settings.</a:t>
            </a:r>
            <a:endParaRPr lang="en-US" sz="2400" dirty="0">
              <a:latin typeface="Arial"/>
              <a:cs typeface="Arial"/>
            </a:endParaRPr>
          </a:p>
          <a:p>
            <a:pPr marL="423545" marR="5080" indent="-411480">
              <a:lnSpc>
                <a:spcPct val="120000"/>
              </a:lnSpc>
              <a:spcBef>
                <a:spcPts val="600"/>
              </a:spcBef>
              <a:buFont typeface="Wingdings" panose="05000000000000000000" pitchFamily="2" charset="2"/>
              <a:buChar char="ü"/>
              <a:tabLst>
                <a:tab pos="423545" algn="l"/>
              </a:tabLst>
            </a:pPr>
            <a:r>
              <a:rPr sz="2400" spc="-5" dirty="0">
                <a:latin typeface="Arial"/>
                <a:cs typeface="Arial"/>
              </a:rPr>
              <a:t>Its customized training, tools, </a:t>
            </a:r>
            <a:r>
              <a:rPr sz="2400" dirty="0">
                <a:latin typeface="Arial"/>
                <a:cs typeface="Arial"/>
              </a:rPr>
              <a:t>and one-on-one </a:t>
            </a:r>
            <a:r>
              <a:rPr sz="2400" spc="-5" dirty="0">
                <a:latin typeface="Arial"/>
                <a:cs typeface="Arial"/>
              </a:rPr>
              <a:t>mentoring  </a:t>
            </a:r>
            <a:r>
              <a:rPr sz="2400" dirty="0">
                <a:latin typeface="Arial"/>
                <a:cs typeface="Arial"/>
              </a:rPr>
              <a:t> meet your </a:t>
            </a:r>
            <a:r>
              <a:rPr sz="2400" spc="-10" dirty="0">
                <a:latin typeface="Arial"/>
                <a:cs typeface="Arial"/>
              </a:rPr>
              <a:t>team’s </a:t>
            </a:r>
            <a:r>
              <a:rPr sz="2400" spc="-5" dirty="0">
                <a:latin typeface="Arial"/>
                <a:cs typeface="Arial"/>
              </a:rPr>
              <a:t>specific </a:t>
            </a:r>
            <a:r>
              <a:rPr sz="2400" dirty="0">
                <a:latin typeface="Arial"/>
                <a:cs typeface="Arial"/>
              </a:rPr>
              <a:t>challenges and needs—and </a:t>
            </a:r>
            <a:r>
              <a:rPr sz="2400" spc="-5" dirty="0">
                <a:latin typeface="Arial"/>
                <a:cs typeface="Arial"/>
              </a:rPr>
              <a:t>catapult </a:t>
            </a:r>
            <a:r>
              <a:rPr sz="2400" dirty="0">
                <a:latin typeface="Arial"/>
                <a:cs typeface="Arial"/>
              </a:rPr>
              <a:t>you </a:t>
            </a:r>
            <a:r>
              <a:rPr sz="2400" spc="-5" dirty="0">
                <a:latin typeface="Arial"/>
                <a:cs typeface="Arial"/>
              </a:rPr>
              <a:t>to</a:t>
            </a:r>
            <a:r>
              <a:rPr sz="2400" spc="-25" dirty="0">
                <a:latin typeface="Arial"/>
                <a:cs typeface="Arial"/>
              </a:rPr>
              <a:t> </a:t>
            </a:r>
            <a:r>
              <a:rPr sz="2400" dirty="0">
                <a:latin typeface="Arial"/>
                <a:cs typeface="Arial"/>
              </a:rPr>
              <a:t>success.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535940" y="292100"/>
            <a:ext cx="6259195" cy="695325"/>
          </a:xfrm>
          <a:prstGeom prst="rect">
            <a:avLst/>
          </a:prstGeom>
        </p:spPr>
        <p:txBody>
          <a:bodyPr vert="horz" wrap="square" lIns="0" tIns="11430" rIns="0" bIns="0" rtlCol="0">
            <a:spAutoFit/>
          </a:bodyPr>
          <a:lstStyle/>
          <a:p>
            <a:pPr marL="12700">
              <a:lnSpc>
                <a:spcPct val="100000"/>
              </a:lnSpc>
              <a:spcBef>
                <a:spcPts val="90"/>
              </a:spcBef>
            </a:pPr>
            <a:r>
              <a:rPr spc="-90" dirty="0"/>
              <a:t>Unique </a:t>
            </a:r>
            <a:r>
              <a:rPr lang="en-US" spc="-90" dirty="0"/>
              <a:t>Approach</a:t>
            </a:r>
            <a:endParaRPr spc="-85"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object 5"/>
          <p:cNvSpPr txBox="1"/>
          <p:nvPr/>
        </p:nvSpPr>
        <p:spPr>
          <a:xfrm>
            <a:off x="535940" y="1411555"/>
            <a:ext cx="8052434" cy="5385833"/>
          </a:xfrm>
          <a:prstGeom prst="rect">
            <a:avLst/>
          </a:prstGeom>
        </p:spPr>
        <p:txBody>
          <a:bodyPr vert="horz" wrap="square" lIns="0" tIns="12700" rIns="0" bIns="0" rtlCol="0">
            <a:spAutoFit/>
          </a:bodyPr>
          <a:lstStyle/>
          <a:p>
            <a:pPr marL="12065" marR="5080" algn="ctr">
              <a:spcBef>
                <a:spcPts val="600"/>
              </a:spcBef>
              <a:tabLst>
                <a:tab pos="423545" algn="l"/>
              </a:tabLst>
            </a:pPr>
            <a:r>
              <a:rPr lang="en-US" sz="2800" dirty="0">
                <a:latin typeface="Arial"/>
                <a:cs typeface="Arial"/>
              </a:rPr>
              <a:t>Customized training and mentoring based </a:t>
            </a:r>
            <a:br>
              <a:rPr lang="en-US" sz="2800" dirty="0">
                <a:latin typeface="Arial"/>
                <a:cs typeface="Arial"/>
              </a:rPr>
            </a:br>
            <a:r>
              <a:rPr lang="en-US" sz="2800" dirty="0">
                <a:latin typeface="Arial"/>
                <a:cs typeface="Arial"/>
              </a:rPr>
              <a:t>on a thorough needs assessment </a:t>
            </a:r>
          </a:p>
          <a:p>
            <a:pPr marL="12065" marR="5080" algn="ctr">
              <a:spcBef>
                <a:spcPts val="600"/>
              </a:spcBef>
              <a:tabLst>
                <a:tab pos="423545" algn="l"/>
              </a:tabLst>
            </a:pPr>
            <a:r>
              <a:rPr lang="en-US" sz="4000" dirty="0">
                <a:latin typeface="Arial"/>
                <a:cs typeface="Arial"/>
              </a:rPr>
              <a:t>+ </a:t>
            </a:r>
          </a:p>
          <a:p>
            <a:pPr marL="12065" marR="5080" algn="ctr">
              <a:spcBef>
                <a:spcPts val="600"/>
              </a:spcBef>
              <a:tabLst>
                <a:tab pos="423545" algn="l"/>
              </a:tabLst>
            </a:pPr>
            <a:r>
              <a:rPr lang="en-US" sz="2800" dirty="0">
                <a:latin typeface="Arial"/>
                <a:cs typeface="Arial"/>
              </a:rPr>
              <a:t>In-person </a:t>
            </a:r>
            <a:r>
              <a:rPr lang="en-US" sz="2800" dirty="0" smtClean="0">
                <a:latin typeface="Arial"/>
                <a:cs typeface="Arial"/>
              </a:rPr>
              <a:t>or virtual strategic </a:t>
            </a:r>
            <a:r>
              <a:rPr lang="en-US" sz="2800" dirty="0">
                <a:latin typeface="Arial"/>
                <a:cs typeface="Arial"/>
              </a:rPr>
              <a:t>planning </a:t>
            </a:r>
          </a:p>
          <a:p>
            <a:pPr marL="12065" marR="5080" algn="ctr">
              <a:spcBef>
                <a:spcPts val="600"/>
              </a:spcBef>
              <a:tabLst>
                <a:tab pos="423545" algn="l"/>
              </a:tabLst>
            </a:pPr>
            <a:r>
              <a:rPr lang="en-US" sz="4000" dirty="0">
                <a:latin typeface="Arial"/>
                <a:cs typeface="Arial"/>
              </a:rPr>
              <a:t>+ </a:t>
            </a:r>
          </a:p>
          <a:p>
            <a:pPr marL="12065" marR="5080" algn="ctr">
              <a:spcBef>
                <a:spcPts val="600"/>
              </a:spcBef>
              <a:tabLst>
                <a:tab pos="423545" algn="l"/>
              </a:tabLst>
            </a:pPr>
            <a:r>
              <a:rPr lang="en-US" sz="2800" dirty="0">
                <a:latin typeface="Arial"/>
                <a:cs typeface="Arial"/>
              </a:rPr>
              <a:t>Online knowledge acquisition</a:t>
            </a:r>
          </a:p>
          <a:p>
            <a:pPr marL="12065" marR="5080" algn="ctr">
              <a:spcBef>
                <a:spcPts val="600"/>
              </a:spcBef>
              <a:tabLst>
                <a:tab pos="423545" algn="l"/>
              </a:tabLst>
            </a:pPr>
            <a:r>
              <a:rPr lang="en-US" sz="4000" dirty="0">
                <a:latin typeface="Arial"/>
                <a:cs typeface="Arial"/>
              </a:rPr>
              <a:t>+ </a:t>
            </a:r>
          </a:p>
          <a:p>
            <a:pPr marL="12065" marR="5080" algn="ctr">
              <a:spcBef>
                <a:spcPts val="600"/>
              </a:spcBef>
              <a:tabLst>
                <a:tab pos="423545" algn="l"/>
              </a:tabLst>
            </a:pPr>
            <a:r>
              <a:rPr lang="en-US" sz="2800" dirty="0">
                <a:latin typeface="Arial"/>
                <a:cs typeface="Arial"/>
              </a:rPr>
              <a:t>Yearlong mentoring for expert, ongoing </a:t>
            </a:r>
            <a:br>
              <a:rPr lang="en-US" sz="2800" dirty="0">
                <a:latin typeface="Arial"/>
                <a:cs typeface="Arial"/>
              </a:rPr>
            </a:br>
            <a:r>
              <a:rPr lang="en-US" sz="2800" dirty="0">
                <a:latin typeface="Arial"/>
                <a:cs typeface="Arial"/>
              </a:rPr>
              <a:t>guidance and support</a:t>
            </a:r>
          </a:p>
          <a:p>
            <a:pPr marL="423545" marR="5080" indent="-411480">
              <a:lnSpc>
                <a:spcPct val="120000"/>
              </a:lnSpc>
              <a:spcBef>
                <a:spcPts val="600"/>
              </a:spcBef>
              <a:buFont typeface="Wingdings" panose="05000000000000000000" pitchFamily="2" charset="2"/>
              <a:buChar char="ü"/>
              <a:tabLst>
                <a:tab pos="423545" algn="l"/>
              </a:tabLst>
            </a:pPr>
            <a:endParaRPr sz="2400" dirty="0">
              <a:latin typeface="Arial"/>
              <a:cs typeface="Arial"/>
            </a:endParaRPr>
          </a:p>
        </p:txBody>
      </p:sp>
    </p:spTree>
    <p:extLst>
      <p:ext uri="{BB962C8B-B14F-4D97-AF65-F5344CB8AC3E}">
        <p14:creationId xmlns:p14="http://schemas.microsoft.com/office/powerpoint/2010/main" val="36087671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92875"/>
            <a:ext cx="9144000" cy="365125"/>
          </a:xfrm>
          <a:custGeom>
            <a:avLst/>
            <a:gdLst/>
            <a:ahLst/>
            <a:cxnLst/>
            <a:rect l="l" t="t" r="r" b="b"/>
            <a:pathLst>
              <a:path w="9144000" h="365125">
                <a:moveTo>
                  <a:pt x="9144000" y="365125"/>
                </a:moveTo>
                <a:lnTo>
                  <a:pt x="9144000" y="0"/>
                </a:lnTo>
                <a:lnTo>
                  <a:pt x="0" y="0"/>
                </a:lnTo>
                <a:lnTo>
                  <a:pt x="0" y="365125"/>
                </a:lnTo>
                <a:lnTo>
                  <a:pt x="9144000" y="365125"/>
                </a:lnTo>
                <a:close/>
              </a:path>
            </a:pathLst>
          </a:custGeom>
          <a:solidFill>
            <a:srgbClr val="C4BD97"/>
          </a:solidFill>
        </p:spPr>
        <p:txBody>
          <a:bodyPr wrap="square" lIns="0" tIns="0" rIns="0" bIns="0" rtlCol="0"/>
          <a:lstStyle/>
          <a:p>
            <a:endParaRPr/>
          </a:p>
        </p:txBody>
      </p:sp>
      <p:sp>
        <p:nvSpPr>
          <p:cNvPr id="3" name="object 3"/>
          <p:cNvSpPr/>
          <p:nvPr/>
        </p:nvSpPr>
        <p:spPr>
          <a:xfrm>
            <a:off x="7019543" y="6571488"/>
            <a:ext cx="1667255" cy="228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535940" y="295148"/>
            <a:ext cx="8072119" cy="1181093"/>
          </a:xfrm>
          <a:prstGeom prst="rect">
            <a:avLst/>
          </a:prstGeom>
        </p:spPr>
        <p:txBody>
          <a:bodyPr vert="horz" wrap="square" lIns="0" tIns="11430" rIns="0" bIns="0" rtlCol="0">
            <a:spAutoFit/>
          </a:bodyPr>
          <a:lstStyle/>
          <a:p>
            <a:pPr marL="12700" marR="5080">
              <a:lnSpc>
                <a:spcPct val="100000"/>
              </a:lnSpc>
              <a:spcBef>
                <a:spcPts val="90"/>
              </a:spcBef>
            </a:pPr>
            <a:r>
              <a:rPr sz="3800" spc="-100" dirty="0"/>
              <a:t>Geographically </a:t>
            </a:r>
            <a:r>
              <a:rPr sz="3800" spc="-70" dirty="0"/>
              <a:t>and</a:t>
            </a:r>
            <a:r>
              <a:rPr sz="3800" spc="-320" dirty="0"/>
              <a:t> </a:t>
            </a:r>
            <a:r>
              <a:rPr lang="en-US" sz="3800" spc="-320" dirty="0"/>
              <a:t/>
            </a:r>
            <a:br>
              <a:rPr lang="en-US" sz="3800" spc="-320" dirty="0"/>
            </a:br>
            <a:r>
              <a:rPr lang="en-US" sz="3800" spc="-320" dirty="0"/>
              <a:t>O</a:t>
            </a:r>
            <a:r>
              <a:rPr sz="3800" spc="-100" dirty="0"/>
              <a:t>rganizationally </a:t>
            </a:r>
            <a:r>
              <a:rPr lang="en-US" sz="3800" spc="-100" dirty="0"/>
              <a:t>D</a:t>
            </a:r>
            <a:r>
              <a:rPr sz="3800" spc="-95" dirty="0"/>
              <a:t>iverse</a:t>
            </a:r>
            <a:endParaRPr sz="3800"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b="0" spc="-5" dirty="0">
                <a:latin typeface="Arial"/>
                <a:cs typeface="Arial"/>
              </a:rPr>
              <a:t>An initiative of the </a:t>
            </a:r>
            <a:r>
              <a:rPr spc="-5" dirty="0"/>
              <a:t>Center </a:t>
            </a:r>
            <a:r>
              <a:rPr dirty="0"/>
              <a:t>to </a:t>
            </a:r>
            <a:r>
              <a:rPr spc="-5" dirty="0"/>
              <a:t>Advance Palliative</a:t>
            </a:r>
            <a:r>
              <a:rPr spc="-55" dirty="0"/>
              <a:t> </a:t>
            </a:r>
            <a:r>
              <a:rPr spc="-10" dirty="0"/>
              <a:t>Care</a:t>
            </a:r>
          </a:p>
        </p:txBody>
      </p:sp>
      <p:sp>
        <p:nvSpPr>
          <p:cNvPr id="5" name="object 5"/>
          <p:cNvSpPr txBox="1"/>
          <p:nvPr/>
        </p:nvSpPr>
        <p:spPr>
          <a:xfrm>
            <a:off x="525054" y="1919803"/>
            <a:ext cx="8150858" cy="4100481"/>
          </a:xfrm>
          <a:prstGeom prst="rect">
            <a:avLst/>
          </a:prstGeom>
        </p:spPr>
        <p:txBody>
          <a:bodyPr vert="horz" wrap="square" lIns="0" tIns="161925" rIns="0" bIns="0" rtlCol="0">
            <a:spAutoFit/>
          </a:bodyPr>
          <a:lstStyle/>
          <a:p>
            <a:pPr marL="12700">
              <a:lnSpc>
                <a:spcPct val="100000"/>
              </a:lnSpc>
              <a:spcBef>
                <a:spcPts val="1275"/>
              </a:spcBef>
              <a:tabLst>
                <a:tab pos="423545" algn="l"/>
              </a:tabLst>
            </a:pPr>
            <a:r>
              <a:rPr lang="en-US" sz="2000" spc="10" dirty="0">
                <a:solidFill>
                  <a:srgbClr val="73B941"/>
                </a:solidFill>
                <a:latin typeface="Segoe UI Symbol"/>
                <a:cs typeface="Segoe UI Symbol"/>
              </a:rPr>
              <a:t>➔ </a:t>
            </a:r>
            <a:r>
              <a:rPr lang="en-US" sz="2000" dirty="0">
                <a:latin typeface="Arial"/>
                <a:cs typeface="Arial"/>
              </a:rPr>
              <a:t>Bluegrass Care Navigators, Lexington, KY</a:t>
            </a:r>
          </a:p>
          <a:p>
            <a:pPr marL="12700">
              <a:lnSpc>
                <a:spcPct val="100000"/>
              </a:lnSpc>
              <a:spcBef>
                <a:spcPts val="1275"/>
              </a:spcBef>
              <a:tabLst>
                <a:tab pos="423545" algn="l"/>
              </a:tabLst>
            </a:pPr>
            <a:r>
              <a:rPr lang="en-US" sz="2000" spc="10" dirty="0">
                <a:solidFill>
                  <a:srgbClr val="73B941"/>
                </a:solidFill>
                <a:latin typeface="Segoe UI Symbol"/>
                <a:cs typeface="Segoe UI Symbol"/>
              </a:rPr>
              <a:t>➔ </a:t>
            </a:r>
            <a:r>
              <a:rPr lang="en-US" sz="2000" dirty="0">
                <a:latin typeface="Arial"/>
                <a:cs typeface="Arial"/>
              </a:rPr>
              <a:t>Fairview Health Services, Minneapolis, MN</a:t>
            </a:r>
          </a:p>
          <a:p>
            <a:pPr marL="12700">
              <a:lnSpc>
                <a:spcPct val="100000"/>
              </a:lnSpc>
              <a:spcBef>
                <a:spcPts val="1275"/>
              </a:spcBef>
              <a:tabLst>
                <a:tab pos="423545" algn="l"/>
              </a:tabLst>
            </a:pPr>
            <a:r>
              <a:rPr lang="en-US" sz="2000" spc="10" dirty="0">
                <a:solidFill>
                  <a:srgbClr val="73B941"/>
                </a:solidFill>
                <a:latin typeface="Segoe UI Symbol"/>
                <a:cs typeface="Segoe UI Symbol"/>
              </a:rPr>
              <a:t>➔ </a:t>
            </a:r>
            <a:r>
              <a:rPr lang="en-US" sz="2000" dirty="0">
                <a:latin typeface="Arial"/>
                <a:cs typeface="Arial"/>
              </a:rPr>
              <a:t>Mount Carmel Health System, Columbus, OH</a:t>
            </a:r>
          </a:p>
          <a:p>
            <a:pPr marL="12700">
              <a:lnSpc>
                <a:spcPct val="100000"/>
              </a:lnSpc>
              <a:spcBef>
                <a:spcPts val="1275"/>
              </a:spcBef>
              <a:tabLst>
                <a:tab pos="423545" algn="l"/>
              </a:tabLst>
            </a:pPr>
            <a:r>
              <a:rPr lang="en-US" sz="2000" spc="10" dirty="0">
                <a:solidFill>
                  <a:srgbClr val="73B941"/>
                </a:solidFill>
                <a:latin typeface="Segoe UI Symbol"/>
                <a:cs typeface="Segoe UI Symbol"/>
              </a:rPr>
              <a:t>➔ </a:t>
            </a:r>
            <a:r>
              <a:rPr lang="en-US" sz="2000" dirty="0">
                <a:latin typeface="Arial"/>
                <a:cs typeface="Arial"/>
              </a:rPr>
              <a:t>Northwell Health, Manhasset, NY</a:t>
            </a:r>
          </a:p>
          <a:p>
            <a:pPr marL="12700">
              <a:lnSpc>
                <a:spcPct val="100000"/>
              </a:lnSpc>
              <a:spcBef>
                <a:spcPts val="1275"/>
              </a:spcBef>
              <a:tabLst>
                <a:tab pos="423545" algn="l"/>
              </a:tabLst>
            </a:pPr>
            <a:r>
              <a:rPr lang="en-US" sz="2000" spc="10" dirty="0">
                <a:solidFill>
                  <a:srgbClr val="73B941"/>
                </a:solidFill>
                <a:latin typeface="Segoe UI Symbol"/>
                <a:cs typeface="Segoe UI Symbol"/>
              </a:rPr>
              <a:t>➔ </a:t>
            </a:r>
            <a:r>
              <a:rPr lang="en-US" sz="2000" dirty="0">
                <a:latin typeface="Arial"/>
                <a:cs typeface="Arial"/>
              </a:rPr>
              <a:t>Presbyterian Healthcare Services, Albuquerque, NM</a:t>
            </a:r>
          </a:p>
          <a:p>
            <a:pPr marL="12700">
              <a:lnSpc>
                <a:spcPct val="100000"/>
              </a:lnSpc>
              <a:spcBef>
                <a:spcPts val="1275"/>
              </a:spcBef>
              <a:tabLst>
                <a:tab pos="423545" algn="l"/>
              </a:tabLst>
            </a:pPr>
            <a:r>
              <a:rPr lang="en-US" sz="2000" spc="10" dirty="0">
                <a:solidFill>
                  <a:srgbClr val="73B941"/>
                </a:solidFill>
                <a:latin typeface="Segoe UI Symbol"/>
                <a:cs typeface="Segoe UI Symbol"/>
              </a:rPr>
              <a:t>➔ </a:t>
            </a:r>
            <a:r>
              <a:rPr lang="en-US" sz="2000" dirty="0">
                <a:latin typeface="Arial"/>
                <a:cs typeface="Arial"/>
              </a:rPr>
              <a:t>University of Alabama at Birmingham (UAB) Medical </a:t>
            </a:r>
            <a:r>
              <a:rPr lang="en-US" sz="2000" dirty="0" smtClean="0">
                <a:latin typeface="Arial"/>
                <a:cs typeface="Arial"/>
              </a:rPr>
              <a:t>Center, Birmingham</a:t>
            </a:r>
            <a:r>
              <a:rPr lang="en-US" sz="2000" dirty="0">
                <a:latin typeface="Arial"/>
                <a:cs typeface="Arial"/>
              </a:rPr>
              <a:t>, AL</a:t>
            </a:r>
          </a:p>
          <a:p>
            <a:pPr marL="12700">
              <a:lnSpc>
                <a:spcPct val="100000"/>
              </a:lnSpc>
              <a:spcBef>
                <a:spcPts val="1275"/>
              </a:spcBef>
              <a:tabLst>
                <a:tab pos="423545" algn="l"/>
              </a:tabLst>
            </a:pPr>
            <a:r>
              <a:rPr lang="en-US" sz="2000" spc="10" dirty="0">
                <a:solidFill>
                  <a:srgbClr val="73B941"/>
                </a:solidFill>
                <a:latin typeface="Segoe UI Symbol"/>
                <a:cs typeface="Segoe UI Symbol"/>
              </a:rPr>
              <a:t>➔ </a:t>
            </a:r>
            <a:r>
              <a:rPr lang="en-US" sz="2000" dirty="0">
                <a:latin typeface="Arial"/>
                <a:cs typeface="Arial"/>
              </a:rPr>
              <a:t>University of California, San Francisco (UCSF), San Francisco, CA</a:t>
            </a:r>
          </a:p>
          <a:p>
            <a:pPr marL="12700">
              <a:lnSpc>
                <a:spcPct val="100000"/>
              </a:lnSpc>
              <a:spcBef>
                <a:spcPts val="1275"/>
              </a:spcBef>
              <a:tabLst>
                <a:tab pos="423545" algn="l"/>
              </a:tabLst>
            </a:pPr>
            <a:r>
              <a:rPr lang="en-US" sz="2000" spc="10" dirty="0">
                <a:solidFill>
                  <a:srgbClr val="73B941"/>
                </a:solidFill>
                <a:latin typeface="Segoe UI Symbol"/>
                <a:cs typeface="Segoe UI Symbol"/>
              </a:rPr>
              <a:t>➔ </a:t>
            </a:r>
            <a:r>
              <a:rPr lang="en-US" sz="2000" dirty="0">
                <a:latin typeface="Arial"/>
                <a:cs typeface="Arial"/>
              </a:rPr>
              <a:t>University of Virginia (UVA) Health System, Charlottesville, VA</a:t>
            </a:r>
            <a:endParaRPr sz="2000" dirty="0">
              <a:latin typeface="Arial"/>
              <a:cs typeface="Arial"/>
            </a:endParaRPr>
          </a:p>
        </p:txBody>
      </p:sp>
    </p:spTree>
    <p:extLst>
      <p:ext uri="{BB962C8B-B14F-4D97-AF65-F5344CB8AC3E}">
        <p14:creationId xmlns:p14="http://schemas.microsoft.com/office/powerpoint/2010/main" val="2246009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61374117-C01A-E643-8082-D387079D8E8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803671"/>
            <a:ext cx="8917579" cy="5120640"/>
          </a:xfrm>
          <a:prstGeom prst="rect">
            <a:avLst/>
          </a:prstGeom>
        </p:spPr>
      </p:pic>
    </p:spTree>
    <p:extLst>
      <p:ext uri="{BB962C8B-B14F-4D97-AF65-F5344CB8AC3E}">
        <p14:creationId xmlns:p14="http://schemas.microsoft.com/office/powerpoint/2010/main" val="371157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233</TotalTime>
  <Words>1752</Words>
  <Application>Microsoft Office PowerPoint</Application>
  <PresentationFormat>On-screen Show (4:3)</PresentationFormat>
  <Paragraphs>150</Paragraphs>
  <Slides>31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Segoe UI Symbol</vt:lpstr>
      <vt:lpstr>Times New Roman</vt:lpstr>
      <vt:lpstr>Wingdings</vt:lpstr>
      <vt:lpstr>Office Theme</vt:lpstr>
      <vt:lpstr>Palliative Care Leadership  Centers (PCLC)</vt:lpstr>
      <vt:lpstr>Palliative Care and the Centers of Excellence</vt:lpstr>
      <vt:lpstr>PowerPoint Presentation</vt:lpstr>
      <vt:lpstr>PowerPoint Presentation</vt:lpstr>
      <vt:lpstr>PowerPoint Presentation</vt:lpstr>
      <vt:lpstr>Unique Model</vt:lpstr>
      <vt:lpstr>Unique Approach</vt:lpstr>
      <vt:lpstr>Geographically and  Organizationally Diverse</vt:lpstr>
      <vt:lpstr>PowerPoint Presentation</vt:lpstr>
      <vt:lpstr>PowerPoint Presentation</vt:lpstr>
      <vt:lpstr>Results</vt:lpstr>
      <vt:lpstr>How PCLC Works</vt:lpstr>
      <vt:lpstr>The Experience Starts with a  Comprehensive Needs Assessment</vt:lpstr>
      <vt:lpstr>Next, You Have an In-person or Virtual Strategic Planning Retreat With Your PCLC Faculty</vt:lpstr>
      <vt:lpstr>The Focus is on Operational Issues and Challenges </vt:lpstr>
      <vt:lpstr>The CAPC Program Design Toolkit  Reinforces and Supports Your  Plan</vt:lpstr>
      <vt:lpstr>Why PCLC?</vt:lpstr>
      <vt:lpstr>Because Palliative Care  Programs…</vt:lpstr>
      <vt:lpstr>Because Palliative Care  Programs…</vt:lpstr>
      <vt:lpstr>PCLC Advances the Triple Aim of Clinical Quality, Affordability, and  Exceptional Patient Experience</vt:lpstr>
      <vt:lpstr>PowerPoint Presentation</vt:lpstr>
      <vt:lpstr>PCLC Benefits and Outcomes are Key to Program and Institutional Health</vt:lpstr>
      <vt:lpstr>Return on Investment</vt:lpstr>
      <vt:lpstr>Enrollment</vt:lpstr>
      <vt:lpstr>Who Should Attend</vt:lpstr>
      <vt:lpstr>Who Should Attend</vt:lpstr>
      <vt:lpstr>Two Ways to Attend</vt:lpstr>
      <vt:lpstr>The Bottom Line</vt:lpstr>
      <vt:lpstr>PowerPoint Presentation</vt:lpstr>
      <vt:lpstr>PowerPoint Presentation</vt:lpstr>
      <vt:lpstr>Learn more at  pclc.capc.org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CAPC_PCLC_pitchdeck_R1</dc:title>
  <dc:subject/>
  <dc:creator>Lisa Morgan</dc:creator>
  <cp:keywords/>
  <dc:description/>
  <cp:lastModifiedBy>Scholl, Melissa</cp:lastModifiedBy>
  <cp:revision>58</cp:revision>
  <dcterms:created xsi:type="dcterms:W3CDTF">2018-08-05T20:56:49Z</dcterms:created>
  <dcterms:modified xsi:type="dcterms:W3CDTF">2021-08-04T19:03:11Z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2018-08-02T10:00:00Z</vt:filetime>
  </property>
  <property fmtid="{D5CDD505-2E9C-101B-9397-08002B2CF9AE}" pid="3" name="Creator">
    <vt:lpwstr>PowerPoint</vt:lpwstr>
  </property>
  <property fmtid="{D5CDD505-2E9C-101B-9397-08002B2CF9AE}" pid="4" name="LastSaved">
    <vt:filetime>2018-08-04T10:00:00Z</vt:filetime>
  </property>
</Properties>
</file>