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56" r:id="rId2"/>
    <p:sldId id="260" r:id="rId3"/>
    <p:sldId id="411" r:id="rId4"/>
    <p:sldId id="406" r:id="rId5"/>
    <p:sldId id="407" r:id="rId6"/>
    <p:sldId id="369" r:id="rId7"/>
    <p:sldId id="370" r:id="rId8"/>
    <p:sldId id="373" r:id="rId9"/>
    <p:sldId id="413" r:id="rId10"/>
    <p:sldId id="414" r:id="rId11"/>
    <p:sldId id="374" r:id="rId12"/>
    <p:sldId id="372" r:id="rId13"/>
    <p:sldId id="371" r:id="rId14"/>
    <p:sldId id="336" r:id="rId15"/>
    <p:sldId id="375" r:id="rId16"/>
    <p:sldId id="380" r:id="rId17"/>
    <p:sldId id="381" r:id="rId18"/>
    <p:sldId id="382" r:id="rId19"/>
    <p:sldId id="384" r:id="rId20"/>
    <p:sldId id="376" r:id="rId21"/>
    <p:sldId id="335" r:id="rId22"/>
    <p:sldId id="418" r:id="rId23"/>
    <p:sldId id="267" r:id="rId24"/>
    <p:sldId id="396" r:id="rId25"/>
    <p:sldId id="402" r:id="rId26"/>
    <p:sldId id="391" r:id="rId27"/>
    <p:sldId id="405" r:id="rId28"/>
    <p:sldId id="415" r:id="rId29"/>
    <p:sldId id="416" r:id="rId30"/>
    <p:sldId id="350" r:id="rId31"/>
    <p:sldId id="316" r:id="rId32"/>
    <p:sldId id="389" r:id="rId33"/>
    <p:sldId id="347" r:id="rId34"/>
    <p:sldId id="417"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087">
          <p15:clr>
            <a:srgbClr val="A4A3A4"/>
          </p15:clr>
        </p15:guide>
        <p15:guide id="2" pos="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648"/>
    <a:srgbClr val="157ACF"/>
    <a:srgbClr val="4B4B4B"/>
    <a:srgbClr val="118ED9"/>
    <a:srgbClr val="1764A7"/>
    <a:srgbClr val="128ED6"/>
    <a:srgbClr val="118ED7"/>
    <a:srgbClr val="1578CE"/>
    <a:srgbClr val="FFFFFF"/>
    <a:srgbClr val="118DD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936" y="-112"/>
      </p:cViewPr>
      <p:guideLst>
        <p:guide orient="horz" pos="4087"/>
        <p:guide pos="367"/>
      </p:guideLst>
    </p:cSldViewPr>
  </p:slideViewPr>
  <p:notesTextViewPr>
    <p:cViewPr>
      <p:scale>
        <a:sx n="100" d="100"/>
        <a:sy n="100" d="100"/>
      </p:scale>
      <p:origin x="0" y="0"/>
    </p:cViewPr>
  </p:notesTextViewPr>
  <p:sorterViewPr>
    <p:cViewPr>
      <p:scale>
        <a:sx n="66" d="100"/>
        <a:sy n="66" d="100"/>
      </p:scale>
      <p:origin x="0" y="125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AD0D8F-6A7A-934D-8E54-6D031C592DCC}" type="doc">
      <dgm:prSet loTypeId="urn:microsoft.com/office/officeart/2005/8/layout/chevron1" loCatId="" qsTypeId="urn:microsoft.com/office/officeart/2005/8/quickstyle/simple4" qsCatId="simple" csTypeId="urn:microsoft.com/office/officeart/2005/8/colors/accent1_2" csCatId="accent1" phldr="1"/>
      <dgm:spPr/>
    </dgm:pt>
    <dgm:pt modelId="{517F9F12-61FC-4945-B8EE-71678E77E050}">
      <dgm:prSet phldrT="[Text]"/>
      <dgm:spPr>
        <a:solidFill>
          <a:srgbClr val="8EDE85"/>
        </a:solidFill>
      </dgm:spPr>
      <dgm:t>
        <a:bodyPr/>
        <a:lstStyle/>
        <a:p>
          <a:r>
            <a:rPr lang="en-US" dirty="0" smtClean="0">
              <a:latin typeface="+mn-lt"/>
            </a:rPr>
            <a:t>Small staff building new PPC service in hospital</a:t>
          </a:r>
          <a:endParaRPr lang="en-US" dirty="0">
            <a:latin typeface="+mn-lt"/>
          </a:endParaRPr>
        </a:p>
      </dgm:t>
    </dgm:pt>
    <dgm:pt modelId="{EBE1FE72-6027-2D46-8CE5-B7DB9EE84F1E}" type="parTrans" cxnId="{2A77718D-1565-754D-8493-88F79E0120ED}">
      <dgm:prSet/>
      <dgm:spPr/>
      <dgm:t>
        <a:bodyPr/>
        <a:lstStyle/>
        <a:p>
          <a:endParaRPr lang="en-US"/>
        </a:p>
      </dgm:t>
    </dgm:pt>
    <dgm:pt modelId="{D0F9BD07-9179-DF4F-8FF6-29A083836DB9}" type="sibTrans" cxnId="{2A77718D-1565-754D-8493-88F79E0120ED}">
      <dgm:prSet/>
      <dgm:spPr/>
      <dgm:t>
        <a:bodyPr/>
        <a:lstStyle/>
        <a:p>
          <a:endParaRPr lang="en-US"/>
        </a:p>
      </dgm:t>
    </dgm:pt>
    <dgm:pt modelId="{2DF8F137-C0C9-CF48-9E82-F22D64BC2B64}">
      <dgm:prSet phldrT="[Text]"/>
      <dgm:spPr>
        <a:solidFill>
          <a:srgbClr val="4A8B3B"/>
        </a:solidFill>
      </dgm:spPr>
      <dgm:t>
        <a:bodyPr/>
        <a:lstStyle/>
        <a:p>
          <a:r>
            <a:rPr lang="en-US" dirty="0" smtClean="0">
              <a:latin typeface="+mn-lt"/>
            </a:rPr>
            <a:t>Full team staffed; services extend to community; may offer fellowship training</a:t>
          </a:r>
          <a:endParaRPr lang="en-US" dirty="0">
            <a:latin typeface="+mn-lt"/>
          </a:endParaRPr>
        </a:p>
      </dgm:t>
    </dgm:pt>
    <dgm:pt modelId="{00158348-085E-3841-8A7A-9330882B2354}" type="parTrans" cxnId="{675EB153-3EE6-1F45-ACCB-9745D317A399}">
      <dgm:prSet/>
      <dgm:spPr/>
      <dgm:t>
        <a:bodyPr/>
        <a:lstStyle/>
        <a:p>
          <a:endParaRPr lang="en-US"/>
        </a:p>
      </dgm:t>
    </dgm:pt>
    <dgm:pt modelId="{B677EDD1-DF7F-4F4B-AF08-551B4D37105F}" type="sibTrans" cxnId="{675EB153-3EE6-1F45-ACCB-9745D317A399}">
      <dgm:prSet/>
      <dgm:spPr/>
      <dgm:t>
        <a:bodyPr/>
        <a:lstStyle/>
        <a:p>
          <a:endParaRPr lang="en-US"/>
        </a:p>
      </dgm:t>
    </dgm:pt>
    <dgm:pt modelId="{79BFD927-3ACA-094E-8621-6A3E18A7A88F}">
      <dgm:prSet/>
      <dgm:spPr>
        <a:solidFill>
          <a:srgbClr val="7FC275"/>
        </a:solidFill>
      </dgm:spPr>
      <dgm:t>
        <a:bodyPr/>
        <a:lstStyle/>
        <a:p>
          <a:r>
            <a:rPr lang="en-US" dirty="0" smtClean="0">
              <a:latin typeface="+mn-lt"/>
            </a:rPr>
            <a:t>Team growing in size and reach, increasing # consults – inpatient/outpatient </a:t>
          </a:r>
          <a:endParaRPr lang="en-US" dirty="0">
            <a:latin typeface="+mn-lt"/>
          </a:endParaRPr>
        </a:p>
      </dgm:t>
    </dgm:pt>
    <dgm:pt modelId="{E7E265F3-88B9-E344-BF3C-E3AF11A98CCD}" type="parTrans" cxnId="{BF41240D-1643-C943-9FC4-E4AD5EFAFF40}">
      <dgm:prSet/>
      <dgm:spPr/>
      <dgm:t>
        <a:bodyPr/>
        <a:lstStyle/>
        <a:p>
          <a:endParaRPr lang="en-US"/>
        </a:p>
      </dgm:t>
    </dgm:pt>
    <dgm:pt modelId="{8878F838-89D1-3B49-8712-AAAA716C5BE1}" type="sibTrans" cxnId="{BF41240D-1643-C943-9FC4-E4AD5EFAFF40}">
      <dgm:prSet/>
      <dgm:spPr/>
      <dgm:t>
        <a:bodyPr/>
        <a:lstStyle/>
        <a:p>
          <a:endParaRPr lang="en-US"/>
        </a:p>
      </dgm:t>
    </dgm:pt>
    <dgm:pt modelId="{5029D5E8-DCBD-A449-BA02-AEF8334C4FF5}" type="pres">
      <dgm:prSet presAssocID="{48AD0D8F-6A7A-934D-8E54-6D031C592DCC}" presName="Name0" presStyleCnt="0">
        <dgm:presLayoutVars>
          <dgm:dir/>
          <dgm:animLvl val="lvl"/>
          <dgm:resizeHandles val="exact"/>
        </dgm:presLayoutVars>
      </dgm:prSet>
      <dgm:spPr/>
    </dgm:pt>
    <dgm:pt modelId="{69925AA9-9AB1-594F-A4FD-379ED5A28A31}" type="pres">
      <dgm:prSet presAssocID="{517F9F12-61FC-4945-B8EE-71678E77E050}" presName="parTxOnly" presStyleLbl="node1" presStyleIdx="0" presStyleCnt="3">
        <dgm:presLayoutVars>
          <dgm:chMax val="0"/>
          <dgm:chPref val="0"/>
          <dgm:bulletEnabled val="1"/>
        </dgm:presLayoutVars>
      </dgm:prSet>
      <dgm:spPr/>
      <dgm:t>
        <a:bodyPr/>
        <a:lstStyle/>
        <a:p>
          <a:endParaRPr lang="en-US"/>
        </a:p>
      </dgm:t>
    </dgm:pt>
    <dgm:pt modelId="{C02F88C0-960A-284B-9225-331D1D874FEE}" type="pres">
      <dgm:prSet presAssocID="{D0F9BD07-9179-DF4F-8FF6-29A083836DB9}" presName="parTxOnlySpace" presStyleCnt="0"/>
      <dgm:spPr/>
    </dgm:pt>
    <dgm:pt modelId="{2B5B8A71-C498-FB4F-84EC-940C25B9FA56}" type="pres">
      <dgm:prSet presAssocID="{79BFD927-3ACA-094E-8621-6A3E18A7A88F}" presName="parTxOnly" presStyleLbl="node1" presStyleIdx="1" presStyleCnt="3">
        <dgm:presLayoutVars>
          <dgm:chMax val="0"/>
          <dgm:chPref val="0"/>
          <dgm:bulletEnabled val="1"/>
        </dgm:presLayoutVars>
      </dgm:prSet>
      <dgm:spPr/>
      <dgm:t>
        <a:bodyPr/>
        <a:lstStyle/>
        <a:p>
          <a:endParaRPr lang="en-US"/>
        </a:p>
      </dgm:t>
    </dgm:pt>
    <dgm:pt modelId="{79AAB1EE-FD5D-F444-ABF7-395C350A96BB}" type="pres">
      <dgm:prSet presAssocID="{8878F838-89D1-3B49-8712-AAAA716C5BE1}" presName="parTxOnlySpace" presStyleCnt="0"/>
      <dgm:spPr/>
    </dgm:pt>
    <dgm:pt modelId="{93E1A623-8B75-7746-B8E7-1AE7B7D17CD8}" type="pres">
      <dgm:prSet presAssocID="{2DF8F137-C0C9-CF48-9E82-F22D64BC2B64}" presName="parTxOnly" presStyleLbl="node1" presStyleIdx="2" presStyleCnt="3">
        <dgm:presLayoutVars>
          <dgm:chMax val="0"/>
          <dgm:chPref val="0"/>
          <dgm:bulletEnabled val="1"/>
        </dgm:presLayoutVars>
      </dgm:prSet>
      <dgm:spPr/>
      <dgm:t>
        <a:bodyPr/>
        <a:lstStyle/>
        <a:p>
          <a:endParaRPr lang="en-US"/>
        </a:p>
      </dgm:t>
    </dgm:pt>
  </dgm:ptLst>
  <dgm:cxnLst>
    <dgm:cxn modelId="{BF41240D-1643-C943-9FC4-E4AD5EFAFF40}" srcId="{48AD0D8F-6A7A-934D-8E54-6D031C592DCC}" destId="{79BFD927-3ACA-094E-8621-6A3E18A7A88F}" srcOrd="1" destOrd="0" parTransId="{E7E265F3-88B9-E344-BF3C-E3AF11A98CCD}" sibTransId="{8878F838-89D1-3B49-8712-AAAA716C5BE1}"/>
    <dgm:cxn modelId="{675EB153-3EE6-1F45-ACCB-9745D317A399}" srcId="{48AD0D8F-6A7A-934D-8E54-6D031C592DCC}" destId="{2DF8F137-C0C9-CF48-9E82-F22D64BC2B64}" srcOrd="2" destOrd="0" parTransId="{00158348-085E-3841-8A7A-9330882B2354}" sibTransId="{B677EDD1-DF7F-4F4B-AF08-551B4D37105F}"/>
    <dgm:cxn modelId="{FC976A56-D1EB-1943-8C9C-135EF5A2739C}" type="presOf" srcId="{79BFD927-3ACA-094E-8621-6A3E18A7A88F}" destId="{2B5B8A71-C498-FB4F-84EC-940C25B9FA56}" srcOrd="0" destOrd="0" presId="urn:microsoft.com/office/officeart/2005/8/layout/chevron1"/>
    <dgm:cxn modelId="{BBF5F4FB-0182-BD48-A257-942FAE79A58F}" type="presOf" srcId="{48AD0D8F-6A7A-934D-8E54-6D031C592DCC}" destId="{5029D5E8-DCBD-A449-BA02-AEF8334C4FF5}" srcOrd="0" destOrd="0" presId="urn:microsoft.com/office/officeart/2005/8/layout/chevron1"/>
    <dgm:cxn modelId="{CADFC4E8-4AA4-644B-B895-48FA31E8B594}" type="presOf" srcId="{2DF8F137-C0C9-CF48-9E82-F22D64BC2B64}" destId="{93E1A623-8B75-7746-B8E7-1AE7B7D17CD8}" srcOrd="0" destOrd="0" presId="urn:microsoft.com/office/officeart/2005/8/layout/chevron1"/>
    <dgm:cxn modelId="{3029A0E5-3AAC-154B-9B7D-0D48AD7EF2D2}" type="presOf" srcId="{517F9F12-61FC-4945-B8EE-71678E77E050}" destId="{69925AA9-9AB1-594F-A4FD-379ED5A28A31}" srcOrd="0" destOrd="0" presId="urn:microsoft.com/office/officeart/2005/8/layout/chevron1"/>
    <dgm:cxn modelId="{2A77718D-1565-754D-8493-88F79E0120ED}" srcId="{48AD0D8F-6A7A-934D-8E54-6D031C592DCC}" destId="{517F9F12-61FC-4945-B8EE-71678E77E050}" srcOrd="0" destOrd="0" parTransId="{EBE1FE72-6027-2D46-8CE5-B7DB9EE84F1E}" sibTransId="{D0F9BD07-9179-DF4F-8FF6-29A083836DB9}"/>
    <dgm:cxn modelId="{C4C9AEEF-0AC6-7844-B9B3-1CBACA7BA011}" type="presParOf" srcId="{5029D5E8-DCBD-A449-BA02-AEF8334C4FF5}" destId="{69925AA9-9AB1-594F-A4FD-379ED5A28A31}" srcOrd="0" destOrd="0" presId="urn:microsoft.com/office/officeart/2005/8/layout/chevron1"/>
    <dgm:cxn modelId="{0CA9F9C8-DE2D-2246-A6A6-954B8B4D7503}" type="presParOf" srcId="{5029D5E8-DCBD-A449-BA02-AEF8334C4FF5}" destId="{C02F88C0-960A-284B-9225-331D1D874FEE}" srcOrd="1" destOrd="0" presId="urn:microsoft.com/office/officeart/2005/8/layout/chevron1"/>
    <dgm:cxn modelId="{4F66B6C7-2F17-9B42-A549-4D8DEABDF012}" type="presParOf" srcId="{5029D5E8-DCBD-A449-BA02-AEF8334C4FF5}" destId="{2B5B8A71-C498-FB4F-84EC-940C25B9FA56}" srcOrd="2" destOrd="0" presId="urn:microsoft.com/office/officeart/2005/8/layout/chevron1"/>
    <dgm:cxn modelId="{E958CB35-ECBD-734B-B1BB-2673C769BC3D}" type="presParOf" srcId="{5029D5E8-DCBD-A449-BA02-AEF8334C4FF5}" destId="{79AAB1EE-FD5D-F444-ABF7-395C350A96BB}" srcOrd="3" destOrd="0" presId="urn:microsoft.com/office/officeart/2005/8/layout/chevron1"/>
    <dgm:cxn modelId="{13B7AB6B-4506-B747-9AFE-1001983429BD}" type="presParOf" srcId="{5029D5E8-DCBD-A449-BA02-AEF8334C4FF5}" destId="{93E1A623-8B75-7746-B8E7-1AE7B7D17CD8}"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25AA9-9AB1-594F-A4FD-379ED5A28A31}">
      <dsp:nvSpPr>
        <dsp:cNvPr id="0" name=""/>
        <dsp:cNvSpPr/>
      </dsp:nvSpPr>
      <dsp:spPr>
        <a:xfrm>
          <a:off x="1798" y="202125"/>
          <a:ext cx="2190703" cy="876281"/>
        </a:xfrm>
        <a:prstGeom prst="chevron">
          <a:avLst/>
        </a:prstGeom>
        <a:solidFill>
          <a:srgbClr val="8EDE8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latin typeface="+mn-lt"/>
            </a:rPr>
            <a:t>Small staff building new PPC service in hospital</a:t>
          </a:r>
          <a:endParaRPr lang="en-US" sz="1100" kern="1200" dirty="0">
            <a:latin typeface="+mn-lt"/>
          </a:endParaRPr>
        </a:p>
      </dsp:txBody>
      <dsp:txXfrm>
        <a:off x="439939" y="202125"/>
        <a:ext cx="1314422" cy="876281"/>
      </dsp:txXfrm>
    </dsp:sp>
    <dsp:sp modelId="{2B5B8A71-C498-FB4F-84EC-940C25B9FA56}">
      <dsp:nvSpPr>
        <dsp:cNvPr id="0" name=""/>
        <dsp:cNvSpPr/>
      </dsp:nvSpPr>
      <dsp:spPr>
        <a:xfrm>
          <a:off x="1973431" y="202125"/>
          <a:ext cx="2190703" cy="876281"/>
        </a:xfrm>
        <a:prstGeom prst="chevron">
          <a:avLst/>
        </a:prstGeom>
        <a:solidFill>
          <a:srgbClr val="7FC27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latin typeface="+mn-lt"/>
            </a:rPr>
            <a:t>Team growing in size and reach, increasing # consults – inpatient/outpatient </a:t>
          </a:r>
          <a:endParaRPr lang="en-US" sz="1100" kern="1200" dirty="0">
            <a:latin typeface="+mn-lt"/>
          </a:endParaRPr>
        </a:p>
      </dsp:txBody>
      <dsp:txXfrm>
        <a:off x="2411572" y="202125"/>
        <a:ext cx="1314422" cy="876281"/>
      </dsp:txXfrm>
    </dsp:sp>
    <dsp:sp modelId="{93E1A623-8B75-7746-B8E7-1AE7B7D17CD8}">
      <dsp:nvSpPr>
        <dsp:cNvPr id="0" name=""/>
        <dsp:cNvSpPr/>
      </dsp:nvSpPr>
      <dsp:spPr>
        <a:xfrm>
          <a:off x="3945064" y="202125"/>
          <a:ext cx="2190703" cy="876281"/>
        </a:xfrm>
        <a:prstGeom prst="chevron">
          <a:avLst/>
        </a:prstGeom>
        <a:solidFill>
          <a:srgbClr val="4A8B3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latin typeface="+mn-lt"/>
            </a:rPr>
            <a:t>Full team staffed; services extend to community; may offer fellowship training</a:t>
          </a:r>
          <a:endParaRPr lang="en-US" sz="1100" kern="1200" dirty="0">
            <a:latin typeface="+mn-lt"/>
          </a:endParaRPr>
        </a:p>
      </dsp:txBody>
      <dsp:txXfrm>
        <a:off x="4383205" y="202125"/>
        <a:ext cx="1314422" cy="87628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18D124-C026-A44C-AD89-F93E094B4E84}" type="datetimeFigureOut">
              <a:rPr lang="en-US" smtClean="0"/>
              <a:pPr/>
              <a:t>11/11/16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8AEBE9-574D-B646-9199-458D96611C1E}" type="slidenum">
              <a:rPr lang="en-US" smtClean="0"/>
              <a:pPr/>
              <a:t>‹#›</a:t>
            </a:fld>
            <a:endParaRPr lang="en-US"/>
          </a:p>
        </p:txBody>
      </p:sp>
    </p:spTree>
    <p:extLst>
      <p:ext uri="{BB962C8B-B14F-4D97-AF65-F5344CB8AC3E}">
        <p14:creationId xmlns:p14="http://schemas.microsoft.com/office/powerpoint/2010/main" val="1765617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F8571D-7DEE-BD47-821B-0F776DB1AA1E}" type="datetimeFigureOut">
              <a:rPr lang="en-US" smtClean="0"/>
              <a:pPr/>
              <a:t>11/11/16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7223A5-CA98-634F-8283-D38C8A151996}" type="slidenum">
              <a:rPr lang="en-US" smtClean="0"/>
              <a:pPr/>
              <a:t>‹#›</a:t>
            </a:fld>
            <a:endParaRPr lang="en-US"/>
          </a:p>
        </p:txBody>
      </p:sp>
    </p:spTree>
    <p:extLst>
      <p:ext uri="{BB962C8B-B14F-4D97-AF65-F5344CB8AC3E}">
        <p14:creationId xmlns:p14="http://schemas.microsoft.com/office/powerpoint/2010/main" val="668357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 Id="rId3" Type="http://schemas.openxmlformats.org/officeDocument/2006/relationships/hyperlink" Target="http://www.mattiemiracle.com/?utm_campaign=2016+May+Newsletter&amp;utm_medium=email&amp;utm_source=Mattie+Miracle+May+Newsletter+2016%23!downloadstandards/c1dja"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Our ability to relieve the pain, symptoms, and stress of serious illness for infants, children and families has </a:t>
            </a:r>
            <a:r>
              <a:rPr lang="en-US" i="1" dirty="0" smtClean="0"/>
              <a:t>never been greater</a:t>
            </a:r>
            <a:r>
              <a:rPr lang="en-US" dirty="0" smtClean="0"/>
              <a:t>.</a:t>
            </a:r>
          </a:p>
          <a:p>
            <a:endParaRPr lang="en-US" dirty="0">
              <a:latin typeface="Calibri" charset="0"/>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8650">
              <a:defRPr sz="1200">
                <a:solidFill>
                  <a:schemeClr val="tx1"/>
                </a:solidFill>
                <a:latin typeface="Calibri" charset="0"/>
                <a:ea typeface="ＭＳ Ｐゴシック" charset="0"/>
              </a:defRPr>
            </a:lvl1pPr>
            <a:lvl2pPr marL="729057" indent="-280406" defTabSz="448650">
              <a:defRPr sz="1200">
                <a:solidFill>
                  <a:schemeClr val="tx1"/>
                </a:solidFill>
                <a:latin typeface="Calibri" charset="0"/>
                <a:ea typeface="ＭＳ Ｐゴシック" charset="0"/>
              </a:defRPr>
            </a:lvl2pPr>
            <a:lvl3pPr marL="1121626" indent="-224325" defTabSz="448650">
              <a:defRPr sz="1200">
                <a:solidFill>
                  <a:schemeClr val="tx1"/>
                </a:solidFill>
                <a:latin typeface="Calibri" charset="0"/>
                <a:ea typeface="ＭＳ Ｐゴシック" charset="0"/>
              </a:defRPr>
            </a:lvl3pPr>
            <a:lvl4pPr marL="1570276" indent="-224325" defTabSz="448650">
              <a:defRPr sz="1200">
                <a:solidFill>
                  <a:schemeClr val="tx1"/>
                </a:solidFill>
                <a:latin typeface="Calibri" charset="0"/>
                <a:ea typeface="ＭＳ Ｐゴシック" charset="0"/>
              </a:defRPr>
            </a:lvl4pPr>
            <a:lvl5pPr marL="2018927" indent="-224325" defTabSz="448650">
              <a:defRPr sz="1200">
                <a:solidFill>
                  <a:schemeClr val="tx1"/>
                </a:solidFill>
                <a:latin typeface="Calibri" charset="0"/>
                <a:ea typeface="ＭＳ Ｐゴシック" charset="0"/>
              </a:defRPr>
            </a:lvl5pPr>
            <a:lvl6pPr marL="2467577" indent="-224325" defTabSz="448650" eaLnBrk="0" fontAlgn="base" hangingPunct="0">
              <a:spcBef>
                <a:spcPct val="30000"/>
              </a:spcBef>
              <a:spcAft>
                <a:spcPct val="0"/>
              </a:spcAft>
              <a:defRPr sz="1200">
                <a:solidFill>
                  <a:schemeClr val="tx1"/>
                </a:solidFill>
                <a:latin typeface="Calibri" charset="0"/>
                <a:ea typeface="ＭＳ Ｐゴシック" charset="0"/>
              </a:defRPr>
            </a:lvl6pPr>
            <a:lvl7pPr marL="2916227" indent="-224325" defTabSz="448650" eaLnBrk="0" fontAlgn="base" hangingPunct="0">
              <a:spcBef>
                <a:spcPct val="30000"/>
              </a:spcBef>
              <a:spcAft>
                <a:spcPct val="0"/>
              </a:spcAft>
              <a:defRPr sz="1200">
                <a:solidFill>
                  <a:schemeClr val="tx1"/>
                </a:solidFill>
                <a:latin typeface="Calibri" charset="0"/>
                <a:ea typeface="ＭＳ Ｐゴシック" charset="0"/>
              </a:defRPr>
            </a:lvl7pPr>
            <a:lvl8pPr marL="3364878" indent="-224325" defTabSz="448650" eaLnBrk="0" fontAlgn="base" hangingPunct="0">
              <a:spcBef>
                <a:spcPct val="30000"/>
              </a:spcBef>
              <a:spcAft>
                <a:spcPct val="0"/>
              </a:spcAft>
              <a:defRPr sz="1200">
                <a:solidFill>
                  <a:schemeClr val="tx1"/>
                </a:solidFill>
                <a:latin typeface="Calibri" charset="0"/>
                <a:ea typeface="ＭＳ Ｐゴシック" charset="0"/>
              </a:defRPr>
            </a:lvl8pPr>
            <a:lvl9pPr marL="3813528" indent="-224325" defTabSz="448650" eaLnBrk="0" fontAlgn="base" hangingPunct="0">
              <a:spcBef>
                <a:spcPct val="30000"/>
              </a:spcBef>
              <a:spcAft>
                <a:spcPct val="0"/>
              </a:spcAft>
              <a:defRPr sz="1200">
                <a:solidFill>
                  <a:schemeClr val="tx1"/>
                </a:solidFill>
                <a:latin typeface="Calibri" charset="0"/>
                <a:ea typeface="ＭＳ Ｐゴシック" charset="0"/>
              </a:defRPr>
            </a:lvl9pPr>
          </a:lstStyle>
          <a:p>
            <a:fld id="{F5120F48-0E64-B84A-9F7A-2CDEABBF8046}" type="slidenum">
              <a:rPr lang="en-US">
                <a:ea typeface="MS PGothic" charset="0"/>
              </a:rPr>
              <a:pPr/>
              <a:t>2</a:t>
            </a:fld>
            <a:endParaRPr lang="en-US">
              <a:ea typeface="MS PGothic"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xfrm>
            <a:off x="706438" y="4365887"/>
            <a:ext cx="5484812" cy="411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hangingPunct="0"/>
            <a:r>
              <a:rPr lang="en-US" b="1" dirty="0">
                <a:solidFill>
                  <a:srgbClr val="002060"/>
                </a:solidFill>
              </a:rPr>
              <a:t>Key consumer research takeaways: </a:t>
            </a:r>
          </a:p>
          <a:p>
            <a:pPr eaLnBrk="0" hangingPunct="0">
              <a:buFont typeface="Wingdings" charset="0"/>
              <a:buChar char="§"/>
            </a:pPr>
            <a:endParaRPr lang="en-US" sz="400" dirty="0"/>
          </a:p>
          <a:p>
            <a:pPr eaLnBrk="0" hangingPunct="0">
              <a:buFont typeface="Wingdings" charset="0"/>
              <a:buChar char="§"/>
            </a:pPr>
            <a:r>
              <a:rPr lang="en-US" dirty="0"/>
              <a:t>Changing the name isn’t necessary</a:t>
            </a:r>
          </a:p>
          <a:p>
            <a:pPr eaLnBrk="0" hangingPunct="0">
              <a:buFont typeface="Wingdings" charset="0"/>
              <a:buChar char="§"/>
            </a:pPr>
            <a:endParaRPr lang="en-US" sz="400" dirty="0"/>
          </a:p>
          <a:p>
            <a:pPr eaLnBrk="0" hangingPunct="0">
              <a:buFont typeface="Wingdings" charset="0"/>
              <a:buChar char="§"/>
            </a:pPr>
            <a:r>
              <a:rPr lang="en-US" dirty="0"/>
              <a:t>Palliative care is a relative unknown among </a:t>
            </a:r>
            <a:r>
              <a:rPr lang="en-US" b="1" dirty="0"/>
              <a:t>consumers</a:t>
            </a:r>
            <a:endParaRPr lang="en-US" dirty="0"/>
          </a:p>
          <a:p>
            <a:pPr eaLnBrk="0" hangingPunct="0">
              <a:buFont typeface="Wingdings" charset="0"/>
              <a:buChar char="§"/>
            </a:pPr>
            <a:endParaRPr lang="en-US" sz="400" dirty="0"/>
          </a:p>
          <a:p>
            <a:pPr eaLnBrk="0" hangingPunct="0">
              <a:buFont typeface="Wingdings" charset="0"/>
              <a:buChar char="§"/>
            </a:pPr>
            <a:endParaRPr lang="en-US" sz="400" dirty="0"/>
          </a:p>
          <a:p>
            <a:pPr eaLnBrk="0" hangingPunct="0">
              <a:buFont typeface="Wingdings" charset="0"/>
              <a:buChar char="§"/>
            </a:pPr>
            <a:r>
              <a:rPr lang="en-US" dirty="0"/>
              <a:t>People understand and want palliative care if we </a:t>
            </a:r>
            <a:r>
              <a:rPr lang="en-US" b="1" dirty="0"/>
              <a:t>use their words </a:t>
            </a:r>
            <a:r>
              <a:rPr lang="en-US" dirty="0"/>
              <a:t>to define &amp; describe it</a:t>
            </a:r>
          </a:p>
          <a:p>
            <a:pPr eaLnBrk="0" hangingPunct="0">
              <a:buFont typeface="Wingdings" charset="0"/>
              <a:buChar char="§"/>
            </a:pPr>
            <a:endParaRPr lang="en-US" sz="400" dirty="0"/>
          </a:p>
          <a:p>
            <a:pPr eaLnBrk="0" hangingPunct="0">
              <a:buFont typeface="Wingdings" charset="0"/>
              <a:buChar char="§"/>
            </a:pPr>
            <a:endParaRPr lang="en-US" sz="400" dirty="0"/>
          </a:p>
          <a:p>
            <a:pPr eaLnBrk="0" hangingPunct="0"/>
            <a:r>
              <a:rPr lang="en-US" b="1" dirty="0"/>
              <a:t>Use consistent QOL messages proven to work and </a:t>
            </a:r>
            <a:r>
              <a:rPr lang="en-US" b="1" u="sng" dirty="0"/>
              <a:t>they will stick</a:t>
            </a:r>
          </a:p>
          <a:p>
            <a:pPr defTabSz="457175">
              <a:defRPr/>
            </a:pPr>
            <a:endParaRPr lang="en-US" b="1" dirty="0" smtClean="0">
              <a:solidFill>
                <a:srgbClr val="003399"/>
              </a:solidFill>
              <a:ea typeface="ＭＳ Ｐゴシック" pitchFamily="34" charset="-128"/>
            </a:endParaRPr>
          </a:p>
          <a:p>
            <a:pPr defTabSz="457175">
              <a:defRPr/>
            </a:pPr>
            <a:r>
              <a:rPr lang="en-US" b="1" dirty="0" smtClean="0">
                <a:solidFill>
                  <a:srgbClr val="003399"/>
                </a:solidFill>
                <a:ea typeface="ＭＳ Ｐゴシック" pitchFamily="34" charset="-128"/>
              </a:rPr>
              <a:t>Access </a:t>
            </a:r>
            <a:r>
              <a:rPr lang="en-US" b="1" dirty="0">
                <a:solidFill>
                  <a:srgbClr val="003399"/>
                </a:solidFill>
                <a:ea typeface="ＭＳ Ｐゴシック" pitchFamily="34" charset="-128"/>
              </a:rPr>
              <a:t>report summary with key findings at: </a:t>
            </a:r>
            <a:r>
              <a:rPr lang="en-US" b="1" u="sng" dirty="0" err="1">
                <a:solidFill>
                  <a:srgbClr val="003399"/>
                </a:solidFill>
                <a:ea typeface="ＭＳ Ｐゴシック" pitchFamily="34" charset="-128"/>
              </a:rPr>
              <a:t>www.capc.org</a:t>
            </a:r>
            <a:r>
              <a:rPr lang="en-US" b="1" dirty="0">
                <a:solidFill>
                  <a:srgbClr val="003399"/>
                </a:solidFill>
                <a:ea typeface="ＭＳ Ｐゴシック" pitchFamily="34" charset="-128"/>
              </a:rPr>
              <a:t>.</a:t>
            </a:r>
            <a:endParaRPr lang="en-US" b="1" dirty="0">
              <a:ea typeface="ＭＳ Ｐゴシック" pitchFamily="34" charset="-128"/>
            </a:endParaRPr>
          </a:p>
          <a:p>
            <a:pPr eaLnBrk="1" hangingPunct="1"/>
            <a:endParaRPr lang="en-US" dirty="0"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2413" eaLnBrk="0" hangingPunct="0">
              <a:defRPr>
                <a:solidFill>
                  <a:schemeClr val="tx1"/>
                </a:solidFill>
                <a:latin typeface="Calibri" pitchFamily="34" charset="0"/>
                <a:ea typeface="ヒラギノ角ゴ Pro W3" charset="-128"/>
              </a:defRPr>
            </a:lvl1pPr>
            <a:lvl2pPr marL="742909" indent="-285734" defTabSz="452413" eaLnBrk="0" hangingPunct="0">
              <a:defRPr>
                <a:solidFill>
                  <a:schemeClr val="tx1"/>
                </a:solidFill>
                <a:latin typeface="Calibri" pitchFamily="34" charset="0"/>
                <a:ea typeface="ヒラギノ角ゴ Pro W3" charset="-128"/>
              </a:defRPr>
            </a:lvl2pPr>
            <a:lvl3pPr marL="1142937" indent="-228587" defTabSz="452413" eaLnBrk="0" hangingPunct="0">
              <a:defRPr>
                <a:solidFill>
                  <a:schemeClr val="tx1"/>
                </a:solidFill>
                <a:latin typeface="Calibri" pitchFamily="34" charset="0"/>
                <a:ea typeface="ヒラギノ角ゴ Pro W3" charset="-128"/>
              </a:defRPr>
            </a:lvl3pPr>
            <a:lvl4pPr marL="1600112" indent="-228587" defTabSz="452413" eaLnBrk="0" hangingPunct="0">
              <a:defRPr>
                <a:solidFill>
                  <a:schemeClr val="tx1"/>
                </a:solidFill>
                <a:latin typeface="Calibri" pitchFamily="34" charset="0"/>
                <a:ea typeface="ヒラギノ角ゴ Pro W3" charset="-128"/>
              </a:defRPr>
            </a:lvl4pPr>
            <a:lvl5pPr marL="2057287" indent="-228587" defTabSz="452413" eaLnBrk="0" hangingPunct="0">
              <a:defRPr>
                <a:solidFill>
                  <a:schemeClr val="tx1"/>
                </a:solidFill>
                <a:latin typeface="Calibri" pitchFamily="34" charset="0"/>
                <a:ea typeface="ヒラギノ角ゴ Pro W3" charset="-128"/>
              </a:defRPr>
            </a:lvl5pPr>
            <a:lvl6pPr marL="2514461" indent="-228587" defTabSz="452413" eaLnBrk="0" fontAlgn="base" hangingPunct="0">
              <a:spcBef>
                <a:spcPct val="0"/>
              </a:spcBef>
              <a:spcAft>
                <a:spcPct val="0"/>
              </a:spcAft>
              <a:defRPr>
                <a:solidFill>
                  <a:schemeClr val="tx1"/>
                </a:solidFill>
                <a:latin typeface="Calibri" pitchFamily="34" charset="0"/>
                <a:ea typeface="ヒラギノ角ゴ Pro W3" charset="-128"/>
              </a:defRPr>
            </a:lvl6pPr>
            <a:lvl7pPr marL="2971635" indent="-228587" defTabSz="452413" eaLnBrk="0" fontAlgn="base" hangingPunct="0">
              <a:spcBef>
                <a:spcPct val="0"/>
              </a:spcBef>
              <a:spcAft>
                <a:spcPct val="0"/>
              </a:spcAft>
              <a:defRPr>
                <a:solidFill>
                  <a:schemeClr val="tx1"/>
                </a:solidFill>
                <a:latin typeface="Calibri" pitchFamily="34" charset="0"/>
                <a:ea typeface="ヒラギノ角ゴ Pro W3" charset="-128"/>
              </a:defRPr>
            </a:lvl7pPr>
            <a:lvl8pPr marL="3428810" indent="-228587" defTabSz="452413" eaLnBrk="0" fontAlgn="base" hangingPunct="0">
              <a:spcBef>
                <a:spcPct val="0"/>
              </a:spcBef>
              <a:spcAft>
                <a:spcPct val="0"/>
              </a:spcAft>
              <a:defRPr>
                <a:solidFill>
                  <a:schemeClr val="tx1"/>
                </a:solidFill>
                <a:latin typeface="Calibri" pitchFamily="34" charset="0"/>
                <a:ea typeface="ヒラギノ角ゴ Pro W3" charset="-128"/>
              </a:defRPr>
            </a:lvl8pPr>
            <a:lvl9pPr marL="3885985" indent="-228587" defTabSz="452413" eaLnBrk="0" fontAlgn="base" hangingPunct="0">
              <a:spcBef>
                <a:spcPct val="0"/>
              </a:spcBef>
              <a:spcAft>
                <a:spcPct val="0"/>
              </a:spcAft>
              <a:defRPr>
                <a:solidFill>
                  <a:schemeClr val="tx1"/>
                </a:solidFill>
                <a:latin typeface="Calibri" pitchFamily="34" charset="0"/>
                <a:ea typeface="ヒラギノ角ゴ Pro W3" charset="-128"/>
              </a:defRPr>
            </a:lvl9pPr>
          </a:lstStyle>
          <a:p>
            <a:fld id="{73A5A12C-6455-48C2-8D1C-5F6DF6F024BA}" type="slidenum">
              <a:rPr lang="en-US" smtClean="0">
                <a:latin typeface="Arial" pitchFamily="34" charset="0"/>
                <a:ea typeface="ＭＳ Ｐゴシック" pitchFamily="34" charset="-128"/>
              </a:rPr>
              <a:pPr/>
              <a:t>16</a:t>
            </a:fld>
            <a:endParaRPr lang="en-US"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2060"/>
                </a:solidFill>
              </a:rPr>
              <a:t>Use “palliative care” term consistently and this consumer-driven definition to explain it as an essential part of optimal care</a:t>
            </a:r>
            <a:endParaRPr lang="en-US" sz="1200" dirty="0" smtClean="0"/>
          </a:p>
          <a:p>
            <a:endParaRPr lang="en-US" dirty="0">
              <a:latin typeface="Calibri" charset="0"/>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8650">
              <a:defRPr sz="1200">
                <a:solidFill>
                  <a:schemeClr val="tx1"/>
                </a:solidFill>
                <a:latin typeface="Calibri" charset="0"/>
                <a:ea typeface="ＭＳ Ｐゴシック" charset="0"/>
              </a:defRPr>
            </a:lvl1pPr>
            <a:lvl2pPr marL="729057" indent="-280406" defTabSz="448650">
              <a:defRPr sz="1200">
                <a:solidFill>
                  <a:schemeClr val="tx1"/>
                </a:solidFill>
                <a:latin typeface="Calibri" charset="0"/>
                <a:ea typeface="ＭＳ Ｐゴシック" charset="0"/>
              </a:defRPr>
            </a:lvl2pPr>
            <a:lvl3pPr marL="1121626" indent="-224325" defTabSz="448650">
              <a:defRPr sz="1200">
                <a:solidFill>
                  <a:schemeClr val="tx1"/>
                </a:solidFill>
                <a:latin typeface="Calibri" charset="0"/>
                <a:ea typeface="ＭＳ Ｐゴシック" charset="0"/>
              </a:defRPr>
            </a:lvl3pPr>
            <a:lvl4pPr marL="1570276" indent="-224325" defTabSz="448650">
              <a:defRPr sz="1200">
                <a:solidFill>
                  <a:schemeClr val="tx1"/>
                </a:solidFill>
                <a:latin typeface="Calibri" charset="0"/>
                <a:ea typeface="ＭＳ Ｐゴシック" charset="0"/>
              </a:defRPr>
            </a:lvl4pPr>
            <a:lvl5pPr marL="2018927" indent="-224325" defTabSz="448650">
              <a:defRPr sz="1200">
                <a:solidFill>
                  <a:schemeClr val="tx1"/>
                </a:solidFill>
                <a:latin typeface="Calibri" charset="0"/>
                <a:ea typeface="ＭＳ Ｐゴシック" charset="0"/>
              </a:defRPr>
            </a:lvl5pPr>
            <a:lvl6pPr marL="2467577" indent="-224325" defTabSz="448650" eaLnBrk="0" fontAlgn="base" hangingPunct="0">
              <a:spcBef>
                <a:spcPct val="30000"/>
              </a:spcBef>
              <a:spcAft>
                <a:spcPct val="0"/>
              </a:spcAft>
              <a:defRPr sz="1200">
                <a:solidFill>
                  <a:schemeClr val="tx1"/>
                </a:solidFill>
                <a:latin typeface="Calibri" charset="0"/>
                <a:ea typeface="ＭＳ Ｐゴシック" charset="0"/>
              </a:defRPr>
            </a:lvl6pPr>
            <a:lvl7pPr marL="2916227" indent="-224325" defTabSz="448650" eaLnBrk="0" fontAlgn="base" hangingPunct="0">
              <a:spcBef>
                <a:spcPct val="30000"/>
              </a:spcBef>
              <a:spcAft>
                <a:spcPct val="0"/>
              </a:spcAft>
              <a:defRPr sz="1200">
                <a:solidFill>
                  <a:schemeClr val="tx1"/>
                </a:solidFill>
                <a:latin typeface="Calibri" charset="0"/>
                <a:ea typeface="ＭＳ Ｐゴシック" charset="0"/>
              </a:defRPr>
            </a:lvl7pPr>
            <a:lvl8pPr marL="3364878" indent="-224325" defTabSz="448650" eaLnBrk="0" fontAlgn="base" hangingPunct="0">
              <a:spcBef>
                <a:spcPct val="30000"/>
              </a:spcBef>
              <a:spcAft>
                <a:spcPct val="0"/>
              </a:spcAft>
              <a:defRPr sz="1200">
                <a:solidFill>
                  <a:schemeClr val="tx1"/>
                </a:solidFill>
                <a:latin typeface="Calibri" charset="0"/>
                <a:ea typeface="ＭＳ Ｐゴシック" charset="0"/>
              </a:defRPr>
            </a:lvl8pPr>
            <a:lvl9pPr marL="3813528" indent="-224325" defTabSz="448650" eaLnBrk="0" fontAlgn="base" hangingPunct="0">
              <a:spcBef>
                <a:spcPct val="30000"/>
              </a:spcBef>
              <a:spcAft>
                <a:spcPct val="0"/>
              </a:spcAft>
              <a:defRPr sz="1200">
                <a:solidFill>
                  <a:schemeClr val="tx1"/>
                </a:solidFill>
                <a:latin typeface="Calibri" charset="0"/>
                <a:ea typeface="ＭＳ Ｐゴシック" charset="0"/>
              </a:defRPr>
            </a:lvl9pPr>
          </a:lstStyle>
          <a:p>
            <a:fld id="{50FA6F4C-F4B9-034A-82DF-D348CF848807}" type="slidenum">
              <a:rPr lang="en-US">
                <a:ea typeface="MS PGothic" charset="0"/>
              </a:rPr>
              <a:pPr/>
              <a:t>17</a:t>
            </a:fld>
            <a:endParaRPr lang="en-US">
              <a:ea typeface="MS PGothic"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EB1E6-64F7-624A-9BF7-B6284D0646B7}" type="slidenum">
              <a:rPr lang="en-US" smtClean="0"/>
              <a:t>19</a:t>
            </a:fld>
            <a:endParaRPr lang="en-US"/>
          </a:p>
        </p:txBody>
      </p:sp>
    </p:spTree>
    <p:extLst>
      <p:ext uri="{BB962C8B-B14F-4D97-AF65-F5344CB8AC3E}">
        <p14:creationId xmlns:p14="http://schemas.microsoft.com/office/powerpoint/2010/main" val="2475456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ACA’s federal concurrent</a:t>
            </a:r>
            <a:r>
              <a:rPr lang="en-US" baseline="0" dirty="0" smtClean="0"/>
              <a:t> care waiver has the potential to have a significant positive impact on quality EOL care delivery for children with life-limited illnesses. If implemented through state Medicaid agencies, it would eliminate provider challenges denying concurrent curative and palliative therapies for eligible children.</a:t>
            </a:r>
          </a:p>
          <a:p>
            <a:r>
              <a:rPr lang="en-US" baseline="0" dirty="0" smtClean="0"/>
              <a:t>But physician must still certify the child is within last 6 months of life.</a:t>
            </a:r>
            <a:endParaRPr lang="en-US" dirty="0"/>
          </a:p>
        </p:txBody>
      </p:sp>
      <p:sp>
        <p:nvSpPr>
          <p:cNvPr id="4" name="Slide Number Placeholder 3"/>
          <p:cNvSpPr>
            <a:spLocks noGrp="1"/>
          </p:cNvSpPr>
          <p:nvPr>
            <p:ph type="sldNum" sz="quarter" idx="10"/>
          </p:nvPr>
        </p:nvSpPr>
        <p:spPr/>
        <p:txBody>
          <a:bodyPr/>
          <a:lstStyle/>
          <a:p>
            <a:fld id="{B1AEB1E6-64F7-624A-9BF7-B6284D0646B7}" type="slidenum">
              <a:rPr lang="en-US" smtClean="0"/>
              <a:t>21</a:t>
            </a:fld>
            <a:endParaRPr lang="en-US"/>
          </a:p>
        </p:txBody>
      </p:sp>
    </p:spTree>
    <p:extLst>
      <p:ext uri="{BB962C8B-B14F-4D97-AF65-F5344CB8AC3E}">
        <p14:creationId xmlns:p14="http://schemas.microsoft.com/office/powerpoint/2010/main" val="3160309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a:p>
            <a:pPr lvl="0" algn="r"/>
            <a:endParaRPr lang="en-US" sz="500" dirty="0"/>
          </a:p>
        </p:txBody>
      </p:sp>
      <p:sp>
        <p:nvSpPr>
          <p:cNvPr id="4" name="Slide Number Placeholder 3"/>
          <p:cNvSpPr>
            <a:spLocks noGrp="1"/>
          </p:cNvSpPr>
          <p:nvPr>
            <p:ph type="sldNum" sz="quarter" idx="10"/>
          </p:nvPr>
        </p:nvSpPr>
        <p:spPr/>
        <p:txBody>
          <a:bodyPr/>
          <a:lstStyle/>
          <a:p>
            <a:fld id="{B1AEB1E6-64F7-624A-9BF7-B6284D0646B7}" type="slidenum">
              <a:rPr lang="en-US" smtClean="0"/>
              <a:t>22</a:t>
            </a:fld>
            <a:endParaRPr lang="en-US"/>
          </a:p>
        </p:txBody>
      </p:sp>
    </p:spTree>
    <p:extLst>
      <p:ext uri="{BB962C8B-B14F-4D97-AF65-F5344CB8AC3E}">
        <p14:creationId xmlns:p14="http://schemas.microsoft.com/office/powerpoint/2010/main" val="4279427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Rate of new PPC program creation peaked in 2008, with 12 new programs created that year, and 10 new programs in 2011</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4F7223A5-CA98-634F-8283-D38C8A151996}" type="slidenum">
              <a:rPr lang="en-US" smtClean="0"/>
              <a:pPr/>
              <a:t>23</a:t>
            </a:fld>
            <a:endParaRPr lang="en-US"/>
          </a:p>
        </p:txBody>
      </p:sp>
    </p:spTree>
    <p:extLst>
      <p:ext uri="{BB962C8B-B14F-4D97-AF65-F5344CB8AC3E}">
        <p14:creationId xmlns:p14="http://schemas.microsoft.com/office/powerpoint/2010/main" val="8795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PPC programs often begin with only a few team members, increasing staff and services over time. </a:t>
            </a:r>
          </a:p>
          <a:p>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pPr/>
              <a:t>24</a:t>
            </a:fld>
            <a:endParaRPr lang="en-US"/>
          </a:p>
        </p:txBody>
      </p:sp>
    </p:spTree>
    <p:extLst>
      <p:ext uri="{BB962C8B-B14F-4D97-AF65-F5344CB8AC3E}">
        <p14:creationId xmlns:p14="http://schemas.microsoft.com/office/powerpoint/2010/main" val="3877051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pPr/>
              <a:t>26</a:t>
            </a:fld>
            <a:endParaRPr lang="en-US"/>
          </a:p>
        </p:txBody>
      </p:sp>
    </p:spTree>
    <p:extLst>
      <p:ext uri="{BB962C8B-B14F-4D97-AF65-F5344CB8AC3E}">
        <p14:creationId xmlns:p14="http://schemas.microsoft.com/office/powerpoint/2010/main" val="2428252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000090"/>
                </a:solidFill>
              </a:rPr>
              <a:t>We need to equip clinicians AND empower patients/families at same time to change the culture of QOL communication.</a:t>
            </a:r>
            <a:endParaRPr lang="en-US" sz="1200" dirty="0" smtClean="0">
              <a:solidFill>
                <a:srgbClr val="000090"/>
              </a:solidFill>
            </a:endParaRPr>
          </a:p>
          <a:p>
            <a:endParaRPr lang="en-US" dirty="0"/>
          </a:p>
        </p:txBody>
      </p:sp>
      <p:sp>
        <p:nvSpPr>
          <p:cNvPr id="4" name="Slide Number Placeholder 3"/>
          <p:cNvSpPr>
            <a:spLocks noGrp="1"/>
          </p:cNvSpPr>
          <p:nvPr>
            <p:ph type="sldNum" sz="quarter" idx="10"/>
          </p:nvPr>
        </p:nvSpPr>
        <p:spPr/>
        <p:txBody>
          <a:bodyPr/>
          <a:lstStyle/>
          <a:p>
            <a:fld id="{45C1DABD-A521-264F-8302-44483E8F2FE0}" type="slidenum">
              <a:rPr lang="en-US" smtClean="0"/>
              <a:t>28</a:t>
            </a:fld>
            <a:endParaRPr lang="en-US" dirty="0"/>
          </a:p>
        </p:txBody>
      </p:sp>
    </p:spTree>
    <p:extLst>
      <p:ext uri="{BB962C8B-B14F-4D97-AF65-F5344CB8AC3E}">
        <p14:creationId xmlns:p14="http://schemas.microsoft.com/office/powerpoint/2010/main" val="289950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fld id="{FC4DE6F6-1EB7-417D-8FD9-451CE08B0985}" type="slidenum">
              <a:rPr lang="en-US" smtClean="0"/>
              <a:pPr/>
              <a:t>29</a:t>
            </a:fld>
            <a:endParaRPr lang="en-US" dirty="0"/>
          </a:p>
        </p:txBody>
      </p:sp>
    </p:spTree>
    <p:extLst>
      <p:ext uri="{BB962C8B-B14F-4D97-AF65-F5344CB8AC3E}">
        <p14:creationId xmlns:p14="http://schemas.microsoft.com/office/powerpoint/2010/main" val="1384238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MS PGothic" charset="0"/>
              <a:cs typeface="MS PGothic" charset="0"/>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3550">
              <a:defRPr sz="1200">
                <a:solidFill>
                  <a:schemeClr val="tx1"/>
                </a:solidFill>
                <a:latin typeface="Calibri" charset="0"/>
                <a:ea typeface="ＭＳ Ｐゴシック" charset="0"/>
              </a:defRPr>
            </a:lvl1pPr>
            <a:lvl2pPr marL="742950" indent="-285750" defTabSz="463550">
              <a:defRPr sz="1200">
                <a:solidFill>
                  <a:schemeClr val="tx1"/>
                </a:solidFill>
                <a:latin typeface="Calibri" charset="0"/>
                <a:ea typeface="ＭＳ Ｐゴシック" charset="0"/>
              </a:defRPr>
            </a:lvl2pPr>
            <a:lvl3pPr marL="1143000" indent="-228600" defTabSz="463550">
              <a:defRPr sz="1200">
                <a:solidFill>
                  <a:schemeClr val="tx1"/>
                </a:solidFill>
                <a:latin typeface="Calibri" charset="0"/>
                <a:ea typeface="ＭＳ Ｐゴシック" charset="0"/>
              </a:defRPr>
            </a:lvl3pPr>
            <a:lvl4pPr marL="1600200" indent="-228600" defTabSz="463550">
              <a:defRPr sz="1200">
                <a:solidFill>
                  <a:schemeClr val="tx1"/>
                </a:solidFill>
                <a:latin typeface="Calibri" charset="0"/>
                <a:ea typeface="ＭＳ Ｐゴシック" charset="0"/>
              </a:defRPr>
            </a:lvl4pPr>
            <a:lvl5pPr marL="2057400" indent="-228600" defTabSz="463550">
              <a:defRPr sz="1200">
                <a:solidFill>
                  <a:schemeClr val="tx1"/>
                </a:solidFill>
                <a:latin typeface="Calibri" charset="0"/>
                <a:ea typeface="ＭＳ Ｐゴシック" charset="0"/>
              </a:defRPr>
            </a:lvl5pPr>
            <a:lvl6pPr marL="2514600" indent="-228600" defTabSz="46355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defTabSz="46355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defTabSz="46355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defTabSz="463550" eaLnBrk="0" fontAlgn="base" hangingPunct="0">
              <a:spcBef>
                <a:spcPct val="30000"/>
              </a:spcBef>
              <a:spcAft>
                <a:spcPct val="0"/>
              </a:spcAft>
              <a:defRPr sz="1200">
                <a:solidFill>
                  <a:schemeClr val="tx1"/>
                </a:solidFill>
                <a:latin typeface="Calibri" charset="0"/>
                <a:ea typeface="ＭＳ Ｐゴシック" charset="0"/>
              </a:defRPr>
            </a:lvl9pPr>
          </a:lstStyle>
          <a:p>
            <a:pPr eaLnBrk="0" hangingPunct="0"/>
            <a:fld id="{E636DB85-0149-F748-B066-E6BFB4E06D27}" type="slidenum">
              <a:rPr lang="en-US">
                <a:solidFill>
                  <a:srgbClr val="000000"/>
                </a:solidFill>
                <a:latin typeface="Arial" charset="0"/>
                <a:ea typeface="MS PGothic" charset="0"/>
              </a:rPr>
              <a:pPr eaLnBrk="0" hangingPunct="0"/>
              <a:t>4</a:t>
            </a:fld>
            <a:endParaRPr lang="en-US">
              <a:solidFill>
                <a:srgbClr val="000000"/>
              </a:solidFill>
              <a:latin typeface="Arial" charset="0"/>
              <a:ea typeface="MS PGothic"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1DABD-A521-264F-8302-44483E8F2FE0}" type="slidenum">
              <a:rPr lang="en-US" smtClean="0"/>
              <a:t>30</a:t>
            </a:fld>
            <a:endParaRPr lang="en-US" dirty="0"/>
          </a:p>
        </p:txBody>
      </p:sp>
    </p:spTree>
    <p:extLst>
      <p:ext uri="{BB962C8B-B14F-4D97-AF65-F5344CB8AC3E}">
        <p14:creationId xmlns:p14="http://schemas.microsoft.com/office/powerpoint/2010/main" val="2963975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 to full issue: </a:t>
            </a:r>
            <a:r>
              <a:rPr lang="en-US" dirty="0" smtClean="0">
                <a:hlinkClick r:id="rId3"/>
              </a:rPr>
              <a:t>http://www.mattiemiracle.com/?utm_campaign=2016%2BMay%2BNewsletter&amp;utm_medium=email&amp;utm_source=Mattie%2BMiracle%2BMay%2BNewsletter%2B2016#!downloadstandards/c1dja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1AEB1E6-64F7-624A-9BF7-B6284D0646B7}" type="slidenum">
              <a:rPr lang="en-US" smtClean="0"/>
              <a:t>32</a:t>
            </a:fld>
            <a:endParaRPr lang="en-US"/>
          </a:p>
        </p:txBody>
      </p:sp>
    </p:spTree>
    <p:extLst>
      <p:ext uri="{BB962C8B-B14F-4D97-AF65-F5344CB8AC3E}">
        <p14:creationId xmlns:p14="http://schemas.microsoft.com/office/powerpoint/2010/main" val="752019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Martiniuk</a:t>
            </a:r>
            <a:r>
              <a:rPr lang="en-US" dirty="0" smtClean="0"/>
              <a:t>, A., Silva, M., </a:t>
            </a:r>
            <a:r>
              <a:rPr lang="en-US" dirty="0" err="1" smtClean="0"/>
              <a:t>Amylon</a:t>
            </a:r>
            <a:r>
              <a:rPr lang="en-US" dirty="0" smtClean="0"/>
              <a:t>, M. and Barr, R. (2014), Camp programs for children with cancer and their families: Review of research progress over the past decade. </a:t>
            </a:r>
            <a:r>
              <a:rPr lang="en-US" dirty="0" err="1" smtClean="0"/>
              <a:t>Pediatr</a:t>
            </a:r>
            <a:r>
              <a:rPr lang="en-US" dirty="0" smtClean="0"/>
              <a:t>. Blood Cancer, 61: 778–787. </a:t>
            </a:r>
            <a:r>
              <a:rPr lang="en-US" dirty="0" err="1" smtClean="0"/>
              <a:t>doi</a:t>
            </a:r>
            <a:r>
              <a:rPr lang="en-US" dirty="0" smtClean="0"/>
              <a:t>: 10.1002/pbc.24912</a:t>
            </a:r>
          </a:p>
          <a:p>
            <a:endParaRPr lang="en-US" dirty="0" smtClean="0"/>
          </a:p>
          <a:p>
            <a:r>
              <a:rPr lang="en-US" sz="1200" kern="1200" dirty="0" smtClean="0">
                <a:solidFill>
                  <a:schemeClr val="tx1"/>
                </a:solidFill>
                <a:latin typeface="+mn-lt"/>
                <a:ea typeface="+mn-ea"/>
                <a:cs typeface="+mn-cs"/>
              </a:rPr>
              <a:t>Wu YP, </a:t>
            </a:r>
            <a:r>
              <a:rPr lang="en-US" sz="1200" kern="1200" dirty="0" err="1" smtClean="0">
                <a:solidFill>
                  <a:schemeClr val="tx1"/>
                </a:solidFill>
                <a:latin typeface="+mn-lt"/>
                <a:ea typeface="+mn-ea"/>
                <a:cs typeface="+mn-cs"/>
              </a:rPr>
              <a:t>McPhail</a:t>
            </a:r>
            <a:r>
              <a:rPr lang="en-US" sz="1200" kern="1200" dirty="0" smtClean="0">
                <a:solidFill>
                  <a:schemeClr val="tx1"/>
                </a:solidFill>
                <a:latin typeface="+mn-lt"/>
                <a:ea typeface="+mn-ea"/>
                <a:cs typeface="+mn-cs"/>
              </a:rPr>
              <a:t> J, Mooney R, </a:t>
            </a:r>
            <a:r>
              <a:rPr lang="en-US" sz="1200" kern="1200" dirty="0" err="1" smtClean="0">
                <a:solidFill>
                  <a:schemeClr val="tx1"/>
                </a:solidFill>
                <a:latin typeface="+mn-lt"/>
                <a:ea typeface="+mn-ea"/>
                <a:cs typeface="+mn-cs"/>
              </a:rPr>
              <a:t>Martiniuk</a:t>
            </a:r>
            <a:r>
              <a:rPr lang="en-US" sz="1200" kern="1200" dirty="0" smtClean="0">
                <a:solidFill>
                  <a:schemeClr val="tx1"/>
                </a:solidFill>
                <a:latin typeface="+mn-lt"/>
                <a:ea typeface="+mn-ea"/>
                <a:cs typeface="+mn-cs"/>
              </a:rPr>
              <a:t> A, </a:t>
            </a:r>
            <a:r>
              <a:rPr lang="en-US" sz="1200" kern="1200" dirty="0" err="1" smtClean="0">
                <a:solidFill>
                  <a:schemeClr val="tx1"/>
                </a:solidFill>
                <a:latin typeface="+mn-lt"/>
                <a:ea typeface="+mn-ea"/>
                <a:cs typeface="+mn-cs"/>
              </a:rPr>
              <a:t>Amylon</a:t>
            </a:r>
            <a:r>
              <a:rPr lang="en-US" sz="1200" kern="1200" dirty="0" smtClean="0">
                <a:solidFill>
                  <a:schemeClr val="tx1"/>
                </a:solidFill>
                <a:latin typeface="+mn-lt"/>
                <a:ea typeface="+mn-ea"/>
                <a:cs typeface="+mn-cs"/>
              </a:rPr>
              <a:t> MD. A multisite evaluation of summer camps for children with cancer and their siblings. </a:t>
            </a:r>
            <a:r>
              <a:rPr lang="en-US" sz="1200" i="1" kern="1200" dirty="0" smtClean="0">
                <a:solidFill>
                  <a:schemeClr val="tx1"/>
                </a:solidFill>
                <a:latin typeface="+mn-lt"/>
                <a:ea typeface="+mn-ea"/>
                <a:cs typeface="+mn-cs"/>
              </a:rPr>
              <a:t>Journal of psychosocial oncology. </a:t>
            </a:r>
            <a:r>
              <a:rPr lang="en-US" sz="1200" i="0" kern="1200" dirty="0" smtClean="0">
                <a:solidFill>
                  <a:schemeClr val="tx1"/>
                </a:solidFill>
                <a:latin typeface="+mn-lt"/>
                <a:ea typeface="+mn-ea"/>
                <a:cs typeface="+mn-cs"/>
              </a:rPr>
              <a:t>2016:1-11.</a:t>
            </a:r>
            <a:endParaRPr lang="en-US" dirty="0"/>
          </a:p>
        </p:txBody>
      </p:sp>
      <p:sp>
        <p:nvSpPr>
          <p:cNvPr id="4" name="Slide Number Placeholder 3"/>
          <p:cNvSpPr>
            <a:spLocks noGrp="1"/>
          </p:cNvSpPr>
          <p:nvPr>
            <p:ph type="sldNum" sz="quarter" idx="10"/>
          </p:nvPr>
        </p:nvSpPr>
        <p:spPr/>
        <p:txBody>
          <a:bodyPr/>
          <a:lstStyle/>
          <a:p>
            <a:fld id="{B1AEB1E6-64F7-624A-9BF7-B6284D0646B7}" type="slidenum">
              <a:rPr lang="en-US" smtClean="0"/>
              <a:t>33</a:t>
            </a:fld>
            <a:endParaRPr lang="en-US"/>
          </a:p>
        </p:txBody>
      </p:sp>
    </p:spTree>
    <p:extLst>
      <p:ext uri="{BB962C8B-B14F-4D97-AF65-F5344CB8AC3E}">
        <p14:creationId xmlns:p14="http://schemas.microsoft.com/office/powerpoint/2010/main" val="1152268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pPr/>
              <a:t>34</a:t>
            </a:fld>
            <a:endParaRPr lang="en-US"/>
          </a:p>
        </p:txBody>
      </p:sp>
    </p:spTree>
    <p:extLst>
      <p:ext uri="{BB962C8B-B14F-4D97-AF65-F5344CB8AC3E}">
        <p14:creationId xmlns:p14="http://schemas.microsoft.com/office/powerpoint/2010/main" val="385344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Wingdings" charset="2"/>
              <a:buNone/>
            </a:pPr>
            <a:endParaRPr lang="en-US" sz="800" dirty="0" smtClean="0">
              <a:solidFill>
                <a:srgbClr val="1A4290"/>
              </a:solidFill>
            </a:endParaRPr>
          </a:p>
        </p:txBody>
      </p:sp>
      <p:sp>
        <p:nvSpPr>
          <p:cNvPr id="4" name="Slide Number Placeholder 3"/>
          <p:cNvSpPr>
            <a:spLocks noGrp="1"/>
          </p:cNvSpPr>
          <p:nvPr>
            <p:ph type="sldNum" sz="quarter" idx="10"/>
          </p:nvPr>
        </p:nvSpPr>
        <p:spPr/>
        <p:txBody>
          <a:bodyPr/>
          <a:lstStyle/>
          <a:p>
            <a:fld id="{B1AEB1E6-64F7-624A-9BF7-B6284D0646B7}" type="slidenum">
              <a:rPr lang="en-US" smtClean="0"/>
              <a:t>5</a:t>
            </a:fld>
            <a:endParaRPr lang="en-US"/>
          </a:p>
        </p:txBody>
      </p:sp>
    </p:spTree>
    <p:extLst>
      <p:ext uri="{BB962C8B-B14F-4D97-AF65-F5344CB8AC3E}">
        <p14:creationId xmlns:p14="http://schemas.microsoft.com/office/powerpoint/2010/main" val="3782831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1AEB1E6-64F7-624A-9BF7-B6284D0646B7}" type="slidenum">
              <a:rPr lang="en-US" smtClean="0"/>
              <a:t>7</a:t>
            </a:fld>
            <a:endParaRPr lang="en-US"/>
          </a:p>
        </p:txBody>
      </p:sp>
    </p:spTree>
    <p:extLst>
      <p:ext uri="{BB962C8B-B14F-4D97-AF65-F5344CB8AC3E}">
        <p14:creationId xmlns:p14="http://schemas.microsoft.com/office/powerpoint/2010/main" val="2980106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Wolfe, J, </a:t>
            </a:r>
            <a:r>
              <a:rPr lang="en-US" sz="1200" kern="1200" dirty="0" err="1" smtClean="0">
                <a:solidFill>
                  <a:schemeClr val="tx1"/>
                </a:solidFill>
                <a:effectLst/>
                <a:latin typeface="+mn-lt"/>
                <a:ea typeface="+mn-ea"/>
                <a:cs typeface="+mn-cs"/>
              </a:rPr>
              <a:t>Hammel</a:t>
            </a:r>
            <a:r>
              <a:rPr lang="en-US" sz="1200" kern="1200" dirty="0" smtClean="0">
                <a:solidFill>
                  <a:schemeClr val="tx1"/>
                </a:solidFill>
                <a:effectLst/>
                <a:latin typeface="+mn-lt"/>
                <a:ea typeface="+mn-ea"/>
                <a:cs typeface="+mn-cs"/>
              </a:rPr>
              <a:t>, JF, Edwards, KE, et al. (2008). Easing of suffering in children with cancer at the end of life: Is care changing? </a:t>
            </a:r>
            <a:r>
              <a:rPr lang="en-US" sz="1200" i="1" kern="1200" dirty="0" smtClean="0">
                <a:solidFill>
                  <a:schemeClr val="tx1"/>
                </a:solidFill>
                <a:effectLst/>
                <a:latin typeface="+mn-lt"/>
                <a:ea typeface="+mn-ea"/>
                <a:cs typeface="+mn-cs"/>
              </a:rPr>
              <a:t>Journal of Clinical Oncology, 26</a:t>
            </a:r>
            <a:r>
              <a:rPr lang="en-US" sz="1200" kern="1200" dirty="0" smtClean="0">
                <a:solidFill>
                  <a:schemeClr val="tx1"/>
                </a:solidFill>
                <a:effectLst/>
                <a:latin typeface="+mn-lt"/>
                <a:ea typeface="+mn-ea"/>
                <a:cs typeface="+mn-cs"/>
              </a:rPr>
              <a:t>(10), 1717–1723.</a:t>
            </a:r>
          </a:p>
          <a:p>
            <a:r>
              <a:rPr lang="en-US" sz="1200" kern="1200" dirty="0" smtClean="0">
                <a:solidFill>
                  <a:schemeClr val="tx1"/>
                </a:solidFill>
                <a:effectLst/>
                <a:latin typeface="+mn-lt"/>
                <a:ea typeface="+mn-ea"/>
                <a:cs typeface="+mn-cs"/>
              </a:rPr>
              <a:t>Hays, RM, Valentine, J, Haynes, G, et al. (2006). The Seattle Pediatric Palliative Care Project: Effects on family satisfaction and health-related quality of life. </a:t>
            </a:r>
            <a:r>
              <a:rPr lang="en-US" sz="1200" i="1" kern="1200" dirty="0" smtClean="0">
                <a:solidFill>
                  <a:schemeClr val="tx1"/>
                </a:solidFill>
                <a:effectLst/>
                <a:latin typeface="+mn-lt"/>
                <a:ea typeface="+mn-ea"/>
                <a:cs typeface="+mn-cs"/>
              </a:rPr>
              <a:t>Journal of Palliative Medicine, 9</a:t>
            </a:r>
            <a:r>
              <a:rPr lang="en-US" sz="1200" kern="1200" dirty="0" smtClean="0">
                <a:solidFill>
                  <a:schemeClr val="tx1"/>
                </a:solidFill>
                <a:effectLst/>
                <a:latin typeface="+mn-lt"/>
                <a:ea typeface="+mn-ea"/>
                <a:cs typeface="+mn-cs"/>
              </a:rPr>
              <a:t>(3), 716–728.</a:t>
            </a:r>
          </a:p>
          <a:p>
            <a:r>
              <a:rPr lang="en-US" sz="1200" kern="1200" dirty="0" err="1" smtClean="0">
                <a:solidFill>
                  <a:schemeClr val="tx1"/>
                </a:solidFill>
                <a:effectLst/>
                <a:latin typeface="+mn-lt"/>
                <a:ea typeface="+mn-ea"/>
                <a:cs typeface="+mn-cs"/>
              </a:rPr>
              <a:t>Gans</a:t>
            </a:r>
            <a:r>
              <a:rPr lang="en-US" sz="1200" kern="1200" dirty="0" smtClean="0">
                <a:solidFill>
                  <a:schemeClr val="tx1"/>
                </a:solidFill>
                <a:effectLst/>
                <a:latin typeface="+mn-lt"/>
                <a:ea typeface="+mn-ea"/>
                <a:cs typeface="+mn-cs"/>
              </a:rPr>
              <a:t> D, </a:t>
            </a:r>
            <a:r>
              <a:rPr lang="en-US" sz="1200" kern="1200" dirty="0" err="1" smtClean="0">
                <a:solidFill>
                  <a:schemeClr val="tx1"/>
                </a:solidFill>
                <a:effectLst/>
                <a:latin typeface="+mn-lt"/>
                <a:ea typeface="+mn-ea"/>
                <a:cs typeface="+mn-cs"/>
              </a:rPr>
              <a:t>Hadler</a:t>
            </a:r>
            <a:r>
              <a:rPr lang="en-US" sz="1200" kern="1200" dirty="0" smtClean="0">
                <a:solidFill>
                  <a:schemeClr val="tx1"/>
                </a:solidFill>
                <a:effectLst/>
                <a:latin typeface="+mn-lt"/>
                <a:ea typeface="+mn-ea"/>
                <a:cs typeface="+mn-cs"/>
              </a:rPr>
              <a:t> MW, Chen X, et al. Impact of a pediatric palliative care program on the caregiver experience. J </a:t>
            </a:r>
            <a:r>
              <a:rPr lang="en-US" sz="1200" kern="1200" dirty="0" err="1" smtClean="0">
                <a:solidFill>
                  <a:schemeClr val="tx1"/>
                </a:solidFill>
                <a:effectLst/>
                <a:latin typeface="+mn-lt"/>
                <a:ea typeface="+mn-ea"/>
                <a:cs typeface="+mn-cs"/>
              </a:rPr>
              <a:t>Hosp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Palliat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Nurs</a:t>
            </a:r>
            <a:r>
              <a:rPr lang="en-US" sz="1200" kern="1200" dirty="0" smtClean="0">
                <a:solidFill>
                  <a:schemeClr val="tx1"/>
                </a:solidFill>
                <a:effectLst/>
                <a:latin typeface="+mn-lt"/>
                <a:ea typeface="+mn-ea"/>
                <a:cs typeface="+mn-cs"/>
              </a:rPr>
              <a:t> 2015;17:559-565.</a:t>
            </a:r>
          </a:p>
          <a:p>
            <a:r>
              <a:rPr lang="en-US" sz="1200" kern="1200" dirty="0" err="1" smtClean="0">
                <a:solidFill>
                  <a:schemeClr val="tx1"/>
                </a:solidFill>
                <a:effectLst/>
                <a:latin typeface="+mn-lt"/>
                <a:ea typeface="+mn-ea"/>
                <a:cs typeface="+mn-cs"/>
              </a:rPr>
              <a:t>Friedrichsdorf</a:t>
            </a:r>
            <a:r>
              <a:rPr lang="en-US" sz="1200" kern="1200" dirty="0" smtClean="0">
                <a:solidFill>
                  <a:schemeClr val="tx1"/>
                </a:solidFill>
                <a:effectLst/>
                <a:latin typeface="+mn-lt"/>
                <a:ea typeface="+mn-ea"/>
                <a:cs typeface="+mn-cs"/>
              </a:rPr>
              <a:t> SJ, </a:t>
            </a:r>
            <a:r>
              <a:rPr lang="en-US" sz="1200" kern="1200" dirty="0" err="1" smtClean="0">
                <a:solidFill>
                  <a:schemeClr val="tx1"/>
                </a:solidFill>
                <a:effectLst/>
                <a:latin typeface="+mn-lt"/>
                <a:ea typeface="+mn-ea"/>
                <a:cs typeface="+mn-cs"/>
              </a:rPr>
              <a:t>Postier</a:t>
            </a:r>
            <a:r>
              <a:rPr lang="en-US" sz="1200" kern="1200" dirty="0" smtClean="0">
                <a:solidFill>
                  <a:schemeClr val="tx1"/>
                </a:solidFill>
                <a:effectLst/>
                <a:latin typeface="+mn-lt"/>
                <a:ea typeface="+mn-ea"/>
                <a:cs typeface="+mn-cs"/>
              </a:rPr>
              <a:t> A, Dreyfus J, </a:t>
            </a:r>
            <a:r>
              <a:rPr lang="en-US" sz="1200" kern="1200" dirty="0" err="1" smtClean="0">
                <a:solidFill>
                  <a:schemeClr val="tx1"/>
                </a:solidFill>
                <a:effectLst/>
                <a:latin typeface="+mn-lt"/>
                <a:ea typeface="+mn-ea"/>
                <a:cs typeface="+mn-cs"/>
              </a:rPr>
              <a:t>Osenga</a:t>
            </a:r>
            <a:r>
              <a:rPr lang="en-US" sz="1200" kern="1200" dirty="0" smtClean="0">
                <a:solidFill>
                  <a:schemeClr val="tx1"/>
                </a:solidFill>
                <a:effectLst/>
                <a:latin typeface="+mn-lt"/>
                <a:ea typeface="+mn-ea"/>
                <a:cs typeface="+mn-cs"/>
              </a:rPr>
              <a:t> K, </a:t>
            </a:r>
            <a:r>
              <a:rPr lang="en-US" sz="1200" kern="1200" dirty="0" err="1" smtClean="0">
                <a:solidFill>
                  <a:schemeClr val="tx1"/>
                </a:solidFill>
                <a:effectLst/>
                <a:latin typeface="+mn-lt"/>
                <a:ea typeface="+mn-ea"/>
                <a:cs typeface="+mn-cs"/>
              </a:rPr>
              <a:t>Sencer</a:t>
            </a:r>
            <a:r>
              <a:rPr lang="en-US" sz="1200" kern="1200" dirty="0" smtClean="0">
                <a:solidFill>
                  <a:schemeClr val="tx1"/>
                </a:solidFill>
                <a:effectLst/>
                <a:latin typeface="+mn-lt"/>
                <a:ea typeface="+mn-ea"/>
                <a:cs typeface="+mn-cs"/>
              </a:rPr>
              <a:t> S, Wolfe J. Improved quality of life at end of life related to home-based palliative care in children with cancer. J </a:t>
            </a:r>
            <a:r>
              <a:rPr lang="en-US" sz="1200" kern="1200" dirty="0" err="1" smtClean="0">
                <a:solidFill>
                  <a:schemeClr val="tx1"/>
                </a:solidFill>
                <a:effectLst/>
                <a:latin typeface="+mn-lt"/>
                <a:ea typeface="+mn-ea"/>
                <a:cs typeface="+mn-cs"/>
              </a:rPr>
              <a:t>Palliat</a:t>
            </a:r>
            <a:r>
              <a:rPr lang="en-US" sz="1200" kern="1200" dirty="0" smtClean="0">
                <a:solidFill>
                  <a:schemeClr val="tx1"/>
                </a:solidFill>
                <a:effectLst/>
                <a:latin typeface="+mn-lt"/>
                <a:ea typeface="+mn-ea"/>
                <a:cs typeface="+mn-cs"/>
              </a:rPr>
              <a:t> Med.</a:t>
            </a:r>
          </a:p>
          <a:p>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pPr/>
              <a:t>9</a:t>
            </a:fld>
            <a:endParaRPr lang="en-US"/>
          </a:p>
        </p:txBody>
      </p:sp>
    </p:spTree>
    <p:extLst>
      <p:ext uri="{BB962C8B-B14F-4D97-AF65-F5344CB8AC3E}">
        <p14:creationId xmlns:p14="http://schemas.microsoft.com/office/powerpoint/2010/main" val="3205937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CONTEXT:</a:t>
            </a:r>
          </a:p>
          <a:p>
            <a:r>
              <a:rPr lang="en-US" dirty="0" smtClean="0">
                <a:latin typeface="Calibri" charset="0"/>
              </a:rPr>
              <a:t>In 2010, California launched Partners for Children (PFC), a pediatric palliative care pilot program offering hospice-like services for children eligible for full-scope Medicaid delivered concurrently with curative care, regardless of the child's life expectancy.</a:t>
            </a:r>
          </a:p>
          <a:p>
            <a:r>
              <a:rPr lang="en-US" dirty="0" smtClean="0">
                <a:latin typeface="Calibri" charset="0"/>
              </a:rPr>
              <a:t>OBJECTIVES:</a:t>
            </a:r>
          </a:p>
          <a:p>
            <a:r>
              <a:rPr lang="en-US" dirty="0" smtClean="0">
                <a:latin typeface="Calibri" charset="0"/>
              </a:rPr>
              <a:t>We assessed the change from before PFC enrollment to the enrolled period in 1) health care costs per enrollee per month (PEPM), 2) costs by service type and diagnosis category, and 3) health care utilization (days of inpatient care and length of hospital stay).</a:t>
            </a:r>
          </a:p>
          <a:p>
            <a:r>
              <a:rPr lang="en-US" dirty="0" smtClean="0">
                <a:latin typeface="Calibri" charset="0"/>
              </a:rPr>
              <a:t>METHODS:</a:t>
            </a:r>
          </a:p>
          <a:p>
            <a:r>
              <a:rPr lang="en-US" dirty="0" smtClean="0">
                <a:latin typeface="Calibri" charset="0"/>
              </a:rPr>
              <a:t>A pre-post analysis compared enrollees' health care costs and utilization up to 24 months before enrollment with their costs during participation in the pilot, from January 2010 through December 2012. Analyses were conducted using paid Medicaid claims and program enrollment data.</a:t>
            </a:r>
          </a:p>
          <a:p>
            <a:r>
              <a:rPr lang="en-US" dirty="0" smtClean="0">
                <a:latin typeface="Calibri" charset="0"/>
              </a:rPr>
              <a:t>RESULTS:</a:t>
            </a:r>
          </a:p>
          <a:p>
            <a:r>
              <a:rPr lang="en-US" dirty="0" smtClean="0">
                <a:latin typeface="Calibri" charset="0"/>
              </a:rPr>
              <a:t>The average PEPM health care costs of program enrollees decreased by $3331 from before their participation in PFC to the enrolled period, driven by a reduction in inpatient costs of $4897 PEPM. PFC enrollees experienced a nearly 50% reduction in the average number of inpatient days per month, from 4.2 to 2.3. Average length of stay per hospitalization dropped from an average of 16.7 days before enrollment to 6.5 days while in the program.</a:t>
            </a:r>
          </a:p>
          <a:p>
            <a:r>
              <a:rPr lang="en-US" dirty="0" smtClean="0">
                <a:latin typeface="Calibri" charset="0"/>
              </a:rPr>
              <a:t>CONCLUSION:</a:t>
            </a:r>
          </a:p>
          <a:p>
            <a:r>
              <a:rPr lang="en-US" dirty="0" smtClean="0">
                <a:latin typeface="Calibri" charset="0"/>
              </a:rPr>
              <a:t>Through the provision of home-based therapeutic services, 24/7 access to medical advice, and enhanced, personally tailored care coordination, PFC demonstrated an effective way to reduce costs for children with life-limiting conditions by moving from costly inpatient care to more coordinated and less expensive outpatient care. PFC's home-based care strategy is a cost-effective model for pediatric palliative care elsewhere.</a:t>
            </a:r>
          </a:p>
          <a:p>
            <a:endParaRPr lang="en-US" dirty="0" smtClean="0">
              <a:latin typeface="Calibri" charset="0"/>
            </a:endParaRPr>
          </a:p>
          <a:p>
            <a:endParaRPr lang="en-US" dirty="0" smtClean="0">
              <a:latin typeface="Calibri" charset="0"/>
            </a:endParaRPr>
          </a:p>
          <a:p>
            <a:endParaRPr lang="en-US" dirty="0" smtClean="0">
              <a:latin typeface="Calibri" charset="0"/>
            </a:endParaRPr>
          </a:p>
          <a:p>
            <a:r>
              <a:rPr lang="en-US" dirty="0" smtClean="0">
                <a:latin typeface="Calibri" charset="0"/>
              </a:rPr>
              <a:t>Provided home-based therapeutic</a:t>
            </a:r>
            <a:r>
              <a:rPr lang="en-US" baseline="0" dirty="0" smtClean="0">
                <a:latin typeface="Calibri" charset="0"/>
              </a:rPr>
              <a:t> services 24/7 access to medical advice and enhanced, personally tailored care coordination. </a:t>
            </a:r>
          </a:p>
          <a:p>
            <a:r>
              <a:rPr lang="en-US" baseline="0" dirty="0" smtClean="0">
                <a:latin typeface="Calibri" charset="0"/>
              </a:rPr>
              <a:t>Savings of $3331 PEPM was result of dramatic decrease in inpatient costs, operationalized through major reductions in frequency and length of hospitalizations and relatively smaller increase in outpatients costs. More than ¾ of children were from ethnic minority populations. </a:t>
            </a:r>
          </a:p>
          <a:p>
            <a:endParaRPr lang="en-US" dirty="0" smtClean="0">
              <a:latin typeface="Calibri" charset="0"/>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8650">
              <a:defRPr sz="1200">
                <a:solidFill>
                  <a:schemeClr val="tx1"/>
                </a:solidFill>
                <a:latin typeface="Calibri" charset="0"/>
                <a:ea typeface="ＭＳ Ｐゴシック" charset="0"/>
              </a:defRPr>
            </a:lvl1pPr>
            <a:lvl2pPr marL="729057" indent="-280406" defTabSz="448650">
              <a:defRPr sz="1200">
                <a:solidFill>
                  <a:schemeClr val="tx1"/>
                </a:solidFill>
                <a:latin typeface="Calibri" charset="0"/>
                <a:ea typeface="ＭＳ Ｐゴシック" charset="0"/>
              </a:defRPr>
            </a:lvl2pPr>
            <a:lvl3pPr marL="1121626" indent="-224325" defTabSz="448650">
              <a:defRPr sz="1200">
                <a:solidFill>
                  <a:schemeClr val="tx1"/>
                </a:solidFill>
                <a:latin typeface="Calibri" charset="0"/>
                <a:ea typeface="ＭＳ Ｐゴシック" charset="0"/>
              </a:defRPr>
            </a:lvl3pPr>
            <a:lvl4pPr marL="1570276" indent="-224325" defTabSz="448650">
              <a:defRPr sz="1200">
                <a:solidFill>
                  <a:schemeClr val="tx1"/>
                </a:solidFill>
                <a:latin typeface="Calibri" charset="0"/>
                <a:ea typeface="ＭＳ Ｐゴシック" charset="0"/>
              </a:defRPr>
            </a:lvl4pPr>
            <a:lvl5pPr marL="2018927" indent="-224325" defTabSz="448650">
              <a:defRPr sz="1200">
                <a:solidFill>
                  <a:schemeClr val="tx1"/>
                </a:solidFill>
                <a:latin typeface="Calibri" charset="0"/>
                <a:ea typeface="ＭＳ Ｐゴシック" charset="0"/>
              </a:defRPr>
            </a:lvl5pPr>
            <a:lvl6pPr marL="2467577" indent="-224325" defTabSz="448650" eaLnBrk="0" fontAlgn="base" hangingPunct="0">
              <a:spcBef>
                <a:spcPct val="30000"/>
              </a:spcBef>
              <a:spcAft>
                <a:spcPct val="0"/>
              </a:spcAft>
              <a:defRPr sz="1200">
                <a:solidFill>
                  <a:schemeClr val="tx1"/>
                </a:solidFill>
                <a:latin typeface="Calibri" charset="0"/>
                <a:ea typeface="ＭＳ Ｐゴシック" charset="0"/>
              </a:defRPr>
            </a:lvl6pPr>
            <a:lvl7pPr marL="2916227" indent="-224325" defTabSz="448650" eaLnBrk="0" fontAlgn="base" hangingPunct="0">
              <a:spcBef>
                <a:spcPct val="30000"/>
              </a:spcBef>
              <a:spcAft>
                <a:spcPct val="0"/>
              </a:spcAft>
              <a:defRPr sz="1200">
                <a:solidFill>
                  <a:schemeClr val="tx1"/>
                </a:solidFill>
                <a:latin typeface="Calibri" charset="0"/>
                <a:ea typeface="ＭＳ Ｐゴシック" charset="0"/>
              </a:defRPr>
            </a:lvl7pPr>
            <a:lvl8pPr marL="3364878" indent="-224325" defTabSz="448650" eaLnBrk="0" fontAlgn="base" hangingPunct="0">
              <a:spcBef>
                <a:spcPct val="30000"/>
              </a:spcBef>
              <a:spcAft>
                <a:spcPct val="0"/>
              </a:spcAft>
              <a:defRPr sz="1200">
                <a:solidFill>
                  <a:schemeClr val="tx1"/>
                </a:solidFill>
                <a:latin typeface="Calibri" charset="0"/>
                <a:ea typeface="ＭＳ Ｐゴシック" charset="0"/>
              </a:defRPr>
            </a:lvl8pPr>
            <a:lvl9pPr marL="3813528" indent="-224325" defTabSz="448650" eaLnBrk="0" fontAlgn="base" hangingPunct="0">
              <a:spcBef>
                <a:spcPct val="30000"/>
              </a:spcBef>
              <a:spcAft>
                <a:spcPct val="0"/>
              </a:spcAft>
              <a:defRPr sz="1200">
                <a:solidFill>
                  <a:schemeClr val="tx1"/>
                </a:solidFill>
                <a:latin typeface="Calibri" charset="0"/>
                <a:ea typeface="ＭＳ Ｐゴシック" charset="0"/>
              </a:defRPr>
            </a:lvl9pPr>
          </a:lstStyle>
          <a:p>
            <a:fld id="{D9D0124C-5436-2B44-9DF2-A7A51D16985C}" type="slidenum">
              <a:rPr lang="en-US">
                <a:ea typeface="MS PGothic" charset="0"/>
              </a:rPr>
              <a:pPr/>
              <a:t>10</a:t>
            </a:fld>
            <a:endParaRPr lang="en-US">
              <a:ea typeface="MS P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pPr/>
              <a:t>12</a:t>
            </a:fld>
            <a:endParaRPr lang="en-US"/>
          </a:p>
        </p:txBody>
      </p:sp>
    </p:spTree>
    <p:extLst>
      <p:ext uri="{BB962C8B-B14F-4D97-AF65-F5344CB8AC3E}">
        <p14:creationId xmlns:p14="http://schemas.microsoft.com/office/powerpoint/2010/main" val="2779981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1AEB1E6-64F7-624A-9BF7-B6284D0646B7}" type="slidenum">
              <a:rPr lang="en-US" smtClean="0"/>
              <a:t>13</a:t>
            </a:fld>
            <a:endParaRPr lang="en-US"/>
          </a:p>
        </p:txBody>
      </p:sp>
    </p:spTree>
    <p:extLst>
      <p:ext uri="{BB962C8B-B14F-4D97-AF65-F5344CB8AC3E}">
        <p14:creationId xmlns:p14="http://schemas.microsoft.com/office/powerpoint/2010/main" val="2980106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smtClean="0">
                <a:ea typeface="+mn-ea"/>
              </a:rPr>
              <a:t>http://www.wsj.com/articles/the-challenges-of-palliative-care-for-children-1424145655</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8650">
              <a:defRPr sz="1200">
                <a:solidFill>
                  <a:schemeClr val="tx1"/>
                </a:solidFill>
                <a:latin typeface="Calibri" charset="0"/>
                <a:ea typeface="ＭＳ Ｐゴシック" charset="0"/>
              </a:defRPr>
            </a:lvl1pPr>
            <a:lvl2pPr marL="729057" indent="-280406" defTabSz="448650">
              <a:defRPr sz="1200">
                <a:solidFill>
                  <a:schemeClr val="tx1"/>
                </a:solidFill>
                <a:latin typeface="Calibri" charset="0"/>
                <a:ea typeface="ＭＳ Ｐゴシック" charset="0"/>
              </a:defRPr>
            </a:lvl2pPr>
            <a:lvl3pPr marL="1121626" indent="-224325" defTabSz="448650">
              <a:defRPr sz="1200">
                <a:solidFill>
                  <a:schemeClr val="tx1"/>
                </a:solidFill>
                <a:latin typeface="Calibri" charset="0"/>
                <a:ea typeface="ＭＳ Ｐゴシック" charset="0"/>
              </a:defRPr>
            </a:lvl3pPr>
            <a:lvl4pPr marL="1570276" indent="-224325" defTabSz="448650">
              <a:defRPr sz="1200">
                <a:solidFill>
                  <a:schemeClr val="tx1"/>
                </a:solidFill>
                <a:latin typeface="Calibri" charset="0"/>
                <a:ea typeface="ＭＳ Ｐゴシック" charset="0"/>
              </a:defRPr>
            </a:lvl4pPr>
            <a:lvl5pPr marL="2018927" indent="-224325" defTabSz="448650">
              <a:defRPr sz="1200">
                <a:solidFill>
                  <a:schemeClr val="tx1"/>
                </a:solidFill>
                <a:latin typeface="Calibri" charset="0"/>
                <a:ea typeface="ＭＳ Ｐゴシック" charset="0"/>
              </a:defRPr>
            </a:lvl5pPr>
            <a:lvl6pPr marL="2467577" indent="-224325" defTabSz="448650" eaLnBrk="0" fontAlgn="base" hangingPunct="0">
              <a:spcBef>
                <a:spcPct val="30000"/>
              </a:spcBef>
              <a:spcAft>
                <a:spcPct val="0"/>
              </a:spcAft>
              <a:defRPr sz="1200">
                <a:solidFill>
                  <a:schemeClr val="tx1"/>
                </a:solidFill>
                <a:latin typeface="Calibri" charset="0"/>
                <a:ea typeface="ＭＳ Ｐゴシック" charset="0"/>
              </a:defRPr>
            </a:lvl6pPr>
            <a:lvl7pPr marL="2916227" indent="-224325" defTabSz="448650" eaLnBrk="0" fontAlgn="base" hangingPunct="0">
              <a:spcBef>
                <a:spcPct val="30000"/>
              </a:spcBef>
              <a:spcAft>
                <a:spcPct val="0"/>
              </a:spcAft>
              <a:defRPr sz="1200">
                <a:solidFill>
                  <a:schemeClr val="tx1"/>
                </a:solidFill>
                <a:latin typeface="Calibri" charset="0"/>
                <a:ea typeface="ＭＳ Ｐゴシック" charset="0"/>
              </a:defRPr>
            </a:lvl7pPr>
            <a:lvl8pPr marL="3364878" indent="-224325" defTabSz="448650" eaLnBrk="0" fontAlgn="base" hangingPunct="0">
              <a:spcBef>
                <a:spcPct val="30000"/>
              </a:spcBef>
              <a:spcAft>
                <a:spcPct val="0"/>
              </a:spcAft>
              <a:defRPr sz="1200">
                <a:solidFill>
                  <a:schemeClr val="tx1"/>
                </a:solidFill>
                <a:latin typeface="Calibri" charset="0"/>
                <a:ea typeface="ＭＳ Ｐゴシック" charset="0"/>
              </a:defRPr>
            </a:lvl8pPr>
            <a:lvl9pPr marL="3813528" indent="-224325" defTabSz="448650" eaLnBrk="0" fontAlgn="base" hangingPunct="0">
              <a:spcBef>
                <a:spcPct val="30000"/>
              </a:spcBef>
              <a:spcAft>
                <a:spcPct val="0"/>
              </a:spcAft>
              <a:defRPr sz="1200">
                <a:solidFill>
                  <a:schemeClr val="tx1"/>
                </a:solidFill>
                <a:latin typeface="Calibri" charset="0"/>
                <a:ea typeface="ＭＳ Ｐゴシック" charset="0"/>
              </a:defRPr>
            </a:lvl9pPr>
          </a:lstStyle>
          <a:p>
            <a:fld id="{8216C482-BF43-B143-AB03-32E4C4A929D7}" type="slidenum">
              <a:rPr lang="en-US">
                <a:ea typeface="MS PGothic" charset="0"/>
              </a:rPr>
              <a:pPr/>
              <a:t>14</a:t>
            </a:fld>
            <a:endParaRPr lang="en-US">
              <a:ea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1764A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7085"/>
            <a:ext cx="7772400" cy="1470025"/>
          </a:xfrm>
          <a:noFill/>
          <a:ln>
            <a:noFill/>
          </a:ln>
        </p:spPr>
        <p:txBody>
          <a:bodyPr/>
          <a:lstStyle>
            <a:lvl1pPr algn="l">
              <a:defRPr b="1" i="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57110"/>
            <a:ext cx="7772400" cy="1752600"/>
          </a:xfrm>
        </p:spPr>
        <p:txBody>
          <a:bodyPr/>
          <a:lstStyle>
            <a:lvl1pPr marL="0" indent="0" algn="l">
              <a:buNone/>
              <a:defRPr sz="27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3427302" y="6238116"/>
            <a:ext cx="1652814" cy="365125"/>
          </a:xfrm>
          <a:prstGeom prst="rect">
            <a:avLst/>
          </a:prstGeom>
        </p:spPr>
        <p:txBody>
          <a:bodyPr/>
          <a:lstStyle/>
          <a:p>
            <a:fld id="{98ABB4F7-02F0-434C-98E5-7887382A7352}" type="datetime1">
              <a:rPr lang="en-US" smtClean="0"/>
              <a:pPr/>
              <a:t>11/11/16</a:t>
            </a:fld>
            <a:endParaRPr lang="en-US" dirty="0"/>
          </a:p>
        </p:txBody>
      </p:sp>
      <p:sp>
        <p:nvSpPr>
          <p:cNvPr id="5" name="Footer Placeholder 4"/>
          <p:cNvSpPr>
            <a:spLocks noGrp="1"/>
          </p:cNvSpPr>
          <p:nvPr>
            <p:ph type="ftr" sz="quarter" idx="11"/>
          </p:nvPr>
        </p:nvSpPr>
        <p:spPr>
          <a:xfrm>
            <a:off x="1369555" y="6238116"/>
            <a:ext cx="2022759" cy="365125"/>
          </a:xfrm>
          <a:prstGeom prst="rect">
            <a:avLst/>
          </a:prstGeom>
        </p:spPr>
        <p:txBody>
          <a:bodyPr/>
          <a:lstStyle/>
          <a:p>
            <a:endParaRPr lang="en-US"/>
          </a:p>
        </p:txBody>
      </p:sp>
      <p:sp>
        <p:nvSpPr>
          <p:cNvPr id="10" name="TextBox 9"/>
          <p:cNvSpPr txBox="1"/>
          <p:nvPr userDrawn="1"/>
        </p:nvSpPr>
        <p:spPr>
          <a:xfrm>
            <a:off x="7162800" y="6477000"/>
            <a:ext cx="184666" cy="369332"/>
          </a:xfrm>
          <a:prstGeom prst="rect">
            <a:avLst/>
          </a:prstGeom>
          <a:noFill/>
        </p:spPr>
        <p:txBody>
          <a:bodyPr wrap="none" rtlCol="0">
            <a:spAutoFit/>
          </a:bodyPr>
          <a:lstStyle/>
          <a:p>
            <a:endParaRPr lang="en-US" dirty="0"/>
          </a:p>
        </p:txBody>
      </p:sp>
      <p:sp>
        <p:nvSpPr>
          <p:cNvPr id="12" name="Rectangle 11"/>
          <p:cNvSpPr/>
          <p:nvPr userDrawn="1"/>
        </p:nvSpPr>
        <p:spPr>
          <a:xfrm>
            <a:off x="0" y="5169556"/>
            <a:ext cx="9143999" cy="1688443"/>
          </a:xfrm>
          <a:prstGeom prst="rect">
            <a:avLst/>
          </a:prstGeom>
          <a:solidFill>
            <a:srgbClr val="128E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pic>
        <p:nvPicPr>
          <p:cNvPr id="13" name="Picture 12" descr="CAPC-white-logo_001-01-Hom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6448" y="5561247"/>
            <a:ext cx="1624892" cy="919424"/>
          </a:xfrm>
          <a:prstGeom prst="rect">
            <a:avLst/>
          </a:prstGeom>
        </p:spPr>
      </p:pic>
    </p:spTree>
    <p:extLst>
      <p:ext uri="{BB962C8B-B14F-4D97-AF65-F5344CB8AC3E}">
        <p14:creationId xmlns:p14="http://schemas.microsoft.com/office/powerpoint/2010/main" val="3294227386"/>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pPr algn="l"/>
            <a:fld id="{5C06C424-E783-2A4B-A49B-6E477786D520}" type="slidenum">
              <a:rPr lang="en-US" smtClean="0"/>
              <a:pPr algn="l"/>
              <a:t>‹#›</a:t>
            </a:fld>
            <a:endParaRPr lang="en-US" dirty="0"/>
          </a:p>
        </p:txBody>
      </p:sp>
    </p:spTree>
    <p:extLst>
      <p:ext uri="{BB962C8B-B14F-4D97-AF65-F5344CB8AC3E}">
        <p14:creationId xmlns:p14="http://schemas.microsoft.com/office/powerpoint/2010/main" val="3787314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pPr algn="l"/>
            <a:fld id="{5C06C424-E783-2A4B-A49B-6E477786D520}" type="slidenum">
              <a:rPr lang="en-US" smtClean="0"/>
              <a:pPr algn="l"/>
              <a:t>‹#›</a:t>
            </a:fld>
            <a:endParaRPr lang="en-US" dirty="0"/>
          </a:p>
        </p:txBody>
      </p:sp>
    </p:spTree>
    <p:extLst>
      <p:ext uri="{BB962C8B-B14F-4D97-AF65-F5344CB8AC3E}">
        <p14:creationId xmlns:p14="http://schemas.microsoft.com/office/powerpoint/2010/main" val="2480312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pic>
        <p:nvPicPr>
          <p:cNvPr id="4" name="Picture 6" descr="0049.57_Enterprise PPT Slides_Standard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457200" y="1354147"/>
            <a:ext cx="8229600" cy="933605"/>
          </a:xfrm>
        </p:spPr>
        <p:txBody>
          <a:bodyPr>
            <a:normAutofit/>
          </a:bodyPr>
          <a:lstStyle>
            <a:lvl1pPr algn="l">
              <a:defRPr sz="4000"/>
            </a:lvl1pPr>
          </a:lstStyle>
          <a:p>
            <a:r>
              <a:rPr lang="en-US" dirty="0" smtClean="0"/>
              <a:t>Click to edit Master title style</a:t>
            </a:r>
            <a:endParaRPr lang="en-US" dirty="0"/>
          </a:p>
        </p:txBody>
      </p:sp>
      <p:sp>
        <p:nvSpPr>
          <p:cNvPr id="9" name="Subtitle 2"/>
          <p:cNvSpPr>
            <a:spLocks noGrp="1"/>
          </p:cNvSpPr>
          <p:nvPr>
            <p:ph type="subTitle" idx="1"/>
          </p:nvPr>
        </p:nvSpPr>
        <p:spPr>
          <a:xfrm>
            <a:off x="457200" y="2405504"/>
            <a:ext cx="8229600" cy="3835350"/>
          </a:xfrm>
        </p:spPr>
        <p:txBody>
          <a:bodyPr/>
          <a:lstStyle>
            <a:lvl1pPr marL="457200" indent="-457200" algn="l">
              <a:buFont typeface="Arial"/>
              <a:buChar char="•"/>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a:xfrm rot="16200000">
            <a:off x="7551351" y="1645920"/>
            <a:ext cx="2438399" cy="365760"/>
          </a:xfrm>
          <a:prstGeom prst="rect">
            <a:avLst/>
          </a:prstGeom>
        </p:spPr>
        <p:txBody>
          <a:bodyPr/>
          <a:lstStyle>
            <a:lvl1pPr>
              <a:defRPr/>
            </a:lvl1pPr>
          </a:lstStyle>
          <a:p>
            <a:fld id="{E8973448-9E86-9D4F-B771-1B4AE1CC9E6B}" type="datetimeFigureOut">
              <a:rPr lang="en-US"/>
              <a:pPr/>
              <a:t>11/11/16</a:t>
            </a:fld>
            <a:endParaRPr lang="en-US"/>
          </a:p>
        </p:txBody>
      </p:sp>
      <p:sp>
        <p:nvSpPr>
          <p:cNvPr id="6" name="Footer Placeholder 4"/>
          <p:cNvSpPr>
            <a:spLocks noGrp="1"/>
          </p:cNvSpPr>
          <p:nvPr>
            <p:ph type="ftr" sz="quarter" idx="11"/>
          </p:nvPr>
        </p:nvSpPr>
        <p:spPr>
          <a:xfrm rot="16200000">
            <a:off x="7586910" y="4048760"/>
            <a:ext cx="2367281" cy="365760"/>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4DA6D2A-1D3B-9B42-A959-C47950671B7C}" type="slidenum">
              <a:rPr lang="en-US"/>
              <a:pPr/>
              <a:t>‹#›</a:t>
            </a:fld>
            <a:endParaRPr lang="en-US"/>
          </a:p>
        </p:txBody>
      </p:sp>
    </p:spTree>
    <p:extLst>
      <p:ext uri="{BB962C8B-B14F-4D97-AF65-F5344CB8AC3E}">
        <p14:creationId xmlns:p14="http://schemas.microsoft.com/office/powerpoint/2010/main" val="2267958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cture with Content">
    <p:spTree>
      <p:nvGrpSpPr>
        <p:cNvPr id="1" name=""/>
        <p:cNvGrpSpPr/>
        <p:nvPr/>
      </p:nvGrpSpPr>
      <p:grpSpPr>
        <a:xfrm>
          <a:off x="0" y="0"/>
          <a:ext cx="0" cy="0"/>
          <a:chOff x="0" y="0"/>
          <a:chExt cx="0" cy="0"/>
        </a:xfrm>
      </p:grpSpPr>
      <p:pic>
        <p:nvPicPr>
          <p:cNvPr id="4" name="Picture 6" descr="0049.57_Enterprise PPT Slides_Standard3.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575050" y="1227985"/>
            <a:ext cx="5111750" cy="4898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10" name="Picture Placeholder 9"/>
          <p:cNvSpPr>
            <a:spLocks noGrp="1"/>
          </p:cNvSpPr>
          <p:nvPr>
            <p:ph type="pic" sz="quarter" idx="13"/>
          </p:nvPr>
        </p:nvSpPr>
        <p:spPr>
          <a:xfrm>
            <a:off x="457200" y="1396201"/>
            <a:ext cx="3117850" cy="4729961"/>
          </a:xfrm>
        </p:spPr>
        <p:txBody>
          <a:bodyPr rtlCol="0">
            <a:normAutofit/>
          </a:bodyPr>
          <a:lstStyle/>
          <a:p>
            <a:pPr lvl="0"/>
            <a:endParaRPr lang="en-US" noProof="0"/>
          </a:p>
        </p:txBody>
      </p:sp>
      <p:sp>
        <p:nvSpPr>
          <p:cNvPr id="5" name="Date Placeholder 4"/>
          <p:cNvSpPr>
            <a:spLocks noGrp="1"/>
          </p:cNvSpPr>
          <p:nvPr>
            <p:ph type="dt" sz="half" idx="14"/>
          </p:nvPr>
        </p:nvSpPr>
        <p:spPr>
          <a:xfrm rot="16200000">
            <a:off x="7551351" y="1645920"/>
            <a:ext cx="2438399" cy="365760"/>
          </a:xfrm>
          <a:prstGeom prst="rect">
            <a:avLst/>
          </a:prstGeom>
        </p:spPr>
        <p:txBody>
          <a:bodyPr/>
          <a:lstStyle>
            <a:lvl1pPr>
              <a:defRPr/>
            </a:lvl1pPr>
          </a:lstStyle>
          <a:p>
            <a:fld id="{140689D7-3F7E-C34C-8453-048C82D0F900}" type="datetimeFigureOut">
              <a:rPr lang="en-US"/>
              <a:pPr/>
              <a:t>11/11/16</a:t>
            </a:fld>
            <a:endParaRPr lang="en-US"/>
          </a:p>
        </p:txBody>
      </p:sp>
      <p:sp>
        <p:nvSpPr>
          <p:cNvPr id="6" name="Footer Placeholder 5"/>
          <p:cNvSpPr>
            <a:spLocks noGrp="1"/>
          </p:cNvSpPr>
          <p:nvPr>
            <p:ph type="ftr" sz="quarter" idx="15"/>
          </p:nvPr>
        </p:nvSpPr>
        <p:spPr>
          <a:xfrm rot="16200000">
            <a:off x="7586910" y="4048760"/>
            <a:ext cx="2367281" cy="36576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6"/>
          </p:nvPr>
        </p:nvSpPr>
        <p:spPr/>
        <p:txBody>
          <a:bodyPr/>
          <a:lstStyle>
            <a:lvl1pPr>
              <a:defRPr/>
            </a:lvl1pPr>
          </a:lstStyle>
          <a:p>
            <a:fld id="{69683335-61BF-EF4F-A96F-8417B4D0E55F}" type="slidenum">
              <a:rPr lang="en-US"/>
              <a:pPr/>
              <a:t>‹#›</a:t>
            </a:fld>
            <a:endParaRPr lang="en-US"/>
          </a:p>
        </p:txBody>
      </p:sp>
    </p:spTree>
    <p:extLst>
      <p:ext uri="{BB962C8B-B14F-4D97-AF65-F5344CB8AC3E}">
        <p14:creationId xmlns:p14="http://schemas.microsoft.com/office/powerpoint/2010/main" val="1836026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pPr algn="l"/>
            <a:fld id="{5C06C424-E783-2A4B-A49B-6E477786D520}" type="slidenum">
              <a:rPr lang="en-US" smtClean="0"/>
              <a:pPr algn="l"/>
              <a:t>‹#›</a:t>
            </a:fld>
            <a:endParaRPr lang="en-US" dirty="0"/>
          </a:p>
        </p:txBody>
      </p:sp>
    </p:spTree>
    <p:extLst>
      <p:ext uri="{BB962C8B-B14F-4D97-AF65-F5344CB8AC3E}">
        <p14:creationId xmlns:p14="http://schemas.microsoft.com/office/powerpoint/2010/main" val="1896788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6"/>
          <p:cNvSpPr>
            <a:spLocks noGrp="1"/>
          </p:cNvSpPr>
          <p:nvPr>
            <p:ph type="sldNum" sz="quarter" idx="10"/>
          </p:nvPr>
        </p:nvSpPr>
        <p:spPr/>
        <p:txBody>
          <a:bodyPr/>
          <a:lstStyle/>
          <a:p>
            <a:pPr algn="l"/>
            <a:fld id="{5C06C424-E783-2A4B-A49B-6E477786D520}" type="slidenum">
              <a:rPr lang="en-US" smtClean="0"/>
              <a:pPr algn="l"/>
              <a:t>‹#›</a:t>
            </a:fld>
            <a:endParaRPr lang="en-US" dirty="0"/>
          </a:p>
        </p:txBody>
      </p:sp>
    </p:spTree>
    <p:extLst>
      <p:ext uri="{BB962C8B-B14F-4D97-AF65-F5344CB8AC3E}">
        <p14:creationId xmlns:p14="http://schemas.microsoft.com/office/powerpoint/2010/main" val="1405474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0"/>
          </p:nvPr>
        </p:nvSpPr>
        <p:spPr/>
        <p:txBody>
          <a:bodyPr/>
          <a:lstStyle/>
          <a:p>
            <a:pPr algn="l"/>
            <a:fld id="{5C06C424-E783-2A4B-A49B-6E477786D520}" type="slidenum">
              <a:rPr lang="en-US" smtClean="0"/>
              <a:pPr algn="l"/>
              <a:t>‹#›</a:t>
            </a:fld>
            <a:endParaRPr lang="en-US" dirty="0"/>
          </a:p>
        </p:txBody>
      </p:sp>
    </p:spTree>
    <p:extLst>
      <p:ext uri="{BB962C8B-B14F-4D97-AF65-F5344CB8AC3E}">
        <p14:creationId xmlns:p14="http://schemas.microsoft.com/office/powerpoint/2010/main" val="4094988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9"/>
          <p:cNvSpPr>
            <a:spLocks noGrp="1"/>
          </p:cNvSpPr>
          <p:nvPr>
            <p:ph type="sldNum" sz="quarter" idx="10"/>
          </p:nvPr>
        </p:nvSpPr>
        <p:spPr/>
        <p:txBody>
          <a:bodyPr/>
          <a:lstStyle/>
          <a:p>
            <a:pPr algn="l"/>
            <a:fld id="{5C06C424-E783-2A4B-A49B-6E477786D520}" type="slidenum">
              <a:rPr lang="en-US" smtClean="0"/>
              <a:pPr algn="l"/>
              <a:t>‹#›</a:t>
            </a:fld>
            <a:endParaRPr lang="en-US" dirty="0"/>
          </a:p>
        </p:txBody>
      </p:sp>
    </p:spTree>
    <p:extLst>
      <p:ext uri="{BB962C8B-B14F-4D97-AF65-F5344CB8AC3E}">
        <p14:creationId xmlns:p14="http://schemas.microsoft.com/office/powerpoint/2010/main" val="3259260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0"/>
          </p:nvPr>
        </p:nvSpPr>
        <p:spPr/>
        <p:txBody>
          <a:bodyPr/>
          <a:lstStyle/>
          <a:p>
            <a:pPr algn="l"/>
            <a:fld id="{5C06C424-E783-2A4B-A49B-6E477786D520}" type="slidenum">
              <a:rPr lang="en-US" smtClean="0"/>
              <a:pPr algn="l"/>
              <a:t>‹#›</a:t>
            </a:fld>
            <a:endParaRPr lang="en-US" dirty="0"/>
          </a:p>
        </p:txBody>
      </p:sp>
    </p:spTree>
    <p:extLst>
      <p:ext uri="{BB962C8B-B14F-4D97-AF65-F5344CB8AC3E}">
        <p14:creationId xmlns:p14="http://schemas.microsoft.com/office/powerpoint/2010/main" val="3303347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lgn="l"/>
            <a:fld id="{5C06C424-E783-2A4B-A49B-6E477786D520}" type="slidenum">
              <a:rPr lang="en-US" smtClean="0"/>
              <a:pPr algn="l"/>
              <a:t>‹#›</a:t>
            </a:fld>
            <a:endParaRPr lang="en-US" dirty="0"/>
          </a:p>
        </p:txBody>
      </p:sp>
    </p:spTree>
    <p:extLst>
      <p:ext uri="{BB962C8B-B14F-4D97-AF65-F5344CB8AC3E}">
        <p14:creationId xmlns:p14="http://schemas.microsoft.com/office/powerpoint/2010/main" val="3661272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pPr algn="l"/>
            <a:fld id="{5C06C424-E783-2A4B-A49B-6E477786D520}" type="slidenum">
              <a:rPr lang="en-US" smtClean="0"/>
              <a:pPr algn="l"/>
              <a:t>‹#›</a:t>
            </a:fld>
            <a:endParaRPr lang="en-US" dirty="0"/>
          </a:p>
        </p:txBody>
      </p:sp>
    </p:spTree>
    <p:extLst>
      <p:ext uri="{BB962C8B-B14F-4D97-AF65-F5344CB8AC3E}">
        <p14:creationId xmlns:p14="http://schemas.microsoft.com/office/powerpoint/2010/main" val="3088070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pPr algn="l"/>
            <a:fld id="{5C06C424-E783-2A4B-A49B-6E477786D520}" type="slidenum">
              <a:rPr lang="en-US" smtClean="0"/>
              <a:pPr algn="l"/>
              <a:t>‹#›</a:t>
            </a:fld>
            <a:endParaRPr lang="en-US" dirty="0"/>
          </a:p>
        </p:txBody>
      </p:sp>
    </p:spTree>
    <p:extLst>
      <p:ext uri="{BB962C8B-B14F-4D97-AF65-F5344CB8AC3E}">
        <p14:creationId xmlns:p14="http://schemas.microsoft.com/office/powerpoint/2010/main" val="40955861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30208"/>
            <a:ext cx="8229600" cy="43584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79095" y="6223797"/>
            <a:ext cx="473347" cy="38403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5C06C424-E783-2A4B-A49B-6E477786D520}" type="slidenum">
              <a:rPr lang="en-US" smtClean="0"/>
              <a:pPr algn="l"/>
              <a:t>‹#›</a:t>
            </a:fld>
            <a:endParaRPr lang="en-US" dirty="0"/>
          </a:p>
        </p:txBody>
      </p:sp>
      <p:pic>
        <p:nvPicPr>
          <p:cNvPr id="8" name="Picture 7" descr="capc-side-01.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709767" y="5970685"/>
            <a:ext cx="2268584" cy="895415"/>
          </a:xfrm>
          <a:prstGeom prst="rect">
            <a:avLst/>
          </a:prstGeom>
        </p:spPr>
      </p:pic>
    </p:spTree>
    <p:extLst>
      <p:ext uri="{BB962C8B-B14F-4D97-AF65-F5344CB8AC3E}">
        <p14:creationId xmlns:p14="http://schemas.microsoft.com/office/powerpoint/2010/main" val="1245250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457200" rtl="0" eaLnBrk="1" latinLnBrk="0" hangingPunct="1">
        <a:spcBef>
          <a:spcPct val="0"/>
        </a:spcBef>
        <a:buNone/>
        <a:defRPr sz="4400" b="1" i="0" kern="1200">
          <a:solidFill>
            <a:srgbClr val="118ED9"/>
          </a:solidFill>
          <a:latin typeface="+mj-lt"/>
          <a:ea typeface="+mj-ea"/>
          <a:cs typeface="+mj-cs"/>
        </a:defRPr>
      </a:lvl1pPr>
    </p:titleStyle>
    <p:bodyStyle>
      <a:lvl1pPr marL="342900" indent="-342900" algn="l" defTabSz="457200" rtl="0" eaLnBrk="1" latinLnBrk="0" hangingPunct="1">
        <a:spcBef>
          <a:spcPct val="20000"/>
        </a:spcBef>
        <a:buClr>
          <a:srgbClr val="157ACF"/>
        </a:buClr>
        <a:buSzPct val="80000"/>
        <a:buFont typeface="Lucida Grande"/>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tabLst/>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hyperlink" Target="http://meetinglibrary.asco.org/content/103464?media=vm&amp;poster=1" TargetMode="External"/><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4"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hyperlink" Target="http://www.capc.org" TargetMode="External"/><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hyperlink" Target="http://www.vitaltalk.org" TargetMode="External"/><Relationship Id="rId8"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hyperlink" Target="http://www.mattiemiracle.com/?utm_campaign=2016+May+Newsletter&amp;utm_medium=email&amp;utm_source=Mattie+Miracle+May+Newsletter+2016%23!downloadstandards/c1dja"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hyperlink" Target="http://www.cocai.org/index.php/component/geofactory/?view=map&amp;id=4" TargetMode="External"/><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jpeg"/><Relationship Id="rId5" Type="http://schemas.openxmlformats.org/officeDocument/2006/relationships/hyperlink" Target="http://www.patientadvocate.org/index.php?p=186" TargetMode="External"/><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Putting Pediatric </a:t>
            </a:r>
            <a:r>
              <a:rPr lang="en-US" dirty="0" smtClean="0"/>
              <a:t>Palliative Care </a:t>
            </a:r>
            <a:r>
              <a:rPr lang="en-US" dirty="0" smtClean="0"/>
              <a:t>in Prime Time</a:t>
            </a:r>
            <a:endParaRPr lang="en-US" dirty="0"/>
          </a:p>
        </p:txBody>
      </p:sp>
      <p:sp>
        <p:nvSpPr>
          <p:cNvPr id="2" name="Subtitle 1"/>
          <p:cNvSpPr>
            <a:spLocks noGrp="1"/>
          </p:cNvSpPr>
          <p:nvPr>
            <p:ph type="subTitle" idx="1"/>
          </p:nvPr>
        </p:nvSpPr>
        <p:spPr/>
        <p:txBody>
          <a:bodyPr/>
          <a:lstStyle/>
          <a:p>
            <a:r>
              <a:rPr lang="en-US" dirty="0"/>
              <a:t>Benefits, Value Proposition, Messaging, and Resources</a:t>
            </a:r>
            <a:br>
              <a:rPr lang="en-US" dirty="0"/>
            </a:br>
            <a:endParaRPr lang="en-US" dirty="0"/>
          </a:p>
        </p:txBody>
      </p:sp>
    </p:spTree>
    <p:extLst>
      <p:ext uri="{BB962C8B-B14F-4D97-AF65-F5344CB8AC3E}">
        <p14:creationId xmlns:p14="http://schemas.microsoft.com/office/powerpoint/2010/main" val="218542133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Shown Also To Reduce Costs</a:t>
            </a:r>
            <a:endParaRPr lang="en-US" dirty="0"/>
          </a:p>
        </p:txBody>
      </p:sp>
      <p:sp>
        <p:nvSpPr>
          <p:cNvPr id="26627" name="Content Placeholder 6"/>
          <p:cNvSpPr>
            <a:spLocks noGrp="1"/>
          </p:cNvSpPr>
          <p:nvPr>
            <p:ph sz="half" idx="1"/>
          </p:nvPr>
        </p:nvSpPr>
        <p:spPr>
          <a:xfrm>
            <a:off x="191052" y="1425082"/>
            <a:ext cx="4352917" cy="3306410"/>
          </a:xfrm>
        </p:spPr>
        <p:txBody>
          <a:bodyPr>
            <a:noAutofit/>
          </a:bodyPr>
          <a:lstStyle/>
          <a:p>
            <a:pPr marL="0" indent="0">
              <a:buNone/>
            </a:pPr>
            <a:r>
              <a:rPr lang="en-US" sz="2000" b="1" dirty="0" smtClean="0">
                <a:solidFill>
                  <a:schemeClr val="tx2">
                    <a:lumMod val="75000"/>
                  </a:schemeClr>
                </a:solidFill>
              </a:rPr>
              <a:t>California Home-Based PPC Pilot Findings:</a:t>
            </a:r>
          </a:p>
          <a:p>
            <a:endParaRPr lang="en-US" sz="800" dirty="0" smtClean="0"/>
          </a:p>
          <a:p>
            <a:r>
              <a:rPr lang="en-US" sz="2000" dirty="0" smtClean="0"/>
              <a:t>High </a:t>
            </a:r>
            <a:r>
              <a:rPr lang="en-US" sz="2000" dirty="0"/>
              <a:t>satisfaction scores from </a:t>
            </a:r>
            <a:r>
              <a:rPr lang="en-US" sz="2000" dirty="0" smtClean="0"/>
              <a:t>caregivers – improved children’s </a:t>
            </a:r>
            <a:r>
              <a:rPr lang="en-US" sz="2000" dirty="0"/>
              <a:t>pain and other symptoms </a:t>
            </a:r>
            <a:r>
              <a:rPr lang="en-US" sz="2000" dirty="0" smtClean="0"/>
              <a:t>and parents’ own </a:t>
            </a:r>
            <a:r>
              <a:rPr lang="en-US" sz="2000" dirty="0"/>
              <a:t>experience and quality of </a:t>
            </a:r>
            <a:r>
              <a:rPr lang="en-US" sz="2000" dirty="0" smtClean="0"/>
              <a:t>life</a:t>
            </a:r>
          </a:p>
          <a:p>
            <a:endParaRPr lang="en-US" sz="800" dirty="0"/>
          </a:p>
          <a:p>
            <a:r>
              <a:rPr lang="en-US" sz="2000" dirty="0" smtClean="0"/>
              <a:t>Health </a:t>
            </a:r>
            <a:r>
              <a:rPr lang="en-US" sz="2000" dirty="0"/>
              <a:t>care cost savings of $3,331 </a:t>
            </a:r>
            <a:r>
              <a:rPr lang="en-US" sz="2000" dirty="0" smtClean="0"/>
              <a:t>PEPM</a:t>
            </a:r>
          </a:p>
          <a:p>
            <a:endParaRPr lang="en-US" sz="800" dirty="0" smtClean="0"/>
          </a:p>
        </p:txBody>
      </p:sp>
      <p:sp>
        <p:nvSpPr>
          <p:cNvPr id="3" name="Content Placeholder 2"/>
          <p:cNvSpPr>
            <a:spLocks noGrp="1"/>
          </p:cNvSpPr>
          <p:nvPr>
            <p:ph sz="half" idx="2"/>
          </p:nvPr>
        </p:nvSpPr>
        <p:spPr>
          <a:xfrm>
            <a:off x="4648199" y="1600200"/>
            <a:ext cx="4242847" cy="4856920"/>
          </a:xfrm>
        </p:spPr>
        <p:txBody>
          <a:bodyPr>
            <a:normAutofit fontScale="70000" lnSpcReduction="20000"/>
          </a:bodyPr>
          <a:lstStyle/>
          <a:p>
            <a:r>
              <a:rPr lang="en-US" dirty="0"/>
              <a:t>Most savings were realized through a dramatic reduction in inpatient costs of $4897 </a:t>
            </a:r>
            <a:r>
              <a:rPr lang="en-US" dirty="0" smtClean="0"/>
              <a:t>PEPM</a:t>
            </a:r>
          </a:p>
          <a:p>
            <a:endParaRPr lang="en-US" sz="1100" dirty="0"/>
          </a:p>
          <a:p>
            <a:r>
              <a:rPr lang="en-US" dirty="0" smtClean="0"/>
              <a:t>Enrollees </a:t>
            </a:r>
            <a:r>
              <a:rPr lang="en-US" dirty="0"/>
              <a:t>experienced a nearly 50% reduction in average number of inpatient days per month (dropped from 4.2 to 2.3)</a:t>
            </a:r>
          </a:p>
          <a:p>
            <a:endParaRPr lang="en-US" sz="1000" dirty="0"/>
          </a:p>
          <a:p>
            <a:r>
              <a:rPr lang="en-US" dirty="0"/>
              <a:t>Average LOS per hospitalization dropped from average 16.7 days before enrollment to 6.5 days while in the program</a:t>
            </a:r>
          </a:p>
          <a:p>
            <a:endParaRPr lang="en-US" sz="1000" dirty="0"/>
          </a:p>
          <a:p>
            <a:r>
              <a:rPr lang="en-US" dirty="0"/>
              <a:t>Overall savings totaled nearly $7 million. Pilot data spanned Jan 2010 to Dec 2012</a:t>
            </a:r>
          </a:p>
          <a:p>
            <a:endParaRPr lang="en-US" sz="1000" dirty="0"/>
          </a:p>
          <a:p>
            <a:endParaRPr lang="en-US" dirty="0"/>
          </a:p>
        </p:txBody>
      </p:sp>
      <p:sp>
        <p:nvSpPr>
          <p:cNvPr id="4" name="TextBox 3"/>
          <p:cNvSpPr txBox="1"/>
          <p:nvPr/>
        </p:nvSpPr>
        <p:spPr>
          <a:xfrm>
            <a:off x="191052" y="5713645"/>
            <a:ext cx="6202751" cy="938719"/>
          </a:xfrm>
          <a:prstGeom prst="rect">
            <a:avLst/>
          </a:prstGeom>
          <a:noFill/>
        </p:spPr>
        <p:txBody>
          <a:bodyPr wrap="square" rtlCol="0">
            <a:spAutoFit/>
          </a:bodyPr>
          <a:lstStyle/>
          <a:p>
            <a:r>
              <a:rPr lang="en-US" sz="1100" dirty="0" err="1"/>
              <a:t>Gans</a:t>
            </a:r>
            <a:r>
              <a:rPr lang="en-US" sz="1100" dirty="0"/>
              <a:t> D, </a:t>
            </a:r>
            <a:r>
              <a:rPr lang="en-US" sz="1100" dirty="0" err="1"/>
              <a:t>Hadler</a:t>
            </a:r>
            <a:r>
              <a:rPr lang="en-US" sz="1100" dirty="0"/>
              <a:t> MW, Chen X, et al. Impact of a pediatric palliative care program on the caregiver experience. J </a:t>
            </a:r>
            <a:r>
              <a:rPr lang="en-US" sz="1100" dirty="0" err="1" smtClean="0"/>
              <a:t>Hosp</a:t>
            </a:r>
            <a:r>
              <a:rPr lang="en-US" sz="1100" dirty="0" smtClean="0"/>
              <a:t> </a:t>
            </a:r>
            <a:r>
              <a:rPr lang="en-US" sz="1100" dirty="0" err="1"/>
              <a:t>Palliat</a:t>
            </a:r>
            <a:r>
              <a:rPr lang="en-US" sz="1100" dirty="0"/>
              <a:t> </a:t>
            </a:r>
            <a:r>
              <a:rPr lang="en-US" sz="1100" dirty="0" err="1"/>
              <a:t>Nurs</a:t>
            </a:r>
            <a:r>
              <a:rPr lang="en-US" sz="1100" dirty="0"/>
              <a:t> 2015;17:559-565</a:t>
            </a:r>
            <a:r>
              <a:rPr lang="en-US" sz="1100" dirty="0" smtClean="0"/>
              <a:t>.</a:t>
            </a:r>
            <a:endParaRPr lang="en-US" sz="1100" dirty="0"/>
          </a:p>
          <a:p>
            <a:endParaRPr lang="en-US" sz="1100" dirty="0" smtClean="0"/>
          </a:p>
          <a:p>
            <a:r>
              <a:rPr lang="en-US" sz="1100" dirty="0" err="1" smtClean="0"/>
              <a:t>Gans</a:t>
            </a:r>
            <a:r>
              <a:rPr lang="en-US" sz="1100" dirty="0" smtClean="0"/>
              <a:t> </a:t>
            </a:r>
            <a:r>
              <a:rPr lang="en-US" sz="1100" dirty="0"/>
              <a:t>D, </a:t>
            </a:r>
            <a:r>
              <a:rPr lang="en-US" sz="1100" dirty="0" err="1"/>
              <a:t>Hadler</a:t>
            </a:r>
            <a:r>
              <a:rPr lang="en-US" sz="1100" dirty="0"/>
              <a:t> MW, Chen X, et al. Cost Analysis and Policy Implications of a Pediatric Palliative Care Program. </a:t>
            </a:r>
            <a:r>
              <a:rPr lang="en-US" sz="1100" i="1" dirty="0"/>
              <a:t>J Pain Symptom Manage. </a:t>
            </a:r>
            <a:r>
              <a:rPr lang="en-US" sz="1100" dirty="0"/>
              <a:t>2016;52(3):329-335</a:t>
            </a:r>
            <a:r>
              <a:rPr lang="en-US" sz="1100" dirty="0" smtClean="0"/>
              <a:t>.</a:t>
            </a:r>
            <a:endParaRPr lang="en-US" sz="1100" dirty="0"/>
          </a:p>
        </p:txBody>
      </p:sp>
      <p:pic>
        <p:nvPicPr>
          <p:cNvPr id="8" name="Picture 4" descr="PFC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1052" y="4731493"/>
            <a:ext cx="2119130" cy="94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74600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Sizeable Numbers Need PPC </a:t>
            </a:r>
            <a:endParaRPr lang="en-US" dirty="0"/>
          </a:p>
        </p:txBody>
      </p:sp>
      <p:sp>
        <p:nvSpPr>
          <p:cNvPr id="3" name="Content Placeholder 2"/>
          <p:cNvSpPr>
            <a:spLocks noGrp="1"/>
          </p:cNvSpPr>
          <p:nvPr>
            <p:ph idx="1"/>
          </p:nvPr>
        </p:nvSpPr>
        <p:spPr>
          <a:xfrm>
            <a:off x="479095" y="1448271"/>
            <a:ext cx="8229600" cy="4358492"/>
          </a:xfrm>
        </p:spPr>
        <p:txBody>
          <a:bodyPr>
            <a:normAutofit fontScale="92500" lnSpcReduction="20000"/>
          </a:bodyPr>
          <a:lstStyle/>
          <a:p>
            <a:r>
              <a:rPr lang="en-US" dirty="0" smtClean="0"/>
              <a:t>Infants and children with medical complexity are increasing in prevalence</a:t>
            </a:r>
          </a:p>
          <a:p>
            <a:endParaRPr lang="en-US" sz="900" dirty="0" smtClean="0"/>
          </a:p>
          <a:p>
            <a:r>
              <a:rPr lang="en-US" dirty="0" smtClean="0"/>
              <a:t>Childhood deaths in US total 40,000 annually, and more than half occur in infancy</a:t>
            </a:r>
          </a:p>
          <a:p>
            <a:endParaRPr lang="en-US" sz="900" dirty="0" smtClean="0"/>
          </a:p>
          <a:p>
            <a:r>
              <a:rPr lang="en-US" dirty="0" smtClean="0"/>
              <a:t>Estimates on numbers of US children currently living with complex conditions range from 400,000 and up</a:t>
            </a:r>
          </a:p>
          <a:p>
            <a:endParaRPr lang="en-US" sz="900" dirty="0" smtClean="0"/>
          </a:p>
          <a:p>
            <a:r>
              <a:rPr lang="en-US" dirty="0" smtClean="0"/>
              <a:t>As many as 17 million adults are caregivers for a seriously ill child</a:t>
            </a:r>
            <a:endParaRPr lang="en-US" dirty="0"/>
          </a:p>
        </p:txBody>
      </p:sp>
      <p:sp>
        <p:nvSpPr>
          <p:cNvPr id="4" name="Slide Number Placeholder 3"/>
          <p:cNvSpPr>
            <a:spLocks noGrp="1"/>
          </p:cNvSpPr>
          <p:nvPr>
            <p:ph type="sldNum" sz="quarter" idx="10"/>
          </p:nvPr>
        </p:nvSpPr>
        <p:spPr/>
        <p:txBody>
          <a:bodyPr/>
          <a:lstStyle/>
          <a:p>
            <a:pPr algn="l"/>
            <a:fld id="{5C06C424-E783-2A4B-A49B-6E477786D520}" type="slidenum">
              <a:rPr lang="en-US" smtClean="0"/>
              <a:pPr algn="l"/>
              <a:t>11</a:t>
            </a:fld>
            <a:endParaRPr lang="en-US" dirty="0"/>
          </a:p>
        </p:txBody>
      </p:sp>
    </p:spTree>
    <p:extLst>
      <p:ext uri="{BB962C8B-B14F-4D97-AF65-F5344CB8AC3E}">
        <p14:creationId xmlns:p14="http://schemas.microsoft.com/office/powerpoint/2010/main" val="14595005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Caring for Infants and Children: </a:t>
            </a:r>
            <a:r>
              <a:rPr lang="en-US" sz="3600" dirty="0" smtClean="0"/>
              <a:t>Unique Qualities and Challenges</a:t>
            </a:r>
            <a:endParaRPr lang="en-US" sz="3600" dirty="0"/>
          </a:p>
        </p:txBody>
      </p:sp>
      <p:sp>
        <p:nvSpPr>
          <p:cNvPr id="3" name="Content Placeholder 2"/>
          <p:cNvSpPr>
            <a:spLocks noGrp="1"/>
          </p:cNvSpPr>
          <p:nvPr>
            <p:ph idx="1"/>
          </p:nvPr>
        </p:nvSpPr>
        <p:spPr>
          <a:xfrm>
            <a:off x="457200" y="1717025"/>
            <a:ext cx="8392328" cy="4506772"/>
          </a:xfrm>
        </p:spPr>
        <p:txBody>
          <a:bodyPr>
            <a:normAutofit fontScale="92500" lnSpcReduction="20000"/>
          </a:bodyPr>
          <a:lstStyle/>
          <a:p>
            <a:r>
              <a:rPr lang="en-US" dirty="0" smtClean="0"/>
              <a:t>Patients’ ages range from infants to young adults</a:t>
            </a:r>
          </a:p>
          <a:p>
            <a:endParaRPr lang="en-US" sz="900" dirty="0" smtClean="0"/>
          </a:p>
          <a:p>
            <a:r>
              <a:rPr lang="en-US" dirty="0" smtClean="0"/>
              <a:t>Present with wide-ranging diagnoses, developmental stages and symptom burden</a:t>
            </a:r>
          </a:p>
          <a:p>
            <a:endParaRPr lang="en-US" sz="900" dirty="0" smtClean="0"/>
          </a:p>
          <a:p>
            <a:r>
              <a:rPr lang="en-US" dirty="0" smtClean="0"/>
              <a:t>Course of care may stretch many months or years, and also supports siblings, parents and extended family</a:t>
            </a:r>
          </a:p>
          <a:p>
            <a:endParaRPr lang="en-US" sz="900" dirty="0" smtClean="0"/>
          </a:p>
          <a:p>
            <a:r>
              <a:rPr lang="en-US" dirty="0" smtClean="0"/>
              <a:t>Parents are integrally involved in decisions in best interest of child with child’s involvement in process increasing with age</a:t>
            </a:r>
            <a:endParaRPr lang="en-US" dirty="0"/>
          </a:p>
        </p:txBody>
      </p:sp>
      <p:sp>
        <p:nvSpPr>
          <p:cNvPr id="4" name="Slide Number Placeholder 3"/>
          <p:cNvSpPr>
            <a:spLocks noGrp="1"/>
          </p:cNvSpPr>
          <p:nvPr>
            <p:ph type="sldNum" sz="quarter" idx="10"/>
          </p:nvPr>
        </p:nvSpPr>
        <p:spPr/>
        <p:txBody>
          <a:bodyPr/>
          <a:lstStyle/>
          <a:p>
            <a:pPr algn="l"/>
            <a:fld id="{5C06C424-E783-2A4B-A49B-6E477786D520}" type="slidenum">
              <a:rPr lang="en-US" smtClean="0"/>
              <a:pPr algn="l"/>
              <a:t>12</a:t>
            </a:fld>
            <a:endParaRPr lang="en-US" dirty="0"/>
          </a:p>
        </p:txBody>
      </p:sp>
    </p:spTree>
    <p:extLst>
      <p:ext uri="{BB962C8B-B14F-4D97-AF65-F5344CB8AC3E}">
        <p14:creationId xmlns:p14="http://schemas.microsoft.com/office/powerpoint/2010/main" val="29353204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2380" y="911692"/>
            <a:ext cx="7620000" cy="635046"/>
          </a:xfrm>
        </p:spPr>
        <p:txBody>
          <a:bodyPr>
            <a:normAutofit fontScale="90000"/>
          </a:bodyPr>
          <a:lstStyle/>
          <a:p>
            <a:r>
              <a:rPr lang="en-US" sz="4000" dirty="0">
                <a:solidFill>
                  <a:srgbClr val="1578CE"/>
                </a:solidFill>
              </a:rPr>
              <a:t>Who delivers </a:t>
            </a:r>
            <a:r>
              <a:rPr lang="en-US" sz="4000" dirty="0" smtClean="0">
                <a:solidFill>
                  <a:srgbClr val="1578CE"/>
                </a:solidFill>
              </a:rPr>
              <a:t>it? </a:t>
            </a:r>
            <a:br>
              <a:rPr lang="en-US" sz="4000" dirty="0" smtClean="0">
                <a:solidFill>
                  <a:srgbClr val="1578CE"/>
                </a:solidFill>
              </a:rPr>
            </a:br>
            <a:r>
              <a:rPr lang="en-US" sz="4000" dirty="0" smtClean="0">
                <a:solidFill>
                  <a:srgbClr val="1578CE"/>
                </a:solidFill>
              </a:rPr>
              <a:t>Everyone</a:t>
            </a:r>
            <a:r>
              <a:rPr lang="en-US" sz="4000" b="1" dirty="0">
                <a:solidFill>
                  <a:srgbClr val="1578CE"/>
                </a:solidFill>
              </a:rPr>
              <a:t/>
            </a:r>
            <a:br>
              <a:rPr lang="en-US" sz="4000" b="1" dirty="0">
                <a:solidFill>
                  <a:srgbClr val="1578CE"/>
                </a:solidFill>
              </a:rPr>
            </a:br>
            <a:r>
              <a:rPr lang="en-US" sz="4000" dirty="0">
                <a:solidFill>
                  <a:srgbClr val="1578CE"/>
                </a:solidFill>
              </a:rPr>
              <a:t/>
            </a:r>
            <a:br>
              <a:rPr lang="en-US" sz="4000" dirty="0">
                <a:solidFill>
                  <a:srgbClr val="1578CE"/>
                </a:solidFill>
              </a:rPr>
            </a:br>
            <a:r>
              <a:rPr lang="en-US" sz="4000" dirty="0" smtClean="0">
                <a:solidFill>
                  <a:srgbClr val="002060"/>
                </a:solidFill>
              </a:rPr>
              <a:t> </a:t>
            </a:r>
            <a:endParaRPr lang="en-US" sz="4000" dirty="0"/>
          </a:p>
        </p:txBody>
      </p:sp>
      <p:sp>
        <p:nvSpPr>
          <p:cNvPr id="8" name="Rectangle 7"/>
          <p:cNvSpPr/>
          <p:nvPr/>
        </p:nvSpPr>
        <p:spPr>
          <a:xfrm>
            <a:off x="252380" y="1269024"/>
            <a:ext cx="8657036" cy="6370974"/>
          </a:xfrm>
          <a:prstGeom prst="rect">
            <a:avLst/>
          </a:prstGeom>
        </p:spPr>
        <p:txBody>
          <a:bodyPr wrap="square">
            <a:spAutoFit/>
          </a:bodyPr>
          <a:lstStyle/>
          <a:p>
            <a:endParaRPr lang="en-US" sz="800" b="1" dirty="0">
              <a:solidFill>
                <a:srgbClr val="002060"/>
              </a:solidFill>
            </a:endParaRPr>
          </a:p>
          <a:p>
            <a:r>
              <a:rPr lang="en-US" sz="2400" b="1" dirty="0"/>
              <a:t>Generalist palliative care </a:t>
            </a:r>
          </a:p>
          <a:p>
            <a:r>
              <a:rPr lang="en-US" sz="2400" dirty="0"/>
              <a:t>Basic symptom management and </a:t>
            </a:r>
            <a:r>
              <a:rPr lang="en-US" sz="2400" dirty="0" smtClean="0"/>
              <a:t>communication all clinicians should provide to </a:t>
            </a:r>
            <a:r>
              <a:rPr lang="en-US" sz="2400" dirty="0"/>
              <a:t>achieve goal concordant </a:t>
            </a:r>
            <a:r>
              <a:rPr lang="en-US" sz="2400" dirty="0" smtClean="0"/>
              <a:t>treatment and QOL</a:t>
            </a:r>
          </a:p>
          <a:p>
            <a:endParaRPr lang="en-US" sz="800" dirty="0"/>
          </a:p>
          <a:p>
            <a:pPr>
              <a:buFont typeface="Arial" charset="0"/>
              <a:buChar char="•"/>
            </a:pPr>
            <a:endParaRPr lang="en-US" sz="800" b="1" dirty="0"/>
          </a:p>
          <a:p>
            <a:r>
              <a:rPr lang="en-US" sz="2400" b="1" dirty="0"/>
              <a:t>Specialized team consultation </a:t>
            </a:r>
            <a:endParaRPr lang="en-US" sz="2400" b="1" dirty="0" smtClean="0"/>
          </a:p>
          <a:p>
            <a:r>
              <a:rPr lang="en-US" sz="2400" dirty="0" smtClean="0"/>
              <a:t>For </a:t>
            </a:r>
            <a:r>
              <a:rPr lang="en-US" sz="2400" dirty="0"/>
              <a:t>more complex cases – refractory symptoms, challenging care planning and </a:t>
            </a:r>
            <a:r>
              <a:rPr lang="en-US" sz="2400" dirty="0" smtClean="0"/>
              <a:t>communication</a:t>
            </a:r>
          </a:p>
          <a:p>
            <a:endParaRPr lang="en-US" sz="1200" dirty="0" smtClean="0"/>
          </a:p>
          <a:p>
            <a:r>
              <a:rPr lang="en-US" sz="1200" dirty="0" smtClean="0"/>
              <a:t>TE Quill and AP Abernathy. Generalist </a:t>
            </a:r>
            <a:r>
              <a:rPr lang="en-US" sz="1200" dirty="0"/>
              <a:t>plus Specialist Palliative Care — </a:t>
            </a:r>
            <a:endParaRPr lang="en-US" sz="1200" dirty="0" smtClean="0"/>
          </a:p>
          <a:p>
            <a:r>
              <a:rPr lang="en-US" sz="1200" dirty="0" smtClean="0"/>
              <a:t>Creating </a:t>
            </a:r>
            <a:r>
              <a:rPr lang="en-US" sz="1200" dirty="0"/>
              <a:t>a More Sustainable </a:t>
            </a:r>
            <a:r>
              <a:rPr lang="en-US" sz="1200" dirty="0" smtClean="0"/>
              <a:t>Model. N </a:t>
            </a:r>
            <a:r>
              <a:rPr lang="en-US" sz="1200" dirty="0" err="1"/>
              <a:t>Engl</a:t>
            </a:r>
            <a:r>
              <a:rPr lang="en-US" sz="1200" dirty="0"/>
              <a:t> J Med 2013; 368:1173-</a:t>
            </a:r>
            <a:r>
              <a:rPr lang="en-US" sz="1200" dirty="0" smtClean="0"/>
              <a:t>1175</a:t>
            </a:r>
            <a:endParaRPr lang="en-US" sz="1200" dirty="0"/>
          </a:p>
          <a:p>
            <a:endParaRPr lang="en-US" sz="1200" dirty="0"/>
          </a:p>
          <a:p>
            <a:r>
              <a:rPr lang="en-US" sz="2400" b="1" dirty="0" smtClean="0">
                <a:solidFill>
                  <a:srgbClr val="002060"/>
                </a:solidFill>
              </a:rPr>
              <a:t>Action step: </a:t>
            </a:r>
            <a:r>
              <a:rPr lang="en-US" sz="2400" dirty="0" smtClean="0">
                <a:solidFill>
                  <a:srgbClr val="002060"/>
                </a:solidFill>
              </a:rPr>
              <a:t>Prioritize </a:t>
            </a:r>
            <a:r>
              <a:rPr lang="en-US" sz="2400" dirty="0">
                <a:solidFill>
                  <a:srgbClr val="002060"/>
                </a:solidFill>
              </a:rPr>
              <a:t>professional education and training in primary palliative care core </a:t>
            </a:r>
            <a:r>
              <a:rPr lang="en-US" sz="2400" dirty="0" smtClean="0">
                <a:solidFill>
                  <a:srgbClr val="002060"/>
                </a:solidFill>
              </a:rPr>
              <a:t>competencies for all clinicians</a:t>
            </a:r>
            <a:endParaRPr lang="en-US" sz="2400" dirty="0">
              <a:solidFill>
                <a:srgbClr val="002060"/>
              </a:solidFill>
            </a:endParaRPr>
          </a:p>
          <a:p>
            <a:pPr marL="342900" indent="-342900">
              <a:buFont typeface="Arial"/>
              <a:buChar char="•"/>
            </a:pPr>
            <a:r>
              <a:rPr lang="en-US" dirty="0">
                <a:solidFill>
                  <a:srgbClr val="002060"/>
                </a:solidFill>
              </a:rPr>
              <a:t>Communication skills (prognosis, goals of care, transitions)</a:t>
            </a:r>
          </a:p>
          <a:p>
            <a:pPr marL="342900" indent="-342900">
              <a:buFont typeface="Arial"/>
              <a:buChar char="•"/>
            </a:pPr>
            <a:r>
              <a:rPr lang="en-US" dirty="0">
                <a:solidFill>
                  <a:srgbClr val="002060"/>
                </a:solidFill>
              </a:rPr>
              <a:t>Pain &amp; symptom management </a:t>
            </a:r>
          </a:p>
          <a:p>
            <a:pPr marL="342900" indent="-342900">
              <a:buFont typeface="Arial"/>
              <a:buChar char="•"/>
            </a:pPr>
            <a:r>
              <a:rPr lang="en-US" dirty="0">
                <a:solidFill>
                  <a:srgbClr val="002060"/>
                </a:solidFill>
              </a:rPr>
              <a:t>Sensitivity to cultural and spiritual beliefs</a:t>
            </a:r>
          </a:p>
          <a:p>
            <a:pPr marL="342900" indent="-342900">
              <a:buFont typeface="Arial"/>
              <a:buChar char="•"/>
            </a:pPr>
            <a:r>
              <a:rPr lang="en-US" dirty="0">
                <a:solidFill>
                  <a:srgbClr val="002060"/>
                </a:solidFill>
              </a:rPr>
              <a:t>Grief and bereavement care</a:t>
            </a:r>
            <a:endParaRPr lang="en-US" dirty="0"/>
          </a:p>
          <a:p>
            <a:pPr>
              <a:defRPr/>
            </a:pPr>
            <a:endParaRPr lang="en-US" altLang="en-US" sz="2400" dirty="0"/>
          </a:p>
          <a:p>
            <a:endParaRPr lang="en-US" sz="2400" dirty="0"/>
          </a:p>
          <a:p>
            <a:endParaRPr lang="en-US" sz="2400" dirty="0" smtClean="0"/>
          </a:p>
        </p:txBody>
      </p:sp>
      <p:pic>
        <p:nvPicPr>
          <p:cNvPr id="6" name="Picture 5" descr="Screen Shot 2016-04-09 at 3.37.31 PM.png"/>
          <p:cNvPicPr/>
          <p:nvPr/>
        </p:nvPicPr>
        <p:blipFill rotWithShape="1">
          <a:blip r:embed="rId3">
            <a:extLst>
              <a:ext uri="{28A0092B-C50C-407E-A947-70E740481C1C}">
                <a14:useLocalDpi xmlns:a14="http://schemas.microsoft.com/office/drawing/2010/main" val="0"/>
              </a:ext>
            </a:extLst>
          </a:blip>
          <a:srcRect l="1380" r="-2306"/>
          <a:stretch/>
        </p:blipFill>
        <p:spPr bwMode="auto">
          <a:xfrm>
            <a:off x="4917424" y="178626"/>
            <a:ext cx="2252331" cy="1050589"/>
          </a:xfrm>
          <a:prstGeom prst="rect">
            <a:avLst/>
          </a:prstGeom>
          <a:ln>
            <a:noFill/>
          </a:ln>
          <a:extLst>
            <a:ext uri="{53640926-AAD7-44d8-BBD7-CCE9431645EC}">
              <a14:shadowObscured xmlns:a14="http://schemas.microsoft.com/office/drawing/2010/main"/>
            </a:ext>
          </a:extLst>
        </p:spPr>
      </p:pic>
      <p:pic>
        <p:nvPicPr>
          <p:cNvPr id="12" name="Picture 11" descr="http://www.uci.edu/features/2010/09/images/centralline_100810_sz_a472x315.jpg"/>
          <p:cNvPicPr/>
          <p:nvPr/>
        </p:nvPicPr>
        <p:blipFill>
          <a:blip r:embed="rId4" cstate="print"/>
          <a:srcRect/>
          <a:stretch>
            <a:fillRect/>
          </a:stretch>
        </p:blipFill>
        <p:spPr bwMode="auto">
          <a:xfrm>
            <a:off x="7395868" y="178627"/>
            <a:ext cx="1351234" cy="1050588"/>
          </a:xfrm>
          <a:prstGeom prst="rect">
            <a:avLst/>
          </a:prstGeom>
          <a:noFill/>
        </p:spPr>
      </p:pic>
    </p:spTree>
    <p:extLst>
      <p:ext uri="{BB962C8B-B14F-4D97-AF65-F5344CB8AC3E}">
        <p14:creationId xmlns:p14="http://schemas.microsoft.com/office/powerpoint/2010/main" val="18416163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1" end="11"/>
                                            </p:txEl>
                                          </p:spTgt>
                                        </p:tgtEl>
                                        <p:attrNameLst>
                                          <p:attrName>style.visibility</p:attrName>
                                        </p:attrNameLst>
                                      </p:cBhvr>
                                      <p:to>
                                        <p:strVal val="visible"/>
                                      </p:to>
                                    </p:set>
                                    <p:animEffect transition="in" filter="fade">
                                      <p:cBhvr>
                                        <p:cTn id="7" dur="1000"/>
                                        <p:tgtEl>
                                          <p:spTgt spid="8">
                                            <p:txEl>
                                              <p:pRg st="11" end="11"/>
                                            </p:txEl>
                                          </p:spTgt>
                                        </p:tgtEl>
                                      </p:cBhvr>
                                    </p:animEffect>
                                    <p:anim calcmode="lin" valueType="num">
                                      <p:cBhvr>
                                        <p:cTn id="8" dur="1000" fill="hold"/>
                                        <p:tgtEl>
                                          <p:spTgt spid="8">
                                            <p:txEl>
                                              <p:pRg st="11" end="1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8">
                                            <p:txEl>
                                              <p:pRg st="12" end="12"/>
                                            </p:txEl>
                                          </p:spTgt>
                                        </p:tgtEl>
                                        <p:attrNameLst>
                                          <p:attrName>style.visibility</p:attrName>
                                        </p:attrNameLst>
                                      </p:cBhvr>
                                      <p:to>
                                        <p:strVal val="visible"/>
                                      </p:to>
                                    </p:set>
                                    <p:animEffect transition="in" filter="fade">
                                      <p:cBhvr>
                                        <p:cTn id="14" dur="1000"/>
                                        <p:tgtEl>
                                          <p:spTgt spid="8">
                                            <p:txEl>
                                              <p:pRg st="12" end="12"/>
                                            </p:txEl>
                                          </p:spTgt>
                                        </p:tgtEl>
                                      </p:cBhvr>
                                    </p:animEffect>
                                    <p:anim calcmode="lin" valueType="num">
                                      <p:cBhvr>
                                        <p:cTn id="15" dur="1000" fill="hold"/>
                                        <p:tgtEl>
                                          <p:spTgt spid="8">
                                            <p:txEl>
                                              <p:pRg st="12" end="12"/>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8">
                                            <p:txEl>
                                              <p:pRg st="12" end="12"/>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8">
                                            <p:txEl>
                                              <p:pRg st="12" end="12"/>
                                            </p:txEl>
                                          </p:spTgt>
                                        </p:tgtEl>
                                        <p:attrNameLst>
                                          <p:attrName>ppt_y</p:attrName>
                                        </p:attrNameLst>
                                      </p:cBhvr>
                                      <p:tavLst>
                                        <p:tav tm="0">
                                          <p:val>
                                            <p:strVal val="#ppt_y-.03"/>
                                          </p:val>
                                        </p:tav>
                                        <p:tav tm="100000">
                                          <p:val>
                                            <p:strVal val="#ppt_y"/>
                                          </p:val>
                                        </p:tav>
                                      </p:tavLst>
                                    </p:anim>
                                  </p:childTnLst>
                                </p:cTn>
                              </p:par>
                              <p:par>
                                <p:cTn id="18" presetID="37" presetClass="entr" presetSubtype="0" fill="hold" nodeType="withEffect">
                                  <p:stCondLst>
                                    <p:cond delay="0"/>
                                  </p:stCondLst>
                                  <p:childTnLst>
                                    <p:set>
                                      <p:cBhvr>
                                        <p:cTn id="19" dur="1" fill="hold">
                                          <p:stCondLst>
                                            <p:cond delay="0"/>
                                          </p:stCondLst>
                                        </p:cTn>
                                        <p:tgtEl>
                                          <p:spTgt spid="8">
                                            <p:txEl>
                                              <p:pRg st="13" end="13"/>
                                            </p:txEl>
                                          </p:spTgt>
                                        </p:tgtEl>
                                        <p:attrNameLst>
                                          <p:attrName>style.visibility</p:attrName>
                                        </p:attrNameLst>
                                      </p:cBhvr>
                                      <p:to>
                                        <p:strVal val="visible"/>
                                      </p:to>
                                    </p:set>
                                    <p:animEffect transition="in" filter="fade">
                                      <p:cBhvr>
                                        <p:cTn id="20" dur="1000"/>
                                        <p:tgtEl>
                                          <p:spTgt spid="8">
                                            <p:txEl>
                                              <p:pRg st="13" end="13"/>
                                            </p:txEl>
                                          </p:spTgt>
                                        </p:tgtEl>
                                      </p:cBhvr>
                                    </p:animEffect>
                                    <p:anim calcmode="lin" valueType="num">
                                      <p:cBhvr>
                                        <p:cTn id="21" dur="1000" fill="hold"/>
                                        <p:tgtEl>
                                          <p:spTgt spid="8">
                                            <p:txEl>
                                              <p:pRg st="13" end="13"/>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8">
                                            <p:txEl>
                                              <p:pRg st="13" end="13"/>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8">
                                            <p:txEl>
                                              <p:pRg st="13" end="13"/>
                                            </p:txEl>
                                          </p:spTgt>
                                        </p:tgtEl>
                                        <p:attrNameLst>
                                          <p:attrName>ppt_y</p:attrName>
                                        </p:attrNameLst>
                                      </p:cBhvr>
                                      <p:tavLst>
                                        <p:tav tm="0">
                                          <p:val>
                                            <p:strVal val="#ppt_y-.03"/>
                                          </p:val>
                                        </p:tav>
                                        <p:tav tm="100000">
                                          <p:val>
                                            <p:strVal val="#ppt_y"/>
                                          </p:val>
                                        </p:tav>
                                      </p:tavLst>
                                    </p:anim>
                                  </p:childTnLst>
                                </p:cTn>
                              </p:par>
                              <p:par>
                                <p:cTn id="24" presetID="37" presetClass="entr" presetSubtype="0" fill="hold" nodeType="withEffect">
                                  <p:stCondLst>
                                    <p:cond delay="0"/>
                                  </p:stCondLst>
                                  <p:childTnLst>
                                    <p:set>
                                      <p:cBhvr>
                                        <p:cTn id="25" dur="1" fill="hold">
                                          <p:stCondLst>
                                            <p:cond delay="0"/>
                                          </p:stCondLst>
                                        </p:cTn>
                                        <p:tgtEl>
                                          <p:spTgt spid="8">
                                            <p:txEl>
                                              <p:pRg st="14" end="14"/>
                                            </p:txEl>
                                          </p:spTgt>
                                        </p:tgtEl>
                                        <p:attrNameLst>
                                          <p:attrName>style.visibility</p:attrName>
                                        </p:attrNameLst>
                                      </p:cBhvr>
                                      <p:to>
                                        <p:strVal val="visible"/>
                                      </p:to>
                                    </p:set>
                                    <p:animEffect transition="in" filter="fade">
                                      <p:cBhvr>
                                        <p:cTn id="26" dur="1000"/>
                                        <p:tgtEl>
                                          <p:spTgt spid="8">
                                            <p:txEl>
                                              <p:pRg st="14" end="14"/>
                                            </p:txEl>
                                          </p:spTgt>
                                        </p:tgtEl>
                                      </p:cBhvr>
                                    </p:animEffect>
                                    <p:anim calcmode="lin" valueType="num">
                                      <p:cBhvr>
                                        <p:cTn id="27" dur="1000" fill="hold"/>
                                        <p:tgtEl>
                                          <p:spTgt spid="8">
                                            <p:txEl>
                                              <p:pRg st="14" end="14"/>
                                            </p:txEl>
                                          </p:spTgt>
                                        </p:tgtEl>
                                        <p:attrNameLst>
                                          <p:attrName>ppt_x</p:attrName>
                                        </p:attrNameLst>
                                      </p:cBhvr>
                                      <p:tavLst>
                                        <p:tav tm="0">
                                          <p:val>
                                            <p:strVal val="#ppt_x"/>
                                          </p:val>
                                        </p:tav>
                                        <p:tav tm="100000">
                                          <p:val>
                                            <p:strVal val="#ppt_x"/>
                                          </p:val>
                                        </p:tav>
                                      </p:tavLst>
                                    </p:anim>
                                    <p:anim calcmode="lin" valueType="num">
                                      <p:cBhvr>
                                        <p:cTn id="28" dur="900" decel="100000" fill="hold"/>
                                        <p:tgtEl>
                                          <p:spTgt spid="8">
                                            <p:txEl>
                                              <p:pRg st="14" end="14"/>
                                            </p:tx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8">
                                            <p:txEl>
                                              <p:pRg st="14" end="14"/>
                                            </p:txEl>
                                          </p:spTgt>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0"/>
                                  </p:stCondLst>
                                  <p:childTnLst>
                                    <p:set>
                                      <p:cBhvr>
                                        <p:cTn id="31" dur="1" fill="hold">
                                          <p:stCondLst>
                                            <p:cond delay="0"/>
                                          </p:stCondLst>
                                        </p:cTn>
                                        <p:tgtEl>
                                          <p:spTgt spid="8">
                                            <p:txEl>
                                              <p:pRg st="15" end="15"/>
                                            </p:txEl>
                                          </p:spTgt>
                                        </p:tgtEl>
                                        <p:attrNameLst>
                                          <p:attrName>style.visibility</p:attrName>
                                        </p:attrNameLst>
                                      </p:cBhvr>
                                      <p:to>
                                        <p:strVal val="visible"/>
                                      </p:to>
                                    </p:set>
                                    <p:animEffect transition="in" filter="fade">
                                      <p:cBhvr>
                                        <p:cTn id="32" dur="1000"/>
                                        <p:tgtEl>
                                          <p:spTgt spid="8">
                                            <p:txEl>
                                              <p:pRg st="15" end="15"/>
                                            </p:txEl>
                                          </p:spTgt>
                                        </p:tgtEl>
                                      </p:cBhvr>
                                    </p:animEffect>
                                    <p:anim calcmode="lin" valueType="num">
                                      <p:cBhvr>
                                        <p:cTn id="33" dur="1000" fill="hold"/>
                                        <p:tgtEl>
                                          <p:spTgt spid="8">
                                            <p:txEl>
                                              <p:pRg st="15" end="15"/>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8">
                                            <p:txEl>
                                              <p:pRg st="15" end="15"/>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8">
                                            <p:txEl>
                                              <p:pRg st="15" end="1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958" y="2223027"/>
            <a:ext cx="8831480" cy="4647426"/>
          </a:xfrm>
          <a:prstGeom prst="rect">
            <a:avLst/>
          </a:prstGeom>
          <a:noFill/>
        </p:spPr>
        <p:txBody>
          <a:bodyPr wrap="square" rtlCol="0">
            <a:spAutoFit/>
          </a:bodyPr>
          <a:lstStyle/>
          <a:p>
            <a:r>
              <a:rPr lang="en-US" sz="2400" b="1" dirty="0" smtClean="0"/>
              <a:t>Addressing barriers to implementing PPC in practice:</a:t>
            </a:r>
          </a:p>
          <a:p>
            <a:endParaRPr lang="en-US" sz="2400" dirty="0" smtClean="0"/>
          </a:p>
          <a:p>
            <a:pPr marL="285750" indent="-285750">
              <a:buFont typeface="Arial"/>
              <a:buChar char="•"/>
            </a:pPr>
            <a:r>
              <a:rPr lang="en-US" sz="2400" b="1" dirty="0" smtClean="0"/>
              <a:t>Improve communication</a:t>
            </a:r>
            <a:r>
              <a:rPr lang="en-US" sz="2400" dirty="0" smtClean="0"/>
              <a:t> about what it is and its benefits</a:t>
            </a:r>
          </a:p>
          <a:p>
            <a:pPr marL="285750" indent="-285750">
              <a:buFont typeface="Arial"/>
              <a:buChar char="•"/>
            </a:pPr>
            <a:endParaRPr lang="en-US" sz="2400" dirty="0" smtClean="0"/>
          </a:p>
          <a:p>
            <a:pPr marL="285750" indent="-285750">
              <a:buFont typeface="Arial"/>
              <a:buChar char="•"/>
            </a:pPr>
            <a:r>
              <a:rPr lang="en-US" sz="2400" b="1" dirty="0" smtClean="0"/>
              <a:t>Align research and resources </a:t>
            </a:r>
            <a:r>
              <a:rPr lang="en-US" sz="2400" dirty="0" smtClean="0"/>
              <a:t>with patient and family needs</a:t>
            </a:r>
          </a:p>
          <a:p>
            <a:pPr marL="285750" indent="-285750">
              <a:buFont typeface="Arial"/>
              <a:buChar char="•"/>
            </a:pPr>
            <a:endParaRPr lang="en-US" sz="2400" b="1" dirty="0" smtClean="0"/>
          </a:p>
          <a:p>
            <a:pPr marL="285750" indent="-285750">
              <a:buFont typeface="Arial"/>
              <a:buChar char="•"/>
            </a:pPr>
            <a:r>
              <a:rPr lang="en-US" sz="2400" b="1" dirty="0" smtClean="0"/>
              <a:t>Build specialist and generalist workforce through training</a:t>
            </a:r>
            <a:endParaRPr lang="en-US" sz="2400" dirty="0"/>
          </a:p>
          <a:p>
            <a:endParaRPr lang="en-US" sz="2400" dirty="0"/>
          </a:p>
          <a:p>
            <a:pPr marL="285750" indent="-285750">
              <a:buFont typeface="Arial"/>
              <a:buChar char="•"/>
            </a:pPr>
            <a:r>
              <a:rPr lang="en-US" sz="2400" b="1" dirty="0" smtClean="0"/>
              <a:t>Expand access to services in all settings, </a:t>
            </a:r>
            <a:r>
              <a:rPr lang="en-US" sz="2400" dirty="0" smtClean="0"/>
              <a:t>including community-based (e.g., outpatient and home) where most seriously </a:t>
            </a:r>
            <a:r>
              <a:rPr lang="en-US" sz="2400" dirty="0"/>
              <a:t>ill children receive care</a:t>
            </a:r>
          </a:p>
          <a:p>
            <a:pPr marL="285750" indent="-285750">
              <a:buFont typeface="Arial"/>
              <a:buChar char="•"/>
            </a:pPr>
            <a:endParaRPr lang="en-US" sz="2400" dirty="0" smtClean="0"/>
          </a:p>
          <a:p>
            <a:pPr marL="285750" indent="-285750">
              <a:buFont typeface="Arial"/>
              <a:buChar char="•"/>
            </a:pPr>
            <a:endParaRPr lang="en-US" sz="800" dirty="0" smtClean="0"/>
          </a:p>
        </p:txBody>
      </p:sp>
      <p:sp>
        <p:nvSpPr>
          <p:cNvPr id="4" name="Rectangle 3"/>
          <p:cNvSpPr/>
          <p:nvPr/>
        </p:nvSpPr>
        <p:spPr>
          <a:xfrm>
            <a:off x="140958" y="1404998"/>
            <a:ext cx="8423590" cy="369332"/>
          </a:xfrm>
          <a:prstGeom prst="rect">
            <a:avLst/>
          </a:prstGeom>
          <a:solidFill>
            <a:srgbClr val="1578CE"/>
          </a:solidFill>
        </p:spPr>
        <p:txBody>
          <a:bodyPr wrap="square">
            <a:spAutoFit/>
          </a:bodyPr>
          <a:lstStyle/>
          <a:p>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200396"/>
            <a:ext cx="6650342" cy="1204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b="27121"/>
          <a:stretch/>
        </p:blipFill>
        <p:spPr bwMode="auto">
          <a:xfrm>
            <a:off x="6650342" y="200396"/>
            <a:ext cx="2518073" cy="1573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63187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messaging about palliative care</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a:fld id="{5C06C424-E783-2A4B-A49B-6E477786D520}" type="slidenum">
              <a:rPr lang="en-US" smtClean="0"/>
              <a:pPr algn="l"/>
              <a:t>15</a:t>
            </a:fld>
            <a:endParaRPr lang="en-US" dirty="0"/>
          </a:p>
        </p:txBody>
      </p:sp>
    </p:spTree>
    <p:extLst>
      <p:ext uri="{BB962C8B-B14F-4D97-AF65-F5344CB8AC3E}">
        <p14:creationId xmlns:p14="http://schemas.microsoft.com/office/powerpoint/2010/main" val="342898999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4294967295"/>
          </p:nvPr>
        </p:nvSpPr>
        <p:spPr>
          <a:xfrm>
            <a:off x="254715" y="1675187"/>
            <a:ext cx="4038600" cy="4328931"/>
          </a:xfrm>
          <a:prstGeom prst="rect">
            <a:avLst/>
          </a:prstGeom>
          <a:extLst/>
        </p:spPr>
        <p:txBody>
          <a:bodyPr>
            <a:normAutofit fontScale="92500"/>
          </a:bodyPr>
          <a:lstStyle/>
          <a:p>
            <a:pPr marL="0" indent="0">
              <a:buFontTx/>
              <a:buNone/>
              <a:defRPr/>
            </a:pPr>
            <a:r>
              <a:rPr lang="en-US" sz="2400" b="1" dirty="0" smtClean="0">
                <a:solidFill>
                  <a:schemeClr val="tx1"/>
                </a:solidFill>
              </a:rPr>
              <a:t>Palliative care…</a:t>
            </a:r>
          </a:p>
          <a:p>
            <a:pPr marL="0" indent="0">
              <a:buNone/>
              <a:defRPr/>
            </a:pPr>
            <a:r>
              <a:rPr lang="en-US" sz="2000" b="1" dirty="0" smtClean="0">
                <a:solidFill>
                  <a:schemeClr val="tx1"/>
                </a:solidFill>
              </a:rPr>
              <a:t>Focuses on relieving symptoms, pain and stress</a:t>
            </a:r>
            <a:r>
              <a:rPr lang="en-US" sz="2000" dirty="0" smtClean="0">
                <a:solidFill>
                  <a:schemeClr val="tx1"/>
                </a:solidFill>
              </a:rPr>
              <a:t> of serious illness.</a:t>
            </a:r>
          </a:p>
          <a:p>
            <a:pPr marL="0" indent="0">
              <a:buNone/>
              <a:defRPr/>
            </a:pPr>
            <a:endParaRPr lang="en-US" sz="800" b="1" dirty="0" smtClean="0">
              <a:solidFill>
                <a:schemeClr val="tx1"/>
              </a:solidFill>
            </a:endParaRPr>
          </a:p>
          <a:p>
            <a:pPr marL="0" indent="0">
              <a:buNone/>
              <a:defRPr/>
            </a:pPr>
            <a:r>
              <a:rPr lang="en-US" sz="2000" b="1" dirty="0" smtClean="0">
                <a:solidFill>
                  <a:schemeClr val="tx1"/>
                </a:solidFill>
              </a:rPr>
              <a:t>Improves quality of life </a:t>
            </a:r>
            <a:r>
              <a:rPr lang="en-US" sz="2000" dirty="0" smtClean="0">
                <a:solidFill>
                  <a:schemeClr val="tx1"/>
                </a:solidFill>
              </a:rPr>
              <a:t>for both patient and family.</a:t>
            </a:r>
          </a:p>
          <a:p>
            <a:pPr marL="0" indent="0">
              <a:buNone/>
              <a:defRPr/>
            </a:pPr>
            <a:endParaRPr lang="en-US" sz="800" dirty="0" smtClean="0">
              <a:solidFill>
                <a:schemeClr val="tx1"/>
              </a:solidFill>
            </a:endParaRPr>
          </a:p>
          <a:p>
            <a:pPr marL="0" indent="0">
              <a:buNone/>
              <a:defRPr/>
            </a:pPr>
            <a:r>
              <a:rPr lang="en-US" sz="2000" dirty="0" smtClean="0">
                <a:solidFill>
                  <a:schemeClr val="tx1"/>
                </a:solidFill>
              </a:rPr>
              <a:t>Provided by a team who works with a patient’s other doctors to </a:t>
            </a:r>
            <a:r>
              <a:rPr lang="en-US" sz="2000" b="1" dirty="0" smtClean="0">
                <a:solidFill>
                  <a:schemeClr val="tx1"/>
                </a:solidFill>
              </a:rPr>
              <a:t>provide an extra layer of support</a:t>
            </a:r>
            <a:r>
              <a:rPr lang="en-US" sz="2000" dirty="0" smtClean="0">
                <a:solidFill>
                  <a:schemeClr val="tx1"/>
                </a:solidFill>
              </a:rPr>
              <a:t>.  </a:t>
            </a:r>
          </a:p>
          <a:p>
            <a:pPr marL="0" indent="0">
              <a:buNone/>
              <a:defRPr/>
            </a:pPr>
            <a:endParaRPr lang="en-US" sz="800" dirty="0" smtClean="0">
              <a:solidFill>
                <a:schemeClr val="tx1"/>
              </a:solidFill>
            </a:endParaRPr>
          </a:p>
          <a:p>
            <a:pPr marL="0" indent="0">
              <a:buNone/>
              <a:defRPr/>
            </a:pPr>
            <a:r>
              <a:rPr lang="en-US" sz="2000" dirty="0" smtClean="0">
                <a:solidFill>
                  <a:schemeClr val="tx1"/>
                </a:solidFill>
              </a:rPr>
              <a:t>Appropriate at </a:t>
            </a:r>
            <a:r>
              <a:rPr lang="en-US" sz="2000" b="1" dirty="0" smtClean="0">
                <a:solidFill>
                  <a:schemeClr val="tx1"/>
                </a:solidFill>
              </a:rPr>
              <a:t>any age and any stage</a:t>
            </a:r>
            <a:r>
              <a:rPr lang="en-US" sz="2000" dirty="0" smtClean="0">
                <a:solidFill>
                  <a:schemeClr val="tx1"/>
                </a:solidFill>
              </a:rPr>
              <a:t> and can be provided </a:t>
            </a:r>
            <a:r>
              <a:rPr lang="en-US" sz="2000" b="1" dirty="0" smtClean="0">
                <a:solidFill>
                  <a:schemeClr val="tx1"/>
                </a:solidFill>
              </a:rPr>
              <a:t>along with curative treatment.</a:t>
            </a:r>
            <a:endParaRPr lang="en-US" sz="1800" dirty="0" smtClean="0">
              <a:solidFill>
                <a:schemeClr val="tx1"/>
              </a:solidFill>
            </a:endParaRPr>
          </a:p>
        </p:txBody>
      </p:sp>
      <p:sp>
        <p:nvSpPr>
          <p:cNvPr id="67586" name="Rectangle 2"/>
          <p:cNvSpPr>
            <a:spLocks noGrp="1"/>
          </p:cNvSpPr>
          <p:nvPr>
            <p:ph type="title"/>
          </p:nvPr>
        </p:nvSpPr>
        <p:spPr>
          <a:xfrm>
            <a:off x="254715" y="420906"/>
            <a:ext cx="8108380" cy="1143000"/>
          </a:xfrm>
        </p:spPr>
        <p:txBody>
          <a:bodyPr>
            <a:normAutofit fontScale="90000"/>
          </a:bodyPr>
          <a:lstStyle/>
          <a:p>
            <a:pPr>
              <a:defRPr/>
            </a:pPr>
            <a:r>
              <a:rPr lang="en-US" sz="4400" dirty="0" smtClean="0"/>
              <a:t>What’s in a name?  Messaging matters.</a:t>
            </a:r>
            <a:r>
              <a:rPr lang="en-US" sz="3200" dirty="0" smtClean="0"/>
              <a:t/>
            </a:r>
            <a:br>
              <a:rPr lang="en-US" sz="3200" dirty="0" smtClean="0"/>
            </a:br>
            <a:endParaRPr lang="en-US" sz="3200" dirty="0" smtClean="0"/>
          </a:p>
        </p:txBody>
      </p:sp>
      <p:sp>
        <p:nvSpPr>
          <p:cNvPr id="52228" name="TextBox 1"/>
          <p:cNvSpPr txBox="1">
            <a:spLocks noChangeArrowheads="1"/>
          </p:cNvSpPr>
          <p:nvPr/>
        </p:nvSpPr>
        <p:spPr bwMode="auto">
          <a:xfrm>
            <a:off x="254715" y="5995353"/>
            <a:ext cx="76946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ヒラギノ角ゴ Pro W3" charset="-128"/>
              </a:defRPr>
            </a:lvl1pPr>
            <a:lvl2pPr marL="742950" indent="-285750" eaLnBrk="0" hangingPunct="0">
              <a:defRPr>
                <a:solidFill>
                  <a:schemeClr val="tx1"/>
                </a:solidFill>
                <a:latin typeface="Calibri" pitchFamily="34" charset="0"/>
                <a:ea typeface="ヒラギノ角ゴ Pro W3" charset="-128"/>
              </a:defRPr>
            </a:lvl2pPr>
            <a:lvl3pPr marL="1143000" indent="-228600" eaLnBrk="0" hangingPunct="0">
              <a:defRPr>
                <a:solidFill>
                  <a:schemeClr val="tx1"/>
                </a:solidFill>
                <a:latin typeface="Calibri" pitchFamily="34" charset="0"/>
                <a:ea typeface="ヒラギノ角ゴ Pro W3" charset="-128"/>
              </a:defRPr>
            </a:lvl3pPr>
            <a:lvl4pPr marL="1600200" indent="-228600" eaLnBrk="0" hangingPunct="0">
              <a:defRPr>
                <a:solidFill>
                  <a:schemeClr val="tx1"/>
                </a:solidFill>
                <a:latin typeface="Calibri" pitchFamily="34" charset="0"/>
                <a:ea typeface="ヒラギノ角ゴ Pro W3" charset="-128"/>
              </a:defRPr>
            </a:lvl4pPr>
            <a:lvl5pPr marL="2057400" indent="-228600" eaLnBrk="0" hangingPunct="0">
              <a:defRPr>
                <a:solidFill>
                  <a:schemeClr val="tx1"/>
                </a:solidFill>
                <a:latin typeface="Calibri"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charset="-128"/>
              </a:defRPr>
            </a:lvl9pPr>
          </a:lstStyle>
          <a:p>
            <a:pPr eaLnBrk="1" hangingPunct="1"/>
            <a:r>
              <a:rPr lang="en-US" sz="1200" b="1" dirty="0" smtClean="0">
                <a:solidFill>
                  <a:srgbClr val="003399"/>
                </a:solidFill>
                <a:ea typeface="ＭＳ Ｐゴシック" pitchFamily="34" charset="-128"/>
              </a:rPr>
              <a:t>CAPC </a:t>
            </a:r>
            <a:r>
              <a:rPr lang="en-US" sz="1200" b="1" dirty="0">
                <a:solidFill>
                  <a:srgbClr val="003399"/>
                </a:solidFill>
                <a:ea typeface="ＭＳ Ｐゴシック" pitchFamily="34" charset="-128"/>
              </a:rPr>
              <a:t>Public Opinion Strategies research and national survey of 800 adults age 18+ conducted June 2011.  </a:t>
            </a:r>
            <a:endParaRPr lang="en-US" sz="1600" dirty="0">
              <a:ea typeface="ＭＳ Ｐゴシック" pitchFamily="34" charset="-128"/>
            </a:endParaRPr>
          </a:p>
        </p:txBody>
      </p:sp>
      <p:sp>
        <p:nvSpPr>
          <p:cNvPr id="2" name="TextBox 1"/>
          <p:cNvSpPr txBox="1">
            <a:spLocks noChangeArrowheads="1"/>
          </p:cNvSpPr>
          <p:nvPr/>
        </p:nvSpPr>
        <p:spPr bwMode="auto">
          <a:xfrm>
            <a:off x="4495800" y="1501815"/>
            <a:ext cx="3867295"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ヒラギノ角ゴ Pro W3" charset="-128"/>
              </a:defRPr>
            </a:lvl1pPr>
            <a:lvl2pPr marL="742950" indent="-285750" eaLnBrk="0" hangingPunct="0">
              <a:defRPr>
                <a:solidFill>
                  <a:schemeClr val="tx1"/>
                </a:solidFill>
                <a:latin typeface="Calibri" pitchFamily="34" charset="0"/>
                <a:ea typeface="ヒラギノ角ゴ Pro W3" charset="-128"/>
              </a:defRPr>
            </a:lvl2pPr>
            <a:lvl3pPr marL="1143000" indent="-228600" eaLnBrk="0" hangingPunct="0">
              <a:defRPr>
                <a:solidFill>
                  <a:schemeClr val="tx1"/>
                </a:solidFill>
                <a:latin typeface="Calibri" pitchFamily="34" charset="0"/>
                <a:ea typeface="ヒラギノ角ゴ Pro W3" charset="-128"/>
              </a:defRPr>
            </a:lvl3pPr>
            <a:lvl4pPr marL="1600200" indent="-228600" eaLnBrk="0" hangingPunct="0">
              <a:defRPr>
                <a:solidFill>
                  <a:schemeClr val="tx1"/>
                </a:solidFill>
                <a:latin typeface="Calibri" pitchFamily="34" charset="0"/>
                <a:ea typeface="ヒラギノ角ゴ Pro W3" charset="-128"/>
              </a:defRPr>
            </a:lvl4pPr>
            <a:lvl5pPr marL="2057400" indent="-228600" eaLnBrk="0" hangingPunct="0">
              <a:defRPr>
                <a:solidFill>
                  <a:schemeClr val="tx1"/>
                </a:solidFill>
                <a:latin typeface="Calibri"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charset="-128"/>
              </a:defRPr>
            </a:lvl9pPr>
          </a:lstStyle>
          <a:p>
            <a:pPr eaLnBrk="1" hangingPunct="1"/>
            <a:r>
              <a:rPr lang="en-US" sz="2400" b="1" dirty="0">
                <a:ea typeface="ＭＳ Ｐゴシック" pitchFamily="34" charset="-128"/>
              </a:rPr>
              <a:t>People Want Palliative Care:</a:t>
            </a:r>
          </a:p>
          <a:p>
            <a:pPr eaLnBrk="1" hangingPunct="1"/>
            <a:endParaRPr lang="en-US" sz="800" b="1" dirty="0">
              <a:solidFill>
                <a:srgbClr val="003366"/>
              </a:solidFill>
              <a:ea typeface="ＭＳ Ｐゴシック" pitchFamily="34" charset="-128"/>
            </a:endParaRPr>
          </a:p>
          <a:p>
            <a:pPr eaLnBrk="1" hangingPunct="1"/>
            <a:r>
              <a:rPr lang="en-US" b="1" dirty="0">
                <a:solidFill>
                  <a:srgbClr val="1578CE"/>
                </a:solidFill>
                <a:ea typeface="ＭＳ Ｐゴシック" pitchFamily="34" charset="-128"/>
              </a:rPr>
              <a:t>95% </a:t>
            </a:r>
            <a:r>
              <a:rPr lang="en-US" dirty="0">
                <a:ea typeface="ＭＳ Ｐゴシック" pitchFamily="34" charset="-128"/>
              </a:rPr>
              <a:t>say education is important for patients &amp; their families about palliative care options available to them as part of treatment.</a:t>
            </a:r>
          </a:p>
          <a:p>
            <a:pPr eaLnBrk="1" hangingPunct="1"/>
            <a:endParaRPr lang="en-US" dirty="0">
              <a:ea typeface="ＭＳ Ｐゴシック" pitchFamily="34" charset="-128"/>
            </a:endParaRPr>
          </a:p>
          <a:p>
            <a:pPr eaLnBrk="1" hangingPunct="1"/>
            <a:r>
              <a:rPr lang="en-US" b="1" dirty="0">
                <a:solidFill>
                  <a:srgbClr val="1578CE"/>
                </a:solidFill>
                <a:ea typeface="ＭＳ Ｐゴシック" pitchFamily="34" charset="-128"/>
              </a:rPr>
              <a:t>92%</a:t>
            </a:r>
            <a:r>
              <a:rPr lang="en-US" b="1" dirty="0">
                <a:ea typeface="ＭＳ Ｐゴシック" pitchFamily="34" charset="-128"/>
              </a:rPr>
              <a:t> </a:t>
            </a:r>
            <a:r>
              <a:rPr lang="en-US" dirty="0">
                <a:ea typeface="ＭＳ Ｐゴシック" pitchFamily="34" charset="-128"/>
              </a:rPr>
              <a:t>report they would be likely to consider palliative care for themselves or their families if they had serious illness</a:t>
            </a:r>
          </a:p>
          <a:p>
            <a:pPr eaLnBrk="1" hangingPunct="1"/>
            <a:endParaRPr lang="en-US" b="1" dirty="0">
              <a:solidFill>
                <a:srgbClr val="0038A8"/>
              </a:solidFill>
              <a:ea typeface="ＭＳ Ｐゴシック" pitchFamily="34" charset="-128"/>
            </a:endParaRPr>
          </a:p>
          <a:p>
            <a:pPr eaLnBrk="1" hangingPunct="1"/>
            <a:r>
              <a:rPr lang="en-US" b="1" dirty="0">
                <a:solidFill>
                  <a:srgbClr val="1578CE"/>
                </a:solidFill>
                <a:ea typeface="ＭＳ Ｐゴシック" pitchFamily="34" charset="-128"/>
              </a:rPr>
              <a:t>92% </a:t>
            </a:r>
            <a:r>
              <a:rPr lang="en-US" dirty="0">
                <a:ea typeface="ＭＳ Ｐゴシック" pitchFamily="34" charset="-128"/>
              </a:rPr>
              <a:t>also said they believe patients should have access to palliative care at hospitals nationwide</a:t>
            </a:r>
          </a:p>
          <a:p>
            <a:pPr eaLnBrk="1" hangingPunct="1"/>
            <a:endParaRPr lang="en-US" sz="2000" dirty="0">
              <a:ea typeface="ＭＳ Ｐゴシック" pitchFamily="34" charset="-128"/>
            </a:endParaRPr>
          </a:p>
        </p:txBody>
      </p:sp>
    </p:spTree>
    <p:extLst>
      <p:ext uri="{BB962C8B-B14F-4D97-AF65-F5344CB8AC3E}">
        <p14:creationId xmlns:p14="http://schemas.microsoft.com/office/powerpoint/2010/main" val="974960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12" dur="500"/>
                                        <p:tgtEl>
                                          <p:spTgt spid="2">
                                            <p:txEl>
                                              <p:pRg st="2" end="2"/>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16" dur="500"/>
                                        <p:tgtEl>
                                          <p:spTgt spid="2">
                                            <p:txEl>
                                              <p:pRg st="4" end="4"/>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p:tgtEl>
                                          <p:spTgt spid="2">
                                            <p:txEl>
                                              <p:pRg st="6" end="6"/>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41325" y="80148"/>
            <a:ext cx="8229600" cy="1143000"/>
          </a:xfrm>
        </p:spPr>
        <p:txBody>
          <a:bodyPr/>
          <a:lstStyle/>
          <a:p>
            <a:r>
              <a:rPr lang="en-US" b="1" dirty="0">
                <a:solidFill>
                  <a:srgbClr val="1578CE"/>
                </a:solidFill>
                <a:latin typeface="Calibri" charset="0"/>
                <a:ea typeface="MS PGothic" charset="0"/>
              </a:rPr>
              <a:t>Give </a:t>
            </a:r>
            <a:r>
              <a:rPr lang="en-US" b="1" dirty="0" smtClean="0">
                <a:solidFill>
                  <a:srgbClr val="1578CE"/>
                </a:solidFill>
                <a:latin typeface="Calibri" charset="0"/>
                <a:ea typeface="MS PGothic" charset="0"/>
              </a:rPr>
              <a:t>parents the </a:t>
            </a:r>
            <a:r>
              <a:rPr lang="en-US" b="1" dirty="0">
                <a:solidFill>
                  <a:srgbClr val="1578CE"/>
                </a:solidFill>
                <a:latin typeface="Calibri" charset="0"/>
                <a:ea typeface="MS PGothic" charset="0"/>
              </a:rPr>
              <a:t>words to use </a:t>
            </a:r>
          </a:p>
        </p:txBody>
      </p:sp>
      <p:sp>
        <p:nvSpPr>
          <p:cNvPr id="3" name="TextBox 2"/>
          <p:cNvSpPr txBox="1"/>
          <p:nvPr/>
        </p:nvSpPr>
        <p:spPr>
          <a:xfrm>
            <a:off x="200539" y="1223148"/>
            <a:ext cx="8622785" cy="3847207"/>
          </a:xfrm>
          <a:prstGeom prst="rect">
            <a:avLst/>
          </a:prstGeom>
          <a:noFill/>
        </p:spPr>
        <p:txBody>
          <a:bodyPr wrap="square">
            <a:spAutoFit/>
          </a:bodyPr>
          <a:lstStyle/>
          <a:p>
            <a:pPr>
              <a:defRPr/>
            </a:pPr>
            <a:r>
              <a:rPr lang="en-US" sz="2800" dirty="0">
                <a:latin typeface="Calibri" pitchFamily="34" charset="0"/>
                <a:ea typeface="MS PGothic" pitchFamily="34" charset="-128"/>
                <a:cs typeface="+mn-cs"/>
              </a:rPr>
              <a:t>October 2014 American Childhood Cancer Organization online survey (n=275 parents</a:t>
            </a:r>
            <a:r>
              <a:rPr lang="en-US" sz="2800" dirty="0" smtClean="0">
                <a:latin typeface="Calibri" pitchFamily="34" charset="0"/>
                <a:ea typeface="MS PGothic" pitchFamily="34" charset="-128"/>
                <a:cs typeface="+mn-cs"/>
              </a:rPr>
              <a:t>) used these same messages: </a:t>
            </a:r>
            <a:endParaRPr lang="en-US" sz="2800" dirty="0">
              <a:latin typeface="Calibri" pitchFamily="34" charset="0"/>
              <a:ea typeface="MS PGothic" pitchFamily="34" charset="-128"/>
              <a:cs typeface="+mn-cs"/>
            </a:endParaRPr>
          </a:p>
          <a:p>
            <a:pPr>
              <a:defRPr/>
            </a:pPr>
            <a:endParaRPr lang="en-US" sz="1000" dirty="0">
              <a:latin typeface="Calibri" pitchFamily="34" charset="0"/>
              <a:ea typeface="MS PGothic" pitchFamily="34" charset="-128"/>
              <a:cs typeface="+mn-cs"/>
            </a:endParaRPr>
          </a:p>
          <a:p>
            <a:pPr marL="457200" indent="-457200">
              <a:buFont typeface="Arial" panose="020B0604020202020204" pitchFamily="34" charset="0"/>
              <a:buChar char="•"/>
              <a:defRPr/>
            </a:pPr>
            <a:r>
              <a:rPr lang="en-US" sz="2800" b="1" dirty="0">
                <a:solidFill>
                  <a:srgbClr val="002060"/>
                </a:solidFill>
                <a:latin typeface="Calibri" pitchFamily="34" charset="0"/>
                <a:ea typeface="MS PGothic" pitchFamily="34" charset="-128"/>
                <a:cs typeface="+mn-cs"/>
              </a:rPr>
              <a:t>86%</a:t>
            </a:r>
            <a:r>
              <a:rPr lang="en-US" sz="2800" dirty="0">
                <a:latin typeface="Calibri" pitchFamily="34" charset="0"/>
                <a:ea typeface="MS PGothic" pitchFamily="34" charset="-128"/>
                <a:cs typeface="+mn-cs"/>
              </a:rPr>
              <a:t> would be likely to consider PPC for their child during cancer treatment</a:t>
            </a:r>
          </a:p>
          <a:p>
            <a:pPr>
              <a:defRPr/>
            </a:pPr>
            <a:r>
              <a:rPr lang="en-US" sz="1000" dirty="0">
                <a:latin typeface="Calibri" pitchFamily="34" charset="0"/>
                <a:ea typeface="MS PGothic" pitchFamily="34" charset="-128"/>
                <a:cs typeface="+mn-cs"/>
              </a:rPr>
              <a:t> </a:t>
            </a:r>
          </a:p>
          <a:p>
            <a:pPr marL="457200" indent="-457200">
              <a:buFont typeface="Arial" panose="020B0604020202020204" pitchFamily="34" charset="0"/>
              <a:buChar char="•"/>
              <a:defRPr/>
            </a:pPr>
            <a:r>
              <a:rPr lang="en-US" sz="2800" b="1" dirty="0">
                <a:solidFill>
                  <a:srgbClr val="002060"/>
                </a:solidFill>
                <a:latin typeface="Calibri" pitchFamily="34" charset="0"/>
                <a:ea typeface="MS PGothic" pitchFamily="34" charset="-128"/>
                <a:cs typeface="+mn-cs"/>
              </a:rPr>
              <a:t>89%</a:t>
            </a:r>
            <a:r>
              <a:rPr lang="en-US" sz="2800" dirty="0">
                <a:latin typeface="Calibri" pitchFamily="34" charset="0"/>
                <a:ea typeface="MS PGothic" pitchFamily="34" charset="-128"/>
                <a:cs typeface="+mn-cs"/>
              </a:rPr>
              <a:t> think its important that PPC services are available in all hospitals caring for children</a:t>
            </a:r>
          </a:p>
          <a:p>
            <a:pPr>
              <a:defRPr/>
            </a:pPr>
            <a:endParaRPr lang="en-US" sz="2800" dirty="0">
              <a:latin typeface="Calibri" pitchFamily="34" charset="0"/>
              <a:ea typeface="MS PGothic" pitchFamily="34" charset="-128"/>
              <a:cs typeface="+mn-cs"/>
            </a:endParaRPr>
          </a:p>
          <a:p>
            <a:pPr>
              <a:defRPr/>
            </a:pPr>
            <a:endParaRPr lang="en-US" sz="2800" dirty="0">
              <a:latin typeface="Calibri" pitchFamily="34" charset="0"/>
              <a:ea typeface="MS PGothic" pitchFamily="34" charset="-128"/>
              <a:cs typeface="+mn-cs"/>
            </a:endParaRPr>
          </a:p>
        </p:txBody>
      </p:sp>
      <p:pic>
        <p:nvPicPr>
          <p:cNvPr id="40964" name="Picture 2"/>
          <p:cNvPicPr>
            <a:picLocks noChangeAspect="1" noChangeArrowheads="1"/>
          </p:cNvPicPr>
          <p:nvPr/>
        </p:nvPicPr>
        <p:blipFill>
          <a:blip r:embed="rId3">
            <a:extLst>
              <a:ext uri="{28A0092B-C50C-407E-A947-70E740481C1C}">
                <a14:useLocalDpi xmlns:a14="http://schemas.microsoft.com/office/drawing/2010/main" val="0"/>
              </a:ext>
            </a:extLst>
          </a:blip>
          <a:srcRect l="26730" t="50836" r="6651" b="20590"/>
          <a:stretch>
            <a:fillRect/>
          </a:stretch>
        </p:blipFill>
        <p:spPr bwMode="auto">
          <a:xfrm>
            <a:off x="441324" y="4460827"/>
            <a:ext cx="7041131" cy="1698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41324" y="6159160"/>
            <a:ext cx="6194223" cy="553998"/>
          </a:xfrm>
          <a:prstGeom prst="rect">
            <a:avLst/>
          </a:prstGeom>
        </p:spPr>
        <p:txBody>
          <a:bodyPr wrap="square">
            <a:spAutoFit/>
          </a:bodyPr>
          <a:lstStyle/>
          <a:p>
            <a:r>
              <a:rPr lang="en-US" sz="1200" dirty="0">
                <a:hlinkClick r:id="rId4"/>
              </a:rPr>
              <a:t>http://meetinglibrary.asco.org/content/103464?media=vm&amp;poster=</a:t>
            </a:r>
            <a:r>
              <a:rPr lang="en-US" sz="1200" dirty="0" smtClean="0">
                <a:hlinkClick r:id="rId4"/>
              </a:rPr>
              <a:t>1</a:t>
            </a:r>
            <a:endParaRPr lang="en-US" sz="1200" dirty="0" smtClean="0"/>
          </a:p>
          <a:p>
            <a:endParaRPr lang="en-US" dirty="0"/>
          </a:p>
        </p:txBody>
      </p:sp>
    </p:spTree>
    <p:extLst>
      <p:ext uri="{BB962C8B-B14F-4D97-AF65-F5344CB8AC3E}">
        <p14:creationId xmlns:p14="http://schemas.microsoft.com/office/powerpoint/2010/main" val="194325829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Helping chronically ill children</a:t>
            </a:r>
            <a:endParaRPr lang="en-US" dirty="0"/>
          </a:p>
        </p:txBody>
      </p:sp>
      <p:sp>
        <p:nvSpPr>
          <p:cNvPr id="3" name="Content Placeholder 2"/>
          <p:cNvSpPr>
            <a:spLocks noGrp="1"/>
          </p:cNvSpPr>
          <p:nvPr>
            <p:ph idx="1"/>
          </p:nvPr>
        </p:nvSpPr>
        <p:spPr>
          <a:xfrm>
            <a:off x="457200" y="1430208"/>
            <a:ext cx="8229600" cy="5177624"/>
          </a:xfrm>
        </p:spPr>
        <p:txBody>
          <a:bodyPr>
            <a:normAutofit fontScale="85000" lnSpcReduction="10000"/>
          </a:bodyPr>
          <a:lstStyle/>
          <a:p>
            <a:pPr lvl="0"/>
            <a:r>
              <a:rPr lang="en-US" dirty="0" smtClean="0"/>
              <a:t>PPC adds an extra layer of support for seriously ill children </a:t>
            </a:r>
            <a:r>
              <a:rPr lang="en-US" dirty="0"/>
              <a:t>and their families, using an interdisciplinary team approach to provide holistic, compassionate, and individualized care. </a:t>
            </a:r>
            <a:endParaRPr lang="en-US" dirty="0" smtClean="0"/>
          </a:p>
          <a:p>
            <a:pPr marL="0" lvl="0" indent="0">
              <a:buNone/>
            </a:pPr>
            <a:endParaRPr lang="en-US" sz="1200" dirty="0"/>
          </a:p>
          <a:p>
            <a:pPr lvl="0"/>
            <a:r>
              <a:rPr lang="en-US" dirty="0"/>
              <a:t>Through this partnership, PPC adds value not only to the children and families, but also to the multiple primary and subspecialty clinicians caring for them. </a:t>
            </a:r>
            <a:endParaRPr lang="en-US" dirty="0" smtClean="0"/>
          </a:p>
          <a:p>
            <a:pPr lvl="0"/>
            <a:endParaRPr lang="en-US" sz="1200" dirty="0"/>
          </a:p>
          <a:p>
            <a:pPr lvl="0"/>
            <a:r>
              <a:rPr lang="en-US" dirty="0" smtClean="0"/>
              <a:t>A </a:t>
            </a:r>
            <a:r>
              <a:rPr lang="en-US" dirty="0"/>
              <a:t>key part of PPC expertise involves knowing how to negotiate </a:t>
            </a:r>
            <a:r>
              <a:rPr lang="en-US" dirty="0" smtClean="0"/>
              <a:t>complex care waters by improving </a:t>
            </a:r>
            <a:r>
              <a:rPr lang="en-US" dirty="0"/>
              <a:t>communication and collaboration to </a:t>
            </a:r>
            <a:r>
              <a:rPr lang="en-US" dirty="0" smtClean="0"/>
              <a:t>deliver better </a:t>
            </a:r>
            <a:r>
              <a:rPr lang="en-US" dirty="0"/>
              <a:t>care for the child and family. </a:t>
            </a:r>
          </a:p>
        </p:txBody>
      </p:sp>
      <p:sp>
        <p:nvSpPr>
          <p:cNvPr id="4" name="Slide Number Placeholder 3"/>
          <p:cNvSpPr>
            <a:spLocks noGrp="1"/>
          </p:cNvSpPr>
          <p:nvPr>
            <p:ph type="sldNum" sz="quarter" idx="10"/>
          </p:nvPr>
        </p:nvSpPr>
        <p:spPr/>
        <p:txBody>
          <a:bodyPr/>
          <a:lstStyle/>
          <a:p>
            <a:pPr algn="l"/>
            <a:fld id="{5C06C424-E783-2A4B-A49B-6E477786D520}" type="slidenum">
              <a:rPr lang="en-US" smtClean="0"/>
              <a:pPr algn="l"/>
              <a:t>18</a:t>
            </a:fld>
            <a:endParaRPr lang="en-US" dirty="0"/>
          </a:p>
        </p:txBody>
      </p:sp>
    </p:spTree>
    <p:extLst>
      <p:ext uri="{BB962C8B-B14F-4D97-AF65-F5344CB8AC3E}">
        <p14:creationId xmlns:p14="http://schemas.microsoft.com/office/powerpoint/2010/main" val="36703923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anim calcmode="lin" valueType="num">
                                      <p:cBhvr>
                                        <p:cTn id="1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Hope has many constellations</a:t>
            </a:r>
            <a:endParaRPr lang="en-US" dirty="0"/>
          </a:p>
        </p:txBody>
      </p:sp>
      <p:sp>
        <p:nvSpPr>
          <p:cNvPr id="5" name="Content Placeholder 4"/>
          <p:cNvSpPr>
            <a:spLocks noGrp="1"/>
          </p:cNvSpPr>
          <p:nvPr>
            <p:ph idx="4294967295"/>
          </p:nvPr>
        </p:nvSpPr>
        <p:spPr>
          <a:xfrm>
            <a:off x="332343" y="1789826"/>
            <a:ext cx="4535794" cy="4357687"/>
          </a:xfrm>
        </p:spPr>
        <p:txBody>
          <a:bodyPr>
            <a:normAutofit fontScale="62500" lnSpcReduction="20000"/>
          </a:bodyPr>
          <a:lstStyle/>
          <a:p>
            <a:pPr marL="114300" indent="0">
              <a:buNone/>
            </a:pPr>
            <a:r>
              <a:rPr lang="en-US" sz="2900" dirty="0" smtClean="0"/>
              <a:t>“Once I found out we were dealing with EOL care, I did have hope. </a:t>
            </a:r>
          </a:p>
          <a:p>
            <a:pPr marL="114300" indent="0">
              <a:buNone/>
            </a:pPr>
            <a:endParaRPr lang="en-US" sz="2900" dirty="0" smtClean="0"/>
          </a:p>
          <a:p>
            <a:pPr marL="114300" indent="0">
              <a:buNone/>
            </a:pPr>
            <a:r>
              <a:rPr lang="en-US" sz="2900" dirty="0" smtClean="0"/>
              <a:t>Hope changes along the continuum. </a:t>
            </a:r>
          </a:p>
          <a:p>
            <a:pPr marL="114300" indent="0">
              <a:buNone/>
            </a:pPr>
            <a:endParaRPr lang="en-US" sz="2900" dirty="0" smtClean="0"/>
          </a:p>
          <a:p>
            <a:pPr marL="114300" indent="0">
              <a:buNone/>
            </a:pPr>
            <a:r>
              <a:rPr lang="en-US" sz="2900" dirty="0" smtClean="0"/>
              <a:t>When hope for a cure went out the window, then we hoped for a more sound, humane, and less painful death.</a:t>
            </a:r>
          </a:p>
          <a:p>
            <a:pPr marL="114300" indent="0">
              <a:buNone/>
            </a:pPr>
            <a:endParaRPr lang="en-US" sz="2900" dirty="0"/>
          </a:p>
          <a:p>
            <a:pPr marL="114300" indent="0">
              <a:buNone/>
            </a:pPr>
            <a:r>
              <a:rPr lang="en-US" sz="2900" dirty="0" smtClean="0"/>
              <a:t>Empowerment and communication go hand in hand.”</a:t>
            </a:r>
          </a:p>
          <a:p>
            <a:pPr marL="114300" indent="0">
              <a:buNone/>
            </a:pPr>
            <a:endParaRPr lang="en-US" sz="2900" dirty="0" smtClean="0"/>
          </a:p>
          <a:p>
            <a:pPr marL="114300" indent="0" algn="r">
              <a:buNone/>
            </a:pPr>
            <a:r>
              <a:rPr lang="en-US" sz="2900" dirty="0" smtClean="0"/>
              <a:t>Victoria </a:t>
            </a:r>
            <a:r>
              <a:rPr lang="en-US" sz="2900" dirty="0" err="1" smtClean="0"/>
              <a:t>Sardi</a:t>
            </a:r>
            <a:r>
              <a:rPr lang="en-US" sz="2900" dirty="0" smtClean="0"/>
              <a:t>-Brown</a:t>
            </a:r>
          </a:p>
          <a:p>
            <a:pPr marL="114300" indent="0" algn="r">
              <a:buNone/>
            </a:pPr>
            <a:r>
              <a:rPr lang="en-US" sz="2900" dirty="0" smtClean="0"/>
              <a:t> 	Mattie’s Mother</a:t>
            </a:r>
          </a:p>
          <a:p>
            <a:pPr marL="114300" indent="0" algn="r">
              <a:buNone/>
            </a:pPr>
            <a:r>
              <a:rPr lang="en-US" sz="2900" dirty="0" smtClean="0"/>
              <a:t>Mattie Miracle Cancer Foundation</a:t>
            </a:r>
          </a:p>
          <a:p>
            <a:pPr marL="114300" indent="0" algn="r">
              <a:buNone/>
            </a:pPr>
            <a:endParaRPr lang="en-US" sz="2900" dirty="0"/>
          </a:p>
        </p:txBody>
      </p:sp>
      <p:pic>
        <p:nvPicPr>
          <p:cNvPr id="7" name="Picture 6" descr="Screen Shot 2015-10-16 at 6.43.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3078" y="3968670"/>
            <a:ext cx="2990227" cy="1819355"/>
          </a:xfrm>
          <a:prstGeom prst="rect">
            <a:avLst/>
          </a:prstGeom>
        </p:spPr>
      </p:pic>
      <p:pic>
        <p:nvPicPr>
          <p:cNvPr id="8" name="Picture 7" descr="Screen Shot 2015-10-16 at 6.42.4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8137" y="1430338"/>
            <a:ext cx="3492443" cy="2358641"/>
          </a:xfrm>
          <a:prstGeom prst="rect">
            <a:avLst/>
          </a:prstGeom>
        </p:spPr>
      </p:pic>
    </p:spTree>
    <p:extLst>
      <p:ext uri="{BB962C8B-B14F-4D97-AF65-F5344CB8AC3E}">
        <p14:creationId xmlns:p14="http://schemas.microsoft.com/office/powerpoint/2010/main" val="34875609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Starter Statement</a:t>
            </a:r>
            <a:endParaRPr lang="en-US" dirty="0"/>
          </a:p>
        </p:txBody>
      </p:sp>
      <p:pic>
        <p:nvPicPr>
          <p:cNvPr id="24579" name="Picture 4" descr="http://www.cancer.org/acs/groups/content/@corporatecommunications/documents/image/acspc-0259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3462" y="2850570"/>
            <a:ext cx="20828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5694" y="1915611"/>
            <a:ext cx="1795255" cy="3059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4582" name="Rectangle 3"/>
          <p:cNvSpPr>
            <a:spLocks noChangeArrowheads="1"/>
          </p:cNvSpPr>
          <p:nvPr/>
        </p:nvSpPr>
        <p:spPr bwMode="auto">
          <a:xfrm>
            <a:off x="457200" y="1465575"/>
            <a:ext cx="64690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charset="0"/>
              <a:buNone/>
            </a:pPr>
            <a:r>
              <a:rPr lang="en-US" sz="2800" dirty="0" smtClean="0"/>
              <a:t>Modern medicine has helped thousands of seriously ill infants and children live longer lives. </a:t>
            </a:r>
            <a:endParaRPr lang="en-US" sz="2800" dirty="0"/>
          </a:p>
        </p:txBody>
      </p:sp>
      <p:sp>
        <p:nvSpPr>
          <p:cNvPr id="3" name="TextBox 2"/>
          <p:cNvSpPr txBox="1"/>
          <p:nvPr/>
        </p:nvSpPr>
        <p:spPr>
          <a:xfrm>
            <a:off x="457200" y="3124542"/>
            <a:ext cx="4168046" cy="3108544"/>
          </a:xfrm>
          <a:prstGeom prst="rect">
            <a:avLst/>
          </a:prstGeom>
          <a:noFill/>
        </p:spPr>
        <p:txBody>
          <a:bodyPr wrap="square" rtlCol="0">
            <a:spAutoFit/>
          </a:bodyPr>
          <a:lstStyle/>
          <a:p>
            <a:r>
              <a:rPr lang="en-US" sz="2800" dirty="0" smtClean="0">
                <a:solidFill>
                  <a:srgbClr val="1578CE"/>
                </a:solidFill>
              </a:rPr>
              <a:t>Pediatric Palliative Care (PPC)</a:t>
            </a:r>
            <a:r>
              <a:rPr lang="en-US" sz="2800" dirty="0" smtClean="0"/>
              <a:t> is essential to bring the same level of attention to the </a:t>
            </a:r>
            <a:r>
              <a:rPr lang="en-US" sz="2800" b="1" i="1" dirty="0" smtClean="0"/>
              <a:t>quality</a:t>
            </a:r>
            <a:r>
              <a:rPr lang="en-US" sz="2800" dirty="0" smtClean="0"/>
              <a:t> of these longer lives – for both the affected children and their families.</a:t>
            </a:r>
            <a:endParaRPr lang="en-US" sz="2800" dirty="0"/>
          </a:p>
        </p:txBody>
      </p:sp>
      <p:pic>
        <p:nvPicPr>
          <p:cNvPr id="7" name="Picture 6"/>
          <p:cNvPicPr>
            <a:picLocks noChangeAspect="1"/>
          </p:cNvPicPr>
          <p:nvPr/>
        </p:nvPicPr>
        <p:blipFill>
          <a:blip r:embed="rId5"/>
          <a:stretch>
            <a:fillRect/>
          </a:stretch>
        </p:blipFill>
        <p:spPr>
          <a:xfrm>
            <a:off x="6183637" y="601453"/>
            <a:ext cx="2960363" cy="1057836"/>
          </a:xfrm>
          <a:prstGeom prst="rect">
            <a:avLst/>
          </a:prstGeom>
        </p:spPr>
      </p:pic>
    </p:spTree>
    <p:extLst>
      <p:ext uri="{BB962C8B-B14F-4D97-AF65-F5344CB8AC3E}">
        <p14:creationId xmlns:p14="http://schemas.microsoft.com/office/powerpoint/2010/main" val="123875447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EXPAND integrated programs and access</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a:fld id="{5C06C424-E783-2A4B-A49B-6E477786D520}" type="slidenum">
              <a:rPr lang="en-US" smtClean="0"/>
              <a:pPr algn="l"/>
              <a:t>20</a:t>
            </a:fld>
            <a:endParaRPr lang="en-US" dirty="0"/>
          </a:p>
        </p:txBody>
      </p:sp>
    </p:spTree>
    <p:extLst>
      <p:ext uri="{BB962C8B-B14F-4D97-AF65-F5344CB8AC3E}">
        <p14:creationId xmlns:p14="http://schemas.microsoft.com/office/powerpoint/2010/main" val="330017798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63107" y="141573"/>
            <a:ext cx="7356373" cy="1143000"/>
          </a:xfrm>
        </p:spPr>
        <p:txBody>
          <a:bodyPr/>
          <a:lstStyle/>
          <a:p>
            <a:r>
              <a:rPr lang="en-US" sz="4000" dirty="0" smtClean="0">
                <a:solidFill>
                  <a:srgbClr val="1578CE"/>
                </a:solidFill>
                <a:latin typeface="Calibri" charset="0"/>
                <a:ea typeface="MS PGothic" charset="0"/>
              </a:rPr>
              <a:t>PPC Access Affirmation</a:t>
            </a:r>
            <a:endParaRPr lang="en-US" sz="4000" dirty="0">
              <a:solidFill>
                <a:srgbClr val="1578CE"/>
              </a:solidFill>
              <a:latin typeface="Calibri" charset="0"/>
              <a:ea typeface="MS PGothic" charset="0"/>
            </a:endParaRPr>
          </a:p>
        </p:txBody>
      </p:sp>
      <p:sp>
        <p:nvSpPr>
          <p:cNvPr id="3" name="Subtitle 2"/>
          <p:cNvSpPr>
            <a:spLocks noGrp="1"/>
          </p:cNvSpPr>
          <p:nvPr>
            <p:ph type="subTitle" idx="4294967295"/>
          </p:nvPr>
        </p:nvSpPr>
        <p:spPr>
          <a:xfrm>
            <a:off x="363107" y="1893797"/>
            <a:ext cx="8629244" cy="4456438"/>
          </a:xfrm>
        </p:spPr>
        <p:txBody>
          <a:bodyPr>
            <a:normAutofit fontScale="92500" lnSpcReduction="20000"/>
          </a:bodyPr>
          <a:lstStyle/>
          <a:p>
            <a:pPr marL="0" indent="0">
              <a:buFont typeface="Arial" charset="0"/>
              <a:buNone/>
            </a:pPr>
            <a:r>
              <a:rPr lang="en-US" sz="3100" b="1" dirty="0" smtClean="0">
                <a:solidFill>
                  <a:srgbClr val="002060"/>
                </a:solidFill>
                <a:latin typeface="Calibri" charset="0"/>
                <a:ea typeface="MS PGothic" charset="0"/>
              </a:rPr>
              <a:t>Pediatric Palliative Care and Hospice Care Commitments, Guidelines, and Recommendations </a:t>
            </a:r>
            <a:r>
              <a:rPr lang="en-US" sz="3100" dirty="0" smtClean="0">
                <a:solidFill>
                  <a:srgbClr val="002060"/>
                </a:solidFill>
                <a:latin typeface="Calibri" charset="0"/>
                <a:ea typeface="MS PGothic" charset="0"/>
              </a:rPr>
              <a:t>(October 2013)</a:t>
            </a:r>
            <a:endParaRPr lang="en-US" sz="3100" dirty="0" smtClean="0">
              <a:solidFill>
                <a:schemeClr val="tx1"/>
              </a:solidFill>
              <a:latin typeface="Calibri" charset="0"/>
              <a:ea typeface="MS PGothic" charset="0"/>
            </a:endParaRPr>
          </a:p>
          <a:p>
            <a:r>
              <a:rPr lang="en-US" sz="3100" b="1" dirty="0" smtClean="0">
                <a:solidFill>
                  <a:schemeClr val="tx1"/>
                </a:solidFill>
                <a:latin typeface="Calibri" charset="0"/>
                <a:ea typeface="MS PGothic" charset="0"/>
              </a:rPr>
              <a:t>PPC is an essential aspect of medical care </a:t>
            </a:r>
            <a:r>
              <a:rPr lang="en-US" sz="3100" dirty="0" smtClean="0">
                <a:solidFill>
                  <a:schemeClr val="tx1"/>
                </a:solidFill>
                <a:latin typeface="Calibri" charset="0"/>
                <a:ea typeface="MS PGothic" charset="0"/>
              </a:rPr>
              <a:t>for patients who have life-threatening conditions or need end-of-life care</a:t>
            </a:r>
          </a:p>
          <a:p>
            <a:endParaRPr lang="en-US" sz="1100" b="1" dirty="0" smtClean="0">
              <a:solidFill>
                <a:schemeClr val="tx1"/>
              </a:solidFill>
              <a:latin typeface="Calibri" charset="0"/>
              <a:ea typeface="MS PGothic" charset="0"/>
            </a:endParaRPr>
          </a:p>
          <a:p>
            <a:r>
              <a:rPr lang="en-US" sz="3100" b="1" dirty="0" smtClean="0">
                <a:solidFill>
                  <a:schemeClr val="tx1"/>
                </a:solidFill>
                <a:latin typeface="Calibri" charset="0"/>
                <a:ea typeface="MS PGothic" charset="0"/>
              </a:rPr>
              <a:t>All clinicians should provide basic palliative care </a:t>
            </a:r>
            <a:r>
              <a:rPr lang="en-US" sz="3100" dirty="0" smtClean="0">
                <a:solidFill>
                  <a:schemeClr val="tx1"/>
                </a:solidFill>
                <a:latin typeface="Calibri" charset="0"/>
                <a:ea typeface="MS PGothic" charset="0"/>
              </a:rPr>
              <a:t>initiated at diagnosis and consult PPC-PHC specialists in a timely manner to deliver “collaborative integrated multimodal care” (i.e., concurrent curative care)</a:t>
            </a:r>
            <a:endParaRPr lang="en-US" sz="1100" dirty="0" smtClean="0">
              <a:solidFill>
                <a:srgbClr val="000090"/>
              </a:solidFill>
              <a:latin typeface="Calibri" charset="0"/>
              <a:ea typeface="MS PGothic" charset="0"/>
            </a:endParaRPr>
          </a:p>
          <a:p>
            <a:pPr marL="0" indent="0">
              <a:buFont typeface="Arial" charset="0"/>
              <a:buNone/>
            </a:pPr>
            <a:endParaRPr lang="en-US" sz="1700" b="1" dirty="0" smtClean="0">
              <a:solidFill>
                <a:schemeClr val="tx2">
                  <a:lumMod val="75000"/>
                </a:schemeClr>
              </a:solidFill>
              <a:latin typeface="Calibri" charset="0"/>
              <a:ea typeface="MS PGothic" charset="0"/>
            </a:endParaRPr>
          </a:p>
          <a:p>
            <a:pPr marL="0" indent="0">
              <a:buFont typeface="Arial" charset="0"/>
              <a:buNone/>
            </a:pPr>
            <a:endParaRPr lang="en-US" sz="3100" dirty="0">
              <a:solidFill>
                <a:srgbClr val="000090"/>
              </a:solidFill>
              <a:latin typeface="Calibri" charset="0"/>
              <a:ea typeface="MS PGothic" charset="0"/>
            </a:endParaRPr>
          </a:p>
          <a:p>
            <a:pPr marL="0" indent="0">
              <a:buFont typeface="Arial" charset="0"/>
              <a:buNone/>
            </a:pPr>
            <a:endParaRPr lang="en-US" sz="2800" dirty="0">
              <a:solidFill>
                <a:srgbClr val="000090"/>
              </a:solidFill>
              <a:latin typeface="Calibri" charset="0"/>
              <a:ea typeface="MS PGothic" charset="0"/>
            </a:endParaRPr>
          </a:p>
        </p:txBody>
      </p:sp>
      <p:pic>
        <p:nvPicPr>
          <p:cNvPr id="2867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6987" y="1265285"/>
            <a:ext cx="3655609" cy="556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descr="http://www.chpcc.org/wp-content/uploads/2012/03/Door-Graphi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9386" y="0"/>
            <a:ext cx="2682965" cy="182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724783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Comprehensive Cancer Care</a:t>
            </a:r>
            <a:endParaRPr lang="en-US" dirty="0"/>
          </a:p>
        </p:txBody>
      </p:sp>
      <p:pic>
        <p:nvPicPr>
          <p:cNvPr id="14" name="Content Placeholder 13" descr="Screen Shot 2016-10-10 at 3.44.58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482" r="161"/>
          <a:stretch/>
        </p:blipFill>
        <p:spPr>
          <a:xfrm>
            <a:off x="457200" y="1417638"/>
            <a:ext cx="4573903" cy="3949938"/>
          </a:xfrm>
        </p:spPr>
      </p:pic>
      <p:pic>
        <p:nvPicPr>
          <p:cNvPr id="15" name="Content Placeholder 6" descr="Screen Shot 2015-10-07 at 10.25.17 AM.png"/>
          <p:cNvPicPr>
            <a:picLocks noChangeAspect="1"/>
          </p:cNvPicPr>
          <p:nvPr/>
        </p:nvPicPr>
        <p:blipFill rotWithShape="1">
          <a:blip r:embed="rId4" cstate="print">
            <a:extLst>
              <a:ext uri="{28A0092B-C50C-407E-A947-70E740481C1C}">
                <a14:useLocalDpi xmlns:a14="http://schemas.microsoft.com/office/drawing/2010/main"/>
              </a:ext>
            </a:extLst>
          </a:blip>
          <a:srcRect t="6956" b="1630"/>
          <a:stretch/>
        </p:blipFill>
        <p:spPr>
          <a:xfrm>
            <a:off x="5569237" y="1417638"/>
            <a:ext cx="2963060" cy="3949938"/>
          </a:xfrm>
          <a:prstGeom prst="rect">
            <a:avLst/>
          </a:prstGeom>
        </p:spPr>
      </p:pic>
      <p:sp>
        <p:nvSpPr>
          <p:cNvPr id="16" name="Rectangle 15"/>
          <p:cNvSpPr/>
          <p:nvPr/>
        </p:nvSpPr>
        <p:spPr>
          <a:xfrm>
            <a:off x="272834" y="5948042"/>
            <a:ext cx="6241401" cy="646331"/>
          </a:xfrm>
          <a:prstGeom prst="rect">
            <a:avLst/>
          </a:prstGeom>
        </p:spPr>
        <p:txBody>
          <a:bodyPr wrap="square">
            <a:spAutoFit/>
          </a:bodyPr>
          <a:lstStyle/>
          <a:p>
            <a:r>
              <a:rPr lang="en-US" sz="1200" dirty="0"/>
              <a:t>Kirch R, </a:t>
            </a:r>
            <a:r>
              <a:rPr lang="en-US" sz="1200" dirty="0" err="1"/>
              <a:t>Reaman</a:t>
            </a:r>
            <a:r>
              <a:rPr lang="en-US" sz="1200" dirty="0"/>
              <a:t> G, </a:t>
            </a:r>
            <a:r>
              <a:rPr lang="en-US" sz="1200" dirty="0" err="1"/>
              <a:t>Feudtner</a:t>
            </a:r>
            <a:r>
              <a:rPr lang="en-US" sz="1200" dirty="0"/>
              <a:t> C, et al. Advancing a comprehensive cancer care agenda for children and their families: Institute of Medicine Workshop highlights and next steps. </a:t>
            </a:r>
            <a:r>
              <a:rPr lang="en-US" sz="1200" i="1" dirty="0"/>
              <a:t>CA: A Cancer Journal for </a:t>
            </a:r>
            <a:r>
              <a:rPr lang="en-US" sz="1200" i="1" dirty="0" smtClean="0"/>
              <a:t>Clinicians </a:t>
            </a:r>
            <a:r>
              <a:rPr lang="is-IS" sz="1200" i="1" dirty="0"/>
              <a:t>2016 Sep;66(5):398-</a:t>
            </a:r>
            <a:r>
              <a:rPr lang="is-IS" sz="1200" i="1" dirty="0" smtClean="0"/>
              <a:t>407</a:t>
            </a:r>
            <a:r>
              <a:rPr lang="en-US" sz="1200" i="1" dirty="0" smtClean="0"/>
              <a:t>.</a:t>
            </a:r>
            <a:r>
              <a:rPr lang="en-US" sz="1200" dirty="0" smtClean="0"/>
              <a:t> </a:t>
            </a:r>
            <a:endParaRPr lang="en-US" sz="1200" dirty="0"/>
          </a:p>
        </p:txBody>
      </p:sp>
    </p:spTree>
    <p:extLst>
      <p:ext uri="{BB962C8B-B14F-4D97-AF65-F5344CB8AC3E}">
        <p14:creationId xmlns:p14="http://schemas.microsoft.com/office/powerpoint/2010/main" val="68071320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Rising number of PPC teams</a:t>
            </a:r>
            <a:endParaRPr lang="en-US" dirty="0"/>
          </a:p>
        </p:txBody>
      </p:sp>
      <p:sp>
        <p:nvSpPr>
          <p:cNvPr id="2" name="Content Placeholder 1"/>
          <p:cNvSpPr>
            <a:spLocks noGrp="1"/>
          </p:cNvSpPr>
          <p:nvPr>
            <p:ph idx="4294967295"/>
          </p:nvPr>
        </p:nvSpPr>
        <p:spPr>
          <a:xfrm>
            <a:off x="582614" y="2894363"/>
            <a:ext cx="5153192" cy="3804863"/>
          </a:xfrm>
        </p:spPr>
        <p:txBody>
          <a:bodyPr>
            <a:normAutofit fontScale="70000" lnSpcReduction="20000"/>
          </a:bodyPr>
          <a:lstStyle/>
          <a:p>
            <a:pPr marL="0" indent="0">
              <a:buNone/>
            </a:pPr>
            <a:r>
              <a:rPr lang="en-US" sz="2800" b="1" dirty="0" smtClean="0">
                <a:solidFill>
                  <a:schemeClr val="tx2">
                    <a:lumMod val="75000"/>
                  </a:schemeClr>
                </a:solidFill>
              </a:rPr>
              <a:t>BUT</a:t>
            </a:r>
            <a:r>
              <a:rPr lang="is-IS" sz="2800" b="1" dirty="0" smtClean="0">
                <a:solidFill>
                  <a:schemeClr val="tx2">
                    <a:lumMod val="75000"/>
                  </a:schemeClr>
                </a:solidFill>
              </a:rPr>
              <a:t>…</a:t>
            </a:r>
            <a:endParaRPr lang="en-US" sz="2800" b="1" dirty="0" smtClean="0">
              <a:solidFill>
                <a:schemeClr val="tx2">
                  <a:lumMod val="75000"/>
                </a:schemeClr>
              </a:solidFill>
            </a:endParaRPr>
          </a:p>
          <a:p>
            <a:r>
              <a:rPr lang="en-US" sz="2800" dirty="0" smtClean="0"/>
              <a:t>Nearly one-third hospitals still lack PPC </a:t>
            </a:r>
          </a:p>
          <a:p>
            <a:endParaRPr lang="en-US" sz="1500" dirty="0" smtClean="0"/>
          </a:p>
          <a:p>
            <a:r>
              <a:rPr lang="en-US" sz="2800" dirty="0" smtClean="0"/>
              <a:t>Most only offer inpatient service during work week and are highly dependent on hospital funding</a:t>
            </a:r>
          </a:p>
          <a:p>
            <a:endParaRPr lang="en-US" sz="1500" dirty="0" smtClean="0"/>
          </a:p>
          <a:p>
            <a:r>
              <a:rPr lang="en-US" sz="2800" dirty="0" smtClean="0"/>
              <a:t>Need to also expand community-based access and develop sustainable financial models</a:t>
            </a:r>
          </a:p>
          <a:p>
            <a:pPr lvl="0"/>
            <a:endParaRPr lang="en-US" sz="1500" dirty="0" smtClean="0"/>
          </a:p>
          <a:p>
            <a:pPr lvl="0"/>
            <a:r>
              <a:rPr lang="en-US" sz="2800" dirty="0" smtClean="0"/>
              <a:t>Number </a:t>
            </a:r>
            <a:r>
              <a:rPr lang="en-US" sz="2800" dirty="0"/>
              <a:t>of consults annually varied substantially across programs, positively associated with hospital bed size and number of funded </a:t>
            </a:r>
            <a:r>
              <a:rPr lang="en-US" sz="2800" dirty="0" smtClean="0"/>
              <a:t>staff</a:t>
            </a:r>
            <a:endParaRPr lang="en-US" sz="2800" b="1" dirty="0">
              <a:solidFill>
                <a:srgbClr val="002060"/>
              </a:solidFill>
            </a:endParaRPr>
          </a:p>
          <a:p>
            <a:pPr lvl="1">
              <a:buFont typeface="Arial" pitchFamily="34" charset="0"/>
              <a:buChar char="•"/>
              <a:defRPr/>
            </a:pPr>
            <a:endParaRPr lang="en-US" sz="2400" dirty="0"/>
          </a:p>
          <a:p>
            <a:pPr marL="285750" indent="-285750">
              <a:buFont typeface="Arial"/>
              <a:buChar char="•"/>
            </a:pPr>
            <a:endParaRPr lang="en-US" sz="800" dirty="0"/>
          </a:p>
          <a:p>
            <a:pPr lvl="1">
              <a:buFont typeface="Arial" pitchFamily="34" charset="0"/>
              <a:buChar char="•"/>
              <a:defRPr/>
            </a:pPr>
            <a:endParaRPr lang="en-US" sz="2400" dirty="0">
              <a:cs typeface="+mn-cs"/>
            </a:endParaRPr>
          </a:p>
          <a:p>
            <a:pPr lvl="1">
              <a:buFont typeface="Arial" pitchFamily="34" charset="0"/>
              <a:buChar char="–"/>
              <a:defRPr/>
            </a:pPr>
            <a:endParaRPr lang="en-US" dirty="0">
              <a:cs typeface="+mn-cs"/>
            </a:endParaRPr>
          </a:p>
          <a:p>
            <a:pPr marL="0" indent="0">
              <a:buFont typeface="Arial" pitchFamily="34" charset="0"/>
              <a:buNone/>
              <a:defRPr/>
            </a:pPr>
            <a:endParaRPr lang="en-US" dirty="0">
              <a:cs typeface="+mn-cs"/>
            </a:endParaRPr>
          </a:p>
        </p:txBody>
      </p:sp>
      <p:sp>
        <p:nvSpPr>
          <p:cNvPr id="33795" name="Rectangle 3"/>
          <p:cNvSpPr>
            <a:spLocks noChangeArrowheads="1"/>
          </p:cNvSpPr>
          <p:nvPr/>
        </p:nvSpPr>
        <p:spPr bwMode="auto">
          <a:xfrm>
            <a:off x="582613" y="1446227"/>
            <a:ext cx="80264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endParaRPr lang="en-US" sz="800" b="1" dirty="0" smtClean="0">
              <a:solidFill>
                <a:srgbClr val="002060"/>
              </a:solidFill>
            </a:endParaRPr>
          </a:p>
          <a:p>
            <a:r>
              <a:rPr lang="en-US" sz="2400" b="1" dirty="0" smtClean="0">
                <a:solidFill>
                  <a:srgbClr val="002060"/>
                </a:solidFill>
              </a:rPr>
              <a:t>PPC 2013 cross-sectional national survey revealed that 69% of children’s hospitals have a team </a:t>
            </a:r>
            <a:r>
              <a:rPr lang="en-US" sz="2400" dirty="0" smtClean="0">
                <a:solidFill>
                  <a:schemeClr val="tx2">
                    <a:lumMod val="75000"/>
                  </a:schemeClr>
                </a:solidFill>
              </a:rPr>
              <a:t>(</a:t>
            </a:r>
            <a:r>
              <a:rPr lang="en-US" sz="2400" dirty="0">
                <a:solidFill>
                  <a:schemeClr val="tx2">
                    <a:lumMod val="75000"/>
                  </a:schemeClr>
                </a:solidFill>
              </a:rPr>
              <a:t>112/162)</a:t>
            </a:r>
          </a:p>
          <a:p>
            <a:r>
              <a:rPr lang="en-US" dirty="0" smtClean="0">
                <a:solidFill>
                  <a:srgbClr val="002060"/>
                </a:solidFill>
              </a:rPr>
              <a:t>(</a:t>
            </a:r>
            <a:r>
              <a:rPr lang="en-US" dirty="0" err="1">
                <a:solidFill>
                  <a:srgbClr val="002060"/>
                </a:solidFill>
              </a:rPr>
              <a:t>Feudtner</a:t>
            </a:r>
            <a:r>
              <a:rPr lang="en-US" dirty="0">
                <a:solidFill>
                  <a:srgbClr val="002060"/>
                </a:solidFill>
              </a:rPr>
              <a:t> et al. Pediatrics 2013) </a:t>
            </a:r>
          </a:p>
        </p:txBody>
      </p:sp>
      <p:pic>
        <p:nvPicPr>
          <p:cNvPr id="5" name="Picture 4" descr="Macintosh HD:Users:rebeccakirch:Desktop:Screen Shot 2016-08-31 at 12.23.32 PM.png"/>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856590" y="3160694"/>
            <a:ext cx="3287410" cy="2370778"/>
          </a:xfrm>
          <a:prstGeom prst="rect">
            <a:avLst/>
          </a:prstGeom>
          <a:noFill/>
          <a:ln>
            <a:noFill/>
          </a:ln>
        </p:spPr>
      </p:pic>
    </p:spTree>
    <p:extLst>
      <p:ext uri="{BB962C8B-B14F-4D97-AF65-F5344CB8AC3E}">
        <p14:creationId xmlns:p14="http://schemas.microsoft.com/office/powerpoint/2010/main" val="26832082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strips(downLeft)">
                                      <p:cBhvr>
                                        <p:cTn id="10" dur="500"/>
                                        <p:tgtEl>
                                          <p:spTgt spid="2">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strips(downLeft)">
                                      <p:cBhvr>
                                        <p:cTn id="13" dur="500"/>
                                        <p:tgtEl>
                                          <p:spTgt spid="2">
                                            <p:txEl>
                                              <p:pRg st="3" end="3"/>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strips(downLeft)">
                                      <p:cBhvr>
                                        <p:cTn id="16" dur="500"/>
                                        <p:tgtEl>
                                          <p:spTgt spid="2">
                                            <p:txEl>
                                              <p:pRg st="5" end="5"/>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Effect transition="in" filter="strips(downLeft)">
                                      <p:cBhvr>
                                        <p:cTn id="1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of Quality</a:t>
            </a:r>
            <a:endParaRPr lang="en-US" dirty="0"/>
          </a:p>
        </p:txBody>
      </p:sp>
      <p:sp>
        <p:nvSpPr>
          <p:cNvPr id="3" name="Content Placeholder 2"/>
          <p:cNvSpPr>
            <a:spLocks noGrp="1"/>
          </p:cNvSpPr>
          <p:nvPr>
            <p:ph idx="1"/>
          </p:nvPr>
        </p:nvSpPr>
        <p:spPr>
          <a:xfrm>
            <a:off x="457200" y="1430207"/>
            <a:ext cx="8455624" cy="4961715"/>
          </a:xfrm>
        </p:spPr>
        <p:txBody>
          <a:bodyPr>
            <a:normAutofit fontScale="25000" lnSpcReduction="20000"/>
          </a:bodyPr>
          <a:lstStyle/>
          <a:p>
            <a:pPr marL="0" indent="0">
              <a:buNone/>
            </a:pPr>
            <a:endParaRPr lang="en-US" dirty="0"/>
          </a:p>
          <a:p>
            <a:pPr marL="0" indent="0">
              <a:buNone/>
            </a:pPr>
            <a:endParaRPr lang="en-US" dirty="0" smtClean="0"/>
          </a:p>
          <a:p>
            <a:pPr marL="0" indent="0">
              <a:buNone/>
            </a:pPr>
            <a:endParaRPr lang="en-US" sz="6400" dirty="0"/>
          </a:p>
          <a:p>
            <a:pPr marL="0" indent="0">
              <a:buNone/>
            </a:pPr>
            <a:r>
              <a:rPr lang="en-US" sz="6400" dirty="0" smtClean="0"/>
              <a:t>Early startup   													</a:t>
            </a:r>
            <a:r>
              <a:rPr lang="en-US" sz="6400" dirty="0"/>
              <a:t> </a:t>
            </a:r>
            <a:r>
              <a:rPr lang="en-US" sz="6400" dirty="0" smtClean="0"/>
              <a:t>   Mature</a:t>
            </a:r>
            <a:endParaRPr lang="en-US" sz="6400"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sz="8000" dirty="0" smtClean="0"/>
              <a:t>To </a:t>
            </a:r>
            <a:r>
              <a:rPr lang="en-US" sz="8000" dirty="0"/>
              <a:t>ensure quality and safety</a:t>
            </a:r>
            <a:r>
              <a:rPr lang="en-US" sz="8000" dirty="0" smtClean="0"/>
              <a:t>, PPC </a:t>
            </a:r>
            <a:r>
              <a:rPr lang="en-US" sz="8000" dirty="0" smtClean="0"/>
              <a:t>teams should strive to: </a:t>
            </a:r>
            <a:endParaRPr lang="en-US" sz="8000" dirty="0"/>
          </a:p>
          <a:p>
            <a:pPr marL="0" indent="0">
              <a:buNone/>
            </a:pPr>
            <a:endParaRPr lang="en-US" dirty="0"/>
          </a:p>
          <a:p>
            <a:pPr lvl="0"/>
            <a:r>
              <a:rPr lang="en-US" sz="7200" dirty="0"/>
              <a:t>Include physicians, nurses, social workers, case managers, spiritual care providers, bereavement specialists, and child life </a:t>
            </a:r>
            <a:r>
              <a:rPr lang="en-US" sz="7200" dirty="0" smtClean="0"/>
              <a:t>specialists</a:t>
            </a:r>
            <a:endParaRPr lang="en-US" sz="7200" dirty="0"/>
          </a:p>
          <a:p>
            <a:pPr marL="0" indent="0">
              <a:buNone/>
            </a:pPr>
            <a:endParaRPr lang="en-US" dirty="0"/>
          </a:p>
          <a:p>
            <a:pPr lvl="0"/>
            <a:r>
              <a:rPr lang="en-US" sz="7200" dirty="0"/>
              <a:t>Have an adequate number of dedicated, trained staff who are available for consultation 24-7 and are paid specifically to provide </a:t>
            </a:r>
            <a:r>
              <a:rPr lang="en-US" sz="7200" dirty="0" smtClean="0"/>
              <a:t>PPC</a:t>
            </a:r>
            <a:r>
              <a:rPr lang="en-US" sz="7200" dirty="0"/>
              <a:t> </a:t>
            </a:r>
          </a:p>
          <a:p>
            <a:pPr lvl="0"/>
            <a:endParaRPr lang="en-US" dirty="0" smtClean="0"/>
          </a:p>
          <a:p>
            <a:pPr lvl="0"/>
            <a:r>
              <a:rPr lang="en-US" sz="7200" dirty="0" smtClean="0"/>
              <a:t>Bridge </a:t>
            </a:r>
            <a:r>
              <a:rPr lang="en-US" sz="7200" dirty="0"/>
              <a:t>their consultative activities across multiple physical locations to support patients, ranging from provision of services in homes or schools to clinics, hospitals, and other partnering facilities </a:t>
            </a:r>
          </a:p>
          <a:p>
            <a:pPr lvl="0"/>
            <a:endParaRPr lang="en-US" dirty="0" smtClean="0"/>
          </a:p>
          <a:p>
            <a:pPr lvl="0"/>
            <a:r>
              <a:rPr lang="en-US" sz="7200" dirty="0" smtClean="0"/>
              <a:t>Conduct </a:t>
            </a:r>
            <a:r>
              <a:rPr lang="en-US" sz="7200" dirty="0"/>
              <a:t>ongoing quality improvement reviews and projects aimed at improving patient and family experiences and </a:t>
            </a:r>
            <a:r>
              <a:rPr lang="en-US" sz="7200" dirty="0" smtClean="0"/>
              <a:t>outcomes</a:t>
            </a:r>
          </a:p>
          <a:p>
            <a:pPr lvl="0"/>
            <a:endParaRPr lang="en-US" sz="7200" dirty="0"/>
          </a:p>
          <a:p>
            <a:pPr marL="0" lvl="0" indent="0">
              <a:buNone/>
            </a:pPr>
            <a:r>
              <a:rPr lang="en-US" sz="7200" dirty="0"/>
              <a:t>	</a:t>
            </a:r>
            <a:r>
              <a:rPr lang="en-US" sz="7200" dirty="0" smtClean="0"/>
              <a:t>(AAP Guidelines, Pediatrics 2013) </a:t>
            </a:r>
            <a:endParaRPr lang="en-US" sz="7200" dirty="0"/>
          </a:p>
        </p:txBody>
      </p:sp>
      <p:sp>
        <p:nvSpPr>
          <p:cNvPr id="4" name="Slide Number Placeholder 3"/>
          <p:cNvSpPr>
            <a:spLocks noGrp="1"/>
          </p:cNvSpPr>
          <p:nvPr>
            <p:ph type="sldNum" sz="quarter" idx="10"/>
          </p:nvPr>
        </p:nvSpPr>
        <p:spPr/>
        <p:txBody>
          <a:bodyPr/>
          <a:lstStyle/>
          <a:p>
            <a:pPr algn="l"/>
            <a:fld id="{5C06C424-E783-2A4B-A49B-6E477786D520}" type="slidenum">
              <a:rPr lang="en-US" smtClean="0"/>
              <a:pPr algn="l"/>
              <a:t>24</a:t>
            </a:fld>
            <a:endParaRPr lang="en-US" dirty="0"/>
          </a:p>
        </p:txBody>
      </p:sp>
      <p:graphicFrame>
        <p:nvGraphicFramePr>
          <p:cNvPr id="5" name="Diagram 4"/>
          <p:cNvGraphicFramePr/>
          <p:nvPr>
            <p:extLst>
              <p:ext uri="{D42A27DB-BD31-4B8C-83A1-F6EECF244321}">
                <p14:modId xmlns:p14="http://schemas.microsoft.com/office/powerpoint/2010/main" val="2250839212"/>
              </p:ext>
            </p:extLst>
          </p:nvPr>
        </p:nvGraphicFramePr>
        <p:xfrm>
          <a:off x="1441891" y="1417638"/>
          <a:ext cx="6137566" cy="1280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743714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a:fld id="{5C06C424-E783-2A4B-A49B-6E477786D520}" type="slidenum">
              <a:rPr lang="en-US" smtClean="0"/>
              <a:pPr algn="l"/>
              <a:t>25</a:t>
            </a:fld>
            <a:endParaRPr lang="en-US" dirty="0"/>
          </a:p>
        </p:txBody>
      </p:sp>
    </p:spTree>
    <p:extLst>
      <p:ext uri="{BB962C8B-B14F-4D97-AF65-F5344CB8AC3E}">
        <p14:creationId xmlns:p14="http://schemas.microsoft.com/office/powerpoint/2010/main" val="410458826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PPC Resources Field Guide</a:t>
            </a:r>
            <a:endParaRPr lang="en-US" dirty="0"/>
          </a:p>
        </p:txBody>
      </p:sp>
      <p:sp>
        <p:nvSpPr>
          <p:cNvPr id="3" name="Content Placeholder 2"/>
          <p:cNvSpPr>
            <a:spLocks noGrp="1"/>
          </p:cNvSpPr>
          <p:nvPr>
            <p:ph sz="half" idx="1"/>
          </p:nvPr>
        </p:nvSpPr>
        <p:spPr>
          <a:xfrm>
            <a:off x="4834464" y="1417638"/>
            <a:ext cx="4038600" cy="4525963"/>
          </a:xfrm>
        </p:spPr>
        <p:txBody>
          <a:bodyPr>
            <a:normAutofit fontScale="77500" lnSpcReduction="20000"/>
          </a:bodyPr>
          <a:lstStyle/>
          <a:p>
            <a:pPr marL="0" indent="0">
              <a:buNone/>
            </a:pPr>
            <a:r>
              <a:rPr lang="en-US" dirty="0" smtClean="0"/>
              <a:t>CAPC PPC Field Guide digital tool includes links to key info from multiple organizations and sources covering:</a:t>
            </a:r>
          </a:p>
          <a:p>
            <a:pPr marL="0" indent="0">
              <a:buNone/>
            </a:pPr>
            <a:endParaRPr lang="en-US" sz="900" dirty="0" smtClean="0"/>
          </a:p>
          <a:p>
            <a:r>
              <a:rPr lang="en-US" dirty="0" smtClean="0"/>
              <a:t>PPC’s </a:t>
            </a:r>
            <a:r>
              <a:rPr lang="en-US" dirty="0"/>
              <a:t>Value Proposition: Making the Case </a:t>
            </a:r>
          </a:p>
          <a:p>
            <a:endParaRPr lang="en-US" sz="900" dirty="0" smtClean="0"/>
          </a:p>
          <a:p>
            <a:r>
              <a:rPr lang="en-US" dirty="0" smtClean="0"/>
              <a:t>Building </a:t>
            </a:r>
            <a:r>
              <a:rPr lang="en-US" dirty="0"/>
              <a:t>and Expanding Integrated Programs </a:t>
            </a:r>
          </a:p>
          <a:p>
            <a:endParaRPr lang="en-US" sz="900" dirty="0" smtClean="0"/>
          </a:p>
          <a:p>
            <a:r>
              <a:rPr lang="en-US" dirty="0" smtClean="0"/>
              <a:t>Collaboration </a:t>
            </a:r>
            <a:r>
              <a:rPr lang="en-US" dirty="0"/>
              <a:t>with the Research Community </a:t>
            </a:r>
          </a:p>
          <a:p>
            <a:endParaRPr lang="en-US" sz="900" dirty="0" smtClean="0"/>
          </a:p>
          <a:p>
            <a:r>
              <a:rPr lang="en-US" dirty="0" smtClean="0"/>
              <a:t>Advocacy </a:t>
            </a:r>
            <a:r>
              <a:rPr lang="en-US" dirty="0"/>
              <a:t>for System Level Change </a:t>
            </a:r>
          </a:p>
        </p:txBody>
      </p:sp>
      <p:sp>
        <p:nvSpPr>
          <p:cNvPr id="5" name="Slide Number Placeholder 4"/>
          <p:cNvSpPr>
            <a:spLocks noGrp="1"/>
          </p:cNvSpPr>
          <p:nvPr>
            <p:ph type="sldNum" sz="quarter" idx="10"/>
          </p:nvPr>
        </p:nvSpPr>
        <p:spPr/>
        <p:txBody>
          <a:bodyPr/>
          <a:lstStyle/>
          <a:p>
            <a:pPr algn="l"/>
            <a:fld id="{5C06C424-E783-2A4B-A49B-6E477786D520}" type="slidenum">
              <a:rPr lang="en-US" smtClean="0"/>
              <a:pPr algn="l"/>
              <a:t>26</a:t>
            </a:fld>
            <a:endParaRPr lang="en-US" dirty="0"/>
          </a:p>
        </p:txBody>
      </p:sp>
      <p:pic>
        <p:nvPicPr>
          <p:cNvPr id="10" name="Content Placeholder 9" descr="Macintosh HD:Users:rebeccakirch:Desktop:Screen Shot 2016-08-31 at 7.17.46 PM.png"/>
          <p:cNvPicPr>
            <a:picLocks noGrp="1"/>
          </p:cNvPicPr>
          <p:nvPr>
            <p:ph sz="half" idx="2"/>
          </p:nvPr>
        </p:nvPicPr>
        <p:blipFill>
          <a:blip r:embed="rId3">
            <a:extLst>
              <a:ext uri="{28A0092B-C50C-407E-A947-70E740481C1C}">
                <a14:useLocalDpi xmlns:a14="http://schemas.microsoft.com/office/drawing/2010/main" val="0"/>
              </a:ext>
            </a:extLst>
          </a:blip>
          <a:srcRect t="-6034" b="-6034"/>
          <a:stretch>
            <a:fillRect/>
          </a:stretch>
        </p:blipFill>
        <p:spPr bwMode="auto">
          <a:xfrm>
            <a:off x="457200" y="1144819"/>
            <a:ext cx="4038600" cy="4156628"/>
          </a:xfrm>
          <a:prstGeom prst="rect">
            <a:avLst/>
          </a:prstGeom>
          <a:noFill/>
          <a:ln>
            <a:noFill/>
          </a:ln>
        </p:spPr>
      </p:pic>
      <p:sp>
        <p:nvSpPr>
          <p:cNvPr id="11" name="TextBox 10"/>
          <p:cNvSpPr txBox="1"/>
          <p:nvPr/>
        </p:nvSpPr>
        <p:spPr>
          <a:xfrm>
            <a:off x="4834464" y="5141937"/>
            <a:ext cx="3708941" cy="923330"/>
          </a:xfrm>
          <a:prstGeom prst="rect">
            <a:avLst/>
          </a:prstGeom>
          <a:noFill/>
        </p:spPr>
        <p:txBody>
          <a:bodyPr wrap="square" rtlCol="0">
            <a:spAutoFit/>
          </a:bodyPr>
          <a:lstStyle/>
          <a:p>
            <a:endParaRPr lang="en-US" dirty="0" smtClean="0"/>
          </a:p>
          <a:p>
            <a:endParaRPr lang="en-US" dirty="0"/>
          </a:p>
          <a:p>
            <a:endParaRPr lang="en-US" dirty="0"/>
          </a:p>
        </p:txBody>
      </p:sp>
      <p:pic>
        <p:nvPicPr>
          <p:cNvPr id="12" name="Picture 11"/>
          <p:cNvPicPr>
            <a:picLocks noChangeAspect="1"/>
          </p:cNvPicPr>
          <p:nvPr/>
        </p:nvPicPr>
        <p:blipFill>
          <a:blip r:embed="rId4"/>
          <a:stretch>
            <a:fillRect/>
          </a:stretch>
        </p:blipFill>
        <p:spPr>
          <a:xfrm>
            <a:off x="479095" y="5141937"/>
            <a:ext cx="1854556" cy="621101"/>
          </a:xfrm>
          <a:prstGeom prst="rect">
            <a:avLst/>
          </a:prstGeom>
        </p:spPr>
      </p:pic>
      <p:pic>
        <p:nvPicPr>
          <p:cNvPr id="13" name="Picture 12"/>
          <p:cNvPicPr>
            <a:picLocks noChangeAspect="1"/>
          </p:cNvPicPr>
          <p:nvPr/>
        </p:nvPicPr>
        <p:blipFill>
          <a:blip r:embed="rId5"/>
          <a:stretch>
            <a:fillRect/>
          </a:stretch>
        </p:blipFill>
        <p:spPr>
          <a:xfrm>
            <a:off x="2333651" y="5167218"/>
            <a:ext cx="2197313" cy="509249"/>
          </a:xfrm>
          <a:prstGeom prst="rect">
            <a:avLst/>
          </a:prstGeom>
        </p:spPr>
      </p:pic>
      <p:sp>
        <p:nvSpPr>
          <p:cNvPr id="4" name="TextBox 3"/>
          <p:cNvSpPr txBox="1"/>
          <p:nvPr/>
        </p:nvSpPr>
        <p:spPr>
          <a:xfrm>
            <a:off x="479095" y="5943601"/>
            <a:ext cx="5338933" cy="646331"/>
          </a:xfrm>
          <a:prstGeom prst="rect">
            <a:avLst/>
          </a:prstGeom>
          <a:noFill/>
        </p:spPr>
        <p:txBody>
          <a:bodyPr wrap="square" rtlCol="0">
            <a:spAutoFit/>
          </a:bodyPr>
          <a:lstStyle/>
          <a:p>
            <a:r>
              <a:rPr lang="en-US" b="1" dirty="0" smtClean="0">
                <a:solidFill>
                  <a:srgbClr val="1578CE"/>
                </a:solidFill>
              </a:rPr>
              <a:t>Access PPC Field Guide at </a:t>
            </a:r>
            <a:r>
              <a:rPr lang="en-US" b="1" dirty="0" smtClean="0">
                <a:solidFill>
                  <a:srgbClr val="1578CE"/>
                </a:solidFill>
                <a:hlinkClick r:id="rId6"/>
              </a:rPr>
              <a:t>www.capc.org</a:t>
            </a:r>
            <a:endParaRPr lang="en-US" b="1" dirty="0" smtClean="0">
              <a:solidFill>
                <a:srgbClr val="1578CE"/>
              </a:solidFill>
            </a:endParaRPr>
          </a:p>
          <a:p>
            <a:endParaRPr lang="en-US" b="1" dirty="0">
              <a:solidFill>
                <a:srgbClr val="1578CE"/>
              </a:solidFill>
            </a:endParaRPr>
          </a:p>
        </p:txBody>
      </p:sp>
    </p:spTree>
    <p:extLst>
      <p:ext uri="{BB962C8B-B14F-4D97-AF65-F5344CB8AC3E}">
        <p14:creationId xmlns:p14="http://schemas.microsoft.com/office/powerpoint/2010/main" val="100833603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CAPC PPC Content</a:t>
            </a:r>
            <a:endParaRPr lang="en-US" dirty="0"/>
          </a:p>
        </p:txBody>
      </p:sp>
      <p:sp>
        <p:nvSpPr>
          <p:cNvPr id="3" name="Content Placeholder 2"/>
          <p:cNvSpPr>
            <a:spLocks noGrp="1"/>
          </p:cNvSpPr>
          <p:nvPr>
            <p:ph idx="1"/>
          </p:nvPr>
        </p:nvSpPr>
        <p:spPr>
          <a:xfrm>
            <a:off x="457200" y="1430207"/>
            <a:ext cx="8229600" cy="4793589"/>
          </a:xfrm>
        </p:spPr>
        <p:txBody>
          <a:bodyPr>
            <a:normAutofit fontScale="85000" lnSpcReduction="10000"/>
          </a:bodyPr>
          <a:lstStyle/>
          <a:p>
            <a:r>
              <a:rPr lang="en-US" b="1" dirty="0" smtClean="0"/>
              <a:t>This slide deck and field guide </a:t>
            </a:r>
            <a:r>
              <a:rPr lang="en-US" dirty="0" smtClean="0"/>
              <a:t>– use these to update your colleagues and other audiences</a:t>
            </a:r>
          </a:p>
          <a:p>
            <a:endParaRPr lang="en-US" sz="1000" b="1" dirty="0"/>
          </a:p>
          <a:p>
            <a:r>
              <a:rPr lang="en-US" b="1" dirty="0" smtClean="0"/>
              <a:t>National Palliative Care Registry </a:t>
            </a:r>
            <a:r>
              <a:rPr lang="en-US" dirty="0" smtClean="0"/>
              <a:t>includes PPC-specific reports capacity to compare programs</a:t>
            </a:r>
          </a:p>
          <a:p>
            <a:pPr marL="0" indent="0">
              <a:buNone/>
            </a:pPr>
            <a:endParaRPr lang="en-US" dirty="0"/>
          </a:p>
          <a:p>
            <a:pPr marL="0" indent="0">
              <a:buNone/>
            </a:pPr>
            <a:endParaRPr lang="en-US" dirty="0" smtClean="0"/>
          </a:p>
          <a:p>
            <a:endParaRPr lang="en-US" sz="900" b="1" dirty="0" smtClean="0"/>
          </a:p>
          <a:p>
            <a:r>
              <a:rPr lang="en-US" b="1" dirty="0" smtClean="0"/>
              <a:t>CAPC Pediatric Toolkit </a:t>
            </a:r>
            <a:r>
              <a:rPr lang="en-US" dirty="0" smtClean="0"/>
              <a:t>online tools and technical assistance for CAPC members</a:t>
            </a:r>
          </a:p>
          <a:p>
            <a:endParaRPr lang="en-US" sz="900" b="1" dirty="0" smtClean="0"/>
          </a:p>
          <a:p>
            <a:r>
              <a:rPr lang="en-US" b="1" dirty="0" smtClean="0"/>
              <a:t>PCLC-Pediatric </a:t>
            </a:r>
            <a:r>
              <a:rPr lang="en-US" dirty="0" smtClean="0"/>
              <a:t>will be expanding to more sites with updated and expanded content in 2017</a:t>
            </a:r>
            <a:endParaRPr lang="en-US" b="1" dirty="0"/>
          </a:p>
        </p:txBody>
      </p:sp>
      <p:sp>
        <p:nvSpPr>
          <p:cNvPr id="4" name="Slide Number Placeholder 3"/>
          <p:cNvSpPr>
            <a:spLocks noGrp="1"/>
          </p:cNvSpPr>
          <p:nvPr>
            <p:ph type="sldNum" sz="quarter" idx="10"/>
          </p:nvPr>
        </p:nvSpPr>
        <p:spPr/>
        <p:txBody>
          <a:bodyPr/>
          <a:lstStyle/>
          <a:p>
            <a:pPr algn="l"/>
            <a:fld id="{5C06C424-E783-2A4B-A49B-6E477786D520}" type="slidenum">
              <a:rPr lang="en-US" smtClean="0"/>
              <a:pPr algn="l"/>
              <a:t>27</a:t>
            </a:fld>
            <a:endParaRPr lang="en-US" dirty="0"/>
          </a:p>
        </p:txBody>
      </p:sp>
      <p:pic>
        <p:nvPicPr>
          <p:cNvPr id="5" name="Picture 4" descr="Screen Shot 2016-08-06 at 8.30.1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095" y="3379227"/>
            <a:ext cx="4206831" cy="871686"/>
          </a:xfrm>
          <a:prstGeom prst="rect">
            <a:avLst/>
          </a:prstGeom>
        </p:spPr>
      </p:pic>
    </p:spTree>
    <p:extLst>
      <p:ext uri="{BB962C8B-B14F-4D97-AF65-F5344CB8AC3E}">
        <p14:creationId xmlns:p14="http://schemas.microsoft.com/office/powerpoint/2010/main" val="259819935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ecx.images-amazon.com/images/I/41V4KxHHc4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495" y="1549487"/>
            <a:ext cx="1909662" cy="2841757"/>
          </a:xfrm>
          <a:prstGeom prst="rect">
            <a:avLst/>
          </a:prstGeom>
          <a:noFill/>
          <a:extLst>
            <a:ext uri="{909E8E84-426E-40dd-AFC4-6F175D3DCCD1}">
              <a14:hiddenFill xmlns:a14="http://schemas.microsoft.com/office/drawing/2010/main">
                <a:solidFill>
                  <a:srgbClr val="FFFFFF"/>
                </a:solidFill>
              </a14:hiddenFill>
            </a:ext>
          </a:extLst>
        </p:spPr>
      </p:pic>
      <p:pic>
        <p:nvPicPr>
          <p:cNvPr id="13" name="Content Placeholder 4"/>
          <p:cNvPicPr>
            <a:picLocks/>
          </p:cNvPicPr>
          <p:nvPr/>
        </p:nvPicPr>
        <p:blipFill>
          <a:blip r:embed="rId4">
            <a:extLst>
              <a:ext uri="{28A0092B-C50C-407E-A947-70E740481C1C}">
                <a14:useLocalDpi xmlns:a14="http://schemas.microsoft.com/office/drawing/2010/main" val="0"/>
              </a:ext>
            </a:extLst>
          </a:blip>
          <a:srcRect l="18910" t="23077" r="38942" b="53847"/>
          <a:stretch>
            <a:fillRect/>
          </a:stretch>
        </p:blipFill>
        <p:spPr>
          <a:xfrm>
            <a:off x="2045156" y="1564421"/>
            <a:ext cx="3390901" cy="875547"/>
          </a:xfrm>
          <a:prstGeom prst="rect">
            <a:avLst/>
          </a:prstGeom>
        </p:spPr>
      </p:pic>
      <p:pic>
        <p:nvPicPr>
          <p:cNvPr id="14" name="Picture 13" descr="Screenshot 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7214" y="2590856"/>
            <a:ext cx="1673988" cy="2971329"/>
          </a:xfrm>
          <a:prstGeom prst="rect">
            <a:avLst/>
          </a:prstGeom>
        </p:spPr>
      </p:pic>
      <p:pic>
        <p:nvPicPr>
          <p:cNvPr id="5" name="Picture 4"/>
          <p:cNvPicPr>
            <a:picLocks noChangeAspect="1"/>
          </p:cNvPicPr>
          <p:nvPr/>
        </p:nvPicPr>
        <p:blipFill>
          <a:blip r:embed="rId6"/>
          <a:stretch>
            <a:fillRect/>
          </a:stretch>
        </p:blipFill>
        <p:spPr>
          <a:xfrm>
            <a:off x="4014698" y="2590856"/>
            <a:ext cx="1672671" cy="2971329"/>
          </a:xfrm>
          <a:prstGeom prst="rect">
            <a:avLst/>
          </a:prstGeom>
        </p:spPr>
      </p:pic>
      <p:sp>
        <p:nvSpPr>
          <p:cNvPr id="6" name="Rectangle 5"/>
          <p:cNvSpPr/>
          <p:nvPr/>
        </p:nvSpPr>
        <p:spPr>
          <a:xfrm>
            <a:off x="1168836" y="5914737"/>
            <a:ext cx="4572000" cy="646331"/>
          </a:xfrm>
          <a:prstGeom prst="rect">
            <a:avLst/>
          </a:prstGeom>
        </p:spPr>
        <p:txBody>
          <a:bodyPr>
            <a:spAutoFit/>
          </a:bodyPr>
          <a:lstStyle/>
          <a:p>
            <a:pPr algn="r"/>
            <a:r>
              <a:rPr lang="en-US" b="1" dirty="0" smtClean="0">
                <a:solidFill>
                  <a:srgbClr val="006600"/>
                </a:solidFill>
              </a:rPr>
              <a:t>Access free online tools for clinicians and faculty at </a:t>
            </a:r>
            <a:r>
              <a:rPr lang="en-US" b="1" dirty="0" smtClean="0">
                <a:solidFill>
                  <a:srgbClr val="006600"/>
                </a:solidFill>
                <a:hlinkClick r:id="rId7"/>
              </a:rPr>
              <a:t>www.vitaltalk.org</a:t>
            </a:r>
            <a:endParaRPr lang="en-US" b="1" dirty="0" smtClean="0">
              <a:solidFill>
                <a:srgbClr val="006600"/>
              </a:solidFill>
            </a:endParaRPr>
          </a:p>
        </p:txBody>
      </p:sp>
      <p:sp>
        <p:nvSpPr>
          <p:cNvPr id="16" name="Rectangle 15"/>
          <p:cNvSpPr/>
          <p:nvPr/>
        </p:nvSpPr>
        <p:spPr>
          <a:xfrm>
            <a:off x="135494" y="4755462"/>
            <a:ext cx="2422296" cy="1292662"/>
          </a:xfrm>
          <a:prstGeom prst="rect">
            <a:avLst/>
          </a:prstGeom>
        </p:spPr>
        <p:txBody>
          <a:bodyPr wrap="square">
            <a:spAutoFit/>
          </a:bodyPr>
          <a:lstStyle/>
          <a:p>
            <a:r>
              <a:rPr lang="en-US" b="1" dirty="0" smtClean="0">
                <a:solidFill>
                  <a:srgbClr val="1578CE"/>
                </a:solidFill>
              </a:rPr>
              <a:t>CAPC's Communication </a:t>
            </a:r>
          </a:p>
          <a:p>
            <a:r>
              <a:rPr lang="en-US" b="1" dirty="0" smtClean="0">
                <a:solidFill>
                  <a:srgbClr val="1578CE"/>
                </a:solidFill>
              </a:rPr>
              <a:t>Curriculum </a:t>
            </a:r>
          </a:p>
          <a:p>
            <a:r>
              <a:rPr lang="en-US" sz="1200" dirty="0" smtClean="0">
                <a:solidFill>
                  <a:srgbClr val="1A4290"/>
                </a:solidFill>
              </a:rPr>
              <a:t>https://</a:t>
            </a:r>
            <a:r>
              <a:rPr lang="en-US" sz="1200" dirty="0" err="1" smtClean="0">
                <a:solidFill>
                  <a:srgbClr val="1A4290"/>
                </a:solidFill>
              </a:rPr>
              <a:t>www.capc.org</a:t>
            </a:r>
            <a:r>
              <a:rPr lang="en-US" sz="1200" dirty="0" smtClean="0">
                <a:solidFill>
                  <a:srgbClr val="1A4290"/>
                </a:solidFill>
              </a:rPr>
              <a:t>/</a:t>
            </a:r>
            <a:r>
              <a:rPr lang="en-US" sz="1200" dirty="0" err="1" smtClean="0">
                <a:solidFill>
                  <a:srgbClr val="1A4290"/>
                </a:solidFill>
              </a:rPr>
              <a:t>capc</a:t>
            </a:r>
            <a:r>
              <a:rPr lang="en-US" sz="1200" dirty="0" smtClean="0">
                <a:solidFill>
                  <a:srgbClr val="1A4290"/>
                </a:solidFill>
              </a:rPr>
              <a:t>-central/courses/</a:t>
            </a:r>
            <a:endParaRPr lang="en-US" sz="1200" dirty="0">
              <a:solidFill>
                <a:srgbClr val="1A4290"/>
              </a:solidFill>
            </a:endParaRPr>
          </a:p>
        </p:txBody>
      </p:sp>
      <p:sp>
        <p:nvSpPr>
          <p:cNvPr id="4" name="Title 3"/>
          <p:cNvSpPr>
            <a:spLocks noGrp="1"/>
          </p:cNvSpPr>
          <p:nvPr>
            <p:ph type="title"/>
          </p:nvPr>
        </p:nvSpPr>
        <p:spPr/>
        <p:txBody>
          <a:bodyPr>
            <a:normAutofit fontScale="90000"/>
          </a:bodyPr>
          <a:lstStyle/>
          <a:p>
            <a:r>
              <a:rPr lang="en-US" dirty="0" smtClean="0"/>
              <a:t>Skills Development Scaffolding</a:t>
            </a:r>
            <a:endParaRPr lang="en-US" dirty="0"/>
          </a:p>
        </p:txBody>
      </p:sp>
      <p:pic>
        <p:nvPicPr>
          <p:cNvPr id="9" name="Picture 8" descr="Screen Shot 2016-10-23 at 8.27.01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8815" y="1614050"/>
            <a:ext cx="2911559" cy="3948135"/>
          </a:xfrm>
          <a:prstGeom prst="rect">
            <a:avLst/>
          </a:prstGeom>
          <a:ln>
            <a:solidFill>
              <a:schemeClr val="bg1">
                <a:lumMod val="85000"/>
              </a:schemeClr>
            </a:solidFill>
          </a:ln>
        </p:spPr>
      </p:pic>
    </p:spTree>
    <p:extLst>
      <p:ext uri="{BB962C8B-B14F-4D97-AF65-F5344CB8AC3E}">
        <p14:creationId xmlns:p14="http://schemas.microsoft.com/office/powerpoint/2010/main" val="37892043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0.70"/>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457200" y="274638"/>
            <a:ext cx="7620000" cy="1143000"/>
          </a:xfrm>
        </p:spPr>
        <p:txBody>
          <a:bodyPr/>
          <a:lstStyle/>
          <a:p>
            <a:pPr eaLnBrk="1" hangingPunct="1"/>
            <a:r>
              <a:rPr lang="en-US" dirty="0" smtClean="0"/>
              <a:t>Always Ask Tattoo </a:t>
            </a:r>
          </a:p>
        </p:txBody>
      </p:sp>
      <p:sp>
        <p:nvSpPr>
          <p:cNvPr id="2" name="Rounded Rectangular Callout 1"/>
          <p:cNvSpPr/>
          <p:nvPr/>
        </p:nvSpPr>
        <p:spPr>
          <a:xfrm>
            <a:off x="173164" y="1417638"/>
            <a:ext cx="4758786" cy="4346448"/>
          </a:xfrm>
          <a:prstGeom prst="wedgeRoundRectCallout">
            <a:avLst>
              <a:gd name="adj1" fmla="val -20635"/>
              <a:gd name="adj2" fmla="val 50609"/>
              <a:gd name="adj3" fmla="val 16667"/>
            </a:avLst>
          </a:prstGeom>
          <a:solidFill>
            <a:schemeClr val="bg2">
              <a:lumMod val="60000"/>
              <a:lumOff val="40000"/>
            </a:schemeClr>
          </a:solidFill>
          <a:effectLst>
            <a:glow rad="101600">
              <a:schemeClr val="accent1">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spcBef>
                <a:spcPct val="20000"/>
              </a:spcBef>
            </a:pPr>
            <a:r>
              <a:rPr lang="en-US" sz="2400" b="1" dirty="0" smtClean="0">
                <a:solidFill>
                  <a:srgbClr val="1A4290"/>
                </a:solidFill>
                <a:latin typeface="Arial" panose="020B0604020202020204" pitchFamily="34" charset="0"/>
                <a:cs typeface="Arial" panose="020B0604020202020204" pitchFamily="34" charset="0"/>
              </a:rPr>
              <a:t>Pick a Few QOL Cues:</a:t>
            </a:r>
          </a:p>
          <a:p>
            <a:pPr marL="514350" lvl="0" indent="-514350" defTabSz="457200">
              <a:spcBef>
                <a:spcPct val="20000"/>
              </a:spcBef>
              <a:buFont typeface="Arial" pitchFamily="34" charset="0"/>
              <a:buAutoNum type="arabicPeriod"/>
            </a:pPr>
            <a:r>
              <a:rPr lang="en-US" sz="2000" dirty="0" smtClean="0">
                <a:solidFill>
                  <a:schemeClr val="tx1"/>
                </a:solidFill>
                <a:latin typeface="Arial" panose="020B0604020202020204" pitchFamily="34" charset="0"/>
                <a:cs typeface="Arial" panose="020B0604020202020204" pitchFamily="34" charset="0"/>
              </a:rPr>
              <a:t>Tell me about your child as a person </a:t>
            </a:r>
          </a:p>
          <a:p>
            <a:pPr marL="514350" indent="-514350">
              <a:spcBef>
                <a:spcPct val="20000"/>
              </a:spcBef>
              <a:buFont typeface="Arial" pitchFamily="34" charset="0"/>
              <a:buAutoNum type="arabicPeriod"/>
            </a:pPr>
            <a:r>
              <a:rPr lang="en-US" sz="2000" dirty="0">
                <a:solidFill>
                  <a:schemeClr val="tx1"/>
                </a:solidFill>
                <a:latin typeface="Arial" panose="020B0604020202020204" pitchFamily="34" charset="0"/>
                <a:cs typeface="Arial" panose="020B0604020202020204" pitchFamily="34" charset="0"/>
              </a:rPr>
              <a:t>How do you like to get medical information?</a:t>
            </a:r>
          </a:p>
          <a:p>
            <a:pPr marL="514350" lvl="0" indent="-514350" defTabSz="457200">
              <a:spcBef>
                <a:spcPct val="20000"/>
              </a:spcBef>
              <a:buFont typeface="Arial" pitchFamily="34" charset="0"/>
              <a:buAutoNum type="arabicPeriod"/>
            </a:pPr>
            <a:r>
              <a:rPr lang="en-US" sz="2000" dirty="0" smtClean="0">
                <a:solidFill>
                  <a:schemeClr val="tx1"/>
                </a:solidFill>
                <a:latin typeface="Arial" panose="020B0604020202020204" pitchFamily="34" charset="0"/>
                <a:cs typeface="Arial" panose="020B0604020202020204" pitchFamily="34" charset="0"/>
              </a:rPr>
              <a:t>What </a:t>
            </a:r>
            <a:r>
              <a:rPr lang="en-US" sz="2000" dirty="0">
                <a:solidFill>
                  <a:schemeClr val="tx1"/>
                </a:solidFill>
                <a:latin typeface="Arial" panose="020B0604020202020204" pitchFamily="34" charset="0"/>
                <a:cs typeface="Arial" panose="020B0604020202020204" pitchFamily="34" charset="0"/>
              </a:rPr>
              <a:t>is your understanding of your </a:t>
            </a:r>
            <a:r>
              <a:rPr lang="en-US" sz="2000" dirty="0" smtClean="0">
                <a:solidFill>
                  <a:schemeClr val="tx1"/>
                </a:solidFill>
                <a:latin typeface="Arial" panose="020B0604020202020204" pitchFamily="34" charset="0"/>
                <a:cs typeface="Arial" panose="020B0604020202020204" pitchFamily="34" charset="0"/>
              </a:rPr>
              <a:t>child’s situation now?</a:t>
            </a:r>
            <a:endParaRPr lang="en-US" sz="2000" dirty="0">
              <a:solidFill>
                <a:schemeClr val="tx1"/>
              </a:solidFill>
              <a:latin typeface="Arial" panose="020B0604020202020204" pitchFamily="34" charset="0"/>
              <a:cs typeface="Arial" panose="020B0604020202020204" pitchFamily="34" charset="0"/>
            </a:endParaRPr>
          </a:p>
          <a:p>
            <a:pPr marL="514350" lvl="0" indent="-514350" defTabSz="457200">
              <a:spcBef>
                <a:spcPct val="20000"/>
              </a:spcBef>
              <a:buFont typeface="Arial" pitchFamily="34" charset="0"/>
              <a:buAutoNum type="arabicPeriod"/>
            </a:pPr>
            <a:r>
              <a:rPr lang="en-US" sz="2000" b="1" dirty="0" smtClean="0">
                <a:solidFill>
                  <a:schemeClr val="tx1"/>
                </a:solidFill>
                <a:latin typeface="Arial" panose="020B0604020202020204" pitchFamily="34" charset="0"/>
                <a:cs typeface="Arial" panose="020B0604020202020204" pitchFamily="34" charset="0"/>
              </a:rPr>
              <a:t>What </a:t>
            </a:r>
            <a:r>
              <a:rPr lang="en-US" sz="2000" b="1" dirty="0">
                <a:solidFill>
                  <a:schemeClr val="tx1"/>
                </a:solidFill>
                <a:latin typeface="Arial" panose="020B0604020202020204" pitchFamily="34" charset="0"/>
                <a:cs typeface="Arial" panose="020B0604020202020204" pitchFamily="34" charset="0"/>
              </a:rPr>
              <a:t>is important to you?</a:t>
            </a:r>
          </a:p>
          <a:p>
            <a:pPr marL="514350" lvl="0" indent="-514350" defTabSz="457200">
              <a:spcBef>
                <a:spcPct val="20000"/>
              </a:spcBef>
              <a:buFont typeface="Arial" pitchFamily="34" charset="0"/>
              <a:buAutoNum type="arabicPeriod"/>
            </a:pPr>
            <a:r>
              <a:rPr lang="en-US" sz="2000" dirty="0">
                <a:solidFill>
                  <a:schemeClr val="tx1"/>
                </a:solidFill>
                <a:latin typeface="Arial" panose="020B0604020202020204" pitchFamily="34" charset="0"/>
                <a:cs typeface="Arial" panose="020B0604020202020204" pitchFamily="34" charset="0"/>
              </a:rPr>
              <a:t>What are you hoping </a:t>
            </a:r>
            <a:r>
              <a:rPr lang="en-US" sz="2000" dirty="0" smtClean="0">
                <a:solidFill>
                  <a:schemeClr val="tx1"/>
                </a:solidFill>
                <a:latin typeface="Arial" panose="020B0604020202020204" pitchFamily="34" charset="0"/>
                <a:cs typeface="Arial" panose="020B0604020202020204" pitchFamily="34" charset="0"/>
              </a:rPr>
              <a:t>for/what are your worries?</a:t>
            </a:r>
            <a:endParaRPr lang="en-US" sz="2000" dirty="0">
              <a:solidFill>
                <a:schemeClr val="tx1"/>
              </a:solidFill>
              <a:latin typeface="Arial" panose="020B0604020202020204" pitchFamily="34" charset="0"/>
              <a:cs typeface="Arial" panose="020B0604020202020204" pitchFamily="34" charset="0"/>
            </a:endParaRPr>
          </a:p>
          <a:p>
            <a:pPr marL="514350" lvl="0" indent="-514350" defTabSz="457200">
              <a:spcBef>
                <a:spcPct val="20000"/>
              </a:spcBef>
              <a:buFont typeface="Arial" pitchFamily="34" charset="0"/>
              <a:buAutoNum type="arabicPeriod"/>
            </a:pPr>
            <a:r>
              <a:rPr lang="en-US" sz="2000" dirty="0" smtClean="0">
                <a:solidFill>
                  <a:schemeClr val="tx1"/>
                </a:solidFill>
                <a:latin typeface="Arial" panose="020B0604020202020204" pitchFamily="34" charset="0"/>
                <a:cs typeface="Arial" panose="020B0604020202020204" pitchFamily="34" charset="0"/>
              </a:rPr>
              <a:t>Where do you find your strength/comfort?</a:t>
            </a:r>
          </a:p>
        </p:txBody>
      </p:sp>
      <p:pic>
        <p:nvPicPr>
          <p:cNvPr id="3" name="Picture 2" descr="Screen Shot 2016-03-30 at 9.54.5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947" y="1894750"/>
            <a:ext cx="3220322" cy="3243743"/>
          </a:xfrm>
          <a:prstGeom prst="rect">
            <a:avLst/>
          </a:prstGeom>
        </p:spPr>
      </p:pic>
      <p:sp>
        <p:nvSpPr>
          <p:cNvPr id="10" name="Rectangle 9"/>
          <p:cNvSpPr/>
          <p:nvPr/>
        </p:nvSpPr>
        <p:spPr>
          <a:xfrm>
            <a:off x="7020259" y="3766204"/>
            <a:ext cx="1318009" cy="707886"/>
          </a:xfrm>
          <a:prstGeom prst="rect">
            <a:avLst/>
          </a:prstGeom>
          <a:solidFill>
            <a:schemeClr val="accent1">
              <a:lumMod val="40000"/>
              <a:lumOff val="60000"/>
            </a:schemeClr>
          </a:solidFill>
        </p:spPr>
        <p:txBody>
          <a:bodyPr wrap="square">
            <a:spAutoFit/>
          </a:bodyPr>
          <a:lstStyle/>
          <a:p>
            <a:r>
              <a:rPr lang="en-US" sz="2000" b="1" dirty="0" smtClean="0"/>
              <a:t>APPLY HERE</a:t>
            </a:r>
            <a:endParaRPr lang="en-US" sz="2000" b="1" dirty="0"/>
          </a:p>
        </p:txBody>
      </p:sp>
    </p:spTree>
    <p:extLst>
      <p:ext uri="{BB962C8B-B14F-4D97-AF65-F5344CB8AC3E}">
        <p14:creationId xmlns:p14="http://schemas.microsoft.com/office/powerpoint/2010/main" val="13884511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Palliative care value proposition</a:t>
            </a:r>
            <a:endParaRPr lang="en-US" dirty="0"/>
          </a:p>
        </p:txBody>
      </p:sp>
      <p:sp>
        <p:nvSpPr>
          <p:cNvPr id="3" name="Text Placeholder 2"/>
          <p:cNvSpPr>
            <a:spLocks noGrp="1"/>
          </p:cNvSpPr>
          <p:nvPr>
            <p:ph type="body" idx="1"/>
          </p:nvPr>
        </p:nvSpPr>
        <p:spPr/>
        <p:txBody>
          <a:bodyPr/>
          <a:lstStyle/>
          <a:p>
            <a:r>
              <a:rPr lang="en-US" dirty="0" smtClean="0"/>
              <a:t>Putting Pediatric Palliative Care in Prime Time</a:t>
            </a:r>
            <a:endParaRPr lang="en-US" dirty="0"/>
          </a:p>
        </p:txBody>
      </p:sp>
      <p:sp>
        <p:nvSpPr>
          <p:cNvPr id="4" name="Slide Number Placeholder 3"/>
          <p:cNvSpPr>
            <a:spLocks noGrp="1"/>
          </p:cNvSpPr>
          <p:nvPr>
            <p:ph type="sldNum" sz="quarter" idx="10"/>
          </p:nvPr>
        </p:nvSpPr>
        <p:spPr/>
        <p:txBody>
          <a:bodyPr/>
          <a:lstStyle/>
          <a:p>
            <a:pPr algn="l"/>
            <a:fld id="{5C06C424-E783-2A4B-A49B-6E477786D520}" type="slidenum">
              <a:rPr lang="en-US" smtClean="0"/>
              <a:pPr algn="l"/>
              <a:t>3</a:t>
            </a:fld>
            <a:endParaRPr lang="en-US" dirty="0"/>
          </a:p>
        </p:txBody>
      </p:sp>
    </p:spTree>
    <p:extLst>
      <p:ext uri="{BB962C8B-B14F-4D97-AF65-F5344CB8AC3E}">
        <p14:creationId xmlns:p14="http://schemas.microsoft.com/office/powerpoint/2010/main" val="272501200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4"/>
          <p:cNvSpPr>
            <a:spLocks noGrp="1"/>
          </p:cNvSpPr>
          <p:nvPr>
            <p:ph type="title"/>
          </p:nvPr>
        </p:nvSpPr>
        <p:spPr>
          <a:xfrm>
            <a:off x="70338" y="228600"/>
            <a:ext cx="8229600" cy="1143000"/>
          </a:xfrm>
        </p:spPr>
        <p:txBody>
          <a:bodyPr>
            <a:normAutofit/>
          </a:bodyPr>
          <a:lstStyle/>
          <a:p>
            <a:r>
              <a:rPr lang="en-US" b="1" dirty="0">
                <a:solidFill>
                  <a:schemeClr val="bg1"/>
                </a:solidFill>
                <a:latin typeface="Calibri" charset="0"/>
                <a:ea typeface="MS PGothic" charset="0"/>
              </a:rPr>
              <a:t>  </a:t>
            </a:r>
            <a:endParaRPr lang="en-US" dirty="0">
              <a:solidFill>
                <a:schemeClr val="bg1"/>
              </a:solidFill>
              <a:latin typeface="Calibri" charset="0"/>
              <a:ea typeface="MS PGothic" charset="0"/>
            </a:endParaRPr>
          </a:p>
        </p:txBody>
      </p:sp>
      <p:pic>
        <p:nvPicPr>
          <p:cNvPr id="17" name="Picture 3"/>
          <p:cNvPicPr>
            <a:picLocks noChangeAspect="1"/>
          </p:cNvPicPr>
          <p:nvPr/>
        </p:nvPicPr>
        <p:blipFill>
          <a:blip r:embed="rId3">
            <a:extLst>
              <a:ext uri="{28A0092B-C50C-407E-A947-70E740481C1C}">
                <a14:useLocalDpi xmlns:a14="http://schemas.microsoft.com/office/drawing/2010/main" val="0"/>
              </a:ext>
            </a:extLst>
          </a:blip>
          <a:srcRect t="16106" b="16493"/>
          <a:stretch>
            <a:fillRect/>
          </a:stretch>
        </p:blipFill>
        <p:spPr bwMode="auto">
          <a:xfrm>
            <a:off x="427874" y="812611"/>
            <a:ext cx="2317855" cy="15620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
          <p:cNvSpPr>
            <a:spLocks noChangeArrowheads="1"/>
          </p:cNvSpPr>
          <p:nvPr/>
        </p:nvSpPr>
        <p:spPr bwMode="auto">
          <a:xfrm>
            <a:off x="205431" y="5836093"/>
            <a:ext cx="6209900" cy="769441"/>
          </a:xfrm>
          <a:prstGeom prst="rect">
            <a:avLst/>
          </a:prstGeom>
          <a:solidFill>
            <a:schemeClr val="bg2">
              <a:lumMod val="60000"/>
              <a:lumOff val="40000"/>
            </a:schemeClr>
          </a:solidFill>
          <a:ln>
            <a:solidFill>
              <a:schemeClr val="tx2">
                <a:lumMod val="50000"/>
              </a:schemeClr>
            </a:solidFill>
          </a:ln>
          <a:extLst/>
        </p:spPr>
        <p:txBody>
          <a:bodyPr wrap="square">
            <a:spAutoFit/>
          </a:bodyPr>
          <a:lstStyle/>
          <a:p>
            <a:r>
              <a:rPr lang="en-US" sz="2200" b="1" dirty="0" smtClean="0"/>
              <a:t>Rx:</a:t>
            </a:r>
            <a:r>
              <a:rPr lang="en-US" sz="2200" dirty="0" smtClean="0"/>
              <a:t> Playing the game creates a safe place for everyone to talk about QOL priorities and goals</a:t>
            </a:r>
            <a:endParaRPr lang="en-US" sz="2200" dirty="0"/>
          </a:p>
        </p:txBody>
      </p:sp>
      <p:sp>
        <p:nvSpPr>
          <p:cNvPr id="2" name="TextBox 1"/>
          <p:cNvSpPr txBox="1"/>
          <p:nvPr/>
        </p:nvSpPr>
        <p:spPr>
          <a:xfrm>
            <a:off x="205431" y="228600"/>
            <a:ext cx="8347956" cy="707886"/>
          </a:xfrm>
          <a:prstGeom prst="rect">
            <a:avLst/>
          </a:prstGeom>
          <a:noFill/>
        </p:spPr>
        <p:txBody>
          <a:bodyPr wrap="square" rtlCol="0">
            <a:spAutoFit/>
          </a:bodyPr>
          <a:lstStyle/>
          <a:p>
            <a:r>
              <a:rPr lang="en-US" sz="4000" dirty="0" smtClean="0">
                <a:solidFill>
                  <a:srgbClr val="000000"/>
                </a:solidFill>
              </a:rPr>
              <a:t>Giving people the words to use</a:t>
            </a:r>
            <a:endParaRPr lang="en-US" sz="4000" dirty="0">
              <a:solidFill>
                <a:srgbClr val="000000"/>
              </a:solidFill>
            </a:endParaRPr>
          </a:p>
        </p:txBody>
      </p:sp>
      <p:sp>
        <p:nvSpPr>
          <p:cNvPr id="3" name="Rectangle 2"/>
          <p:cNvSpPr/>
          <p:nvPr/>
        </p:nvSpPr>
        <p:spPr>
          <a:xfrm>
            <a:off x="3848079" y="4900541"/>
            <a:ext cx="5121915" cy="830997"/>
          </a:xfrm>
          <a:prstGeom prst="rect">
            <a:avLst/>
          </a:prstGeom>
        </p:spPr>
        <p:txBody>
          <a:bodyPr wrap="none">
            <a:spAutoFit/>
          </a:bodyPr>
          <a:lstStyle/>
          <a:p>
            <a:pPr algn="r"/>
            <a:r>
              <a:rPr lang="en-US" sz="2400" b="1" dirty="0" smtClean="0">
                <a:solidFill>
                  <a:schemeClr val="tx2">
                    <a:lumMod val="75000"/>
                  </a:schemeClr>
                </a:solidFill>
              </a:rPr>
              <a:t>Access helpful videos and other info at</a:t>
            </a:r>
          </a:p>
          <a:p>
            <a:pPr algn="r"/>
            <a:r>
              <a:rPr lang="en-US" sz="2400" b="1" dirty="0" smtClean="0">
                <a:solidFill>
                  <a:schemeClr val="tx2">
                    <a:lumMod val="75000"/>
                  </a:schemeClr>
                </a:solidFill>
              </a:rPr>
              <a:t>common</a:t>
            </a:r>
            <a:r>
              <a:rPr lang="en-US" sz="2400" b="1" dirty="0">
                <a:solidFill>
                  <a:schemeClr val="tx2">
                    <a:lumMod val="75000"/>
                  </a:schemeClr>
                </a:solidFill>
              </a:rPr>
              <a:t>-</a:t>
            </a:r>
            <a:r>
              <a:rPr lang="en-US" sz="2400" b="1" dirty="0" err="1" smtClean="0">
                <a:solidFill>
                  <a:schemeClr val="tx2">
                    <a:lumMod val="75000"/>
                  </a:schemeClr>
                </a:solidFill>
              </a:rPr>
              <a:t>practice.com</a:t>
            </a:r>
            <a:endParaRPr lang="en-US" sz="2400" b="1" dirty="0">
              <a:solidFill>
                <a:schemeClr val="tx2">
                  <a:lumMod val="75000"/>
                </a:schemeClr>
              </a:solidFill>
            </a:endParaRPr>
          </a:p>
        </p:txBody>
      </p:sp>
      <p:sp>
        <p:nvSpPr>
          <p:cNvPr id="4" name="Rectangle 3"/>
          <p:cNvSpPr/>
          <p:nvPr/>
        </p:nvSpPr>
        <p:spPr>
          <a:xfrm>
            <a:off x="2745729" y="1173231"/>
            <a:ext cx="8694737" cy="954107"/>
          </a:xfrm>
          <a:prstGeom prst="rect">
            <a:avLst/>
          </a:prstGeom>
        </p:spPr>
        <p:txBody>
          <a:bodyPr wrap="square">
            <a:spAutoFit/>
          </a:bodyPr>
          <a:lstStyle/>
          <a:p>
            <a:r>
              <a:rPr lang="en-US" sz="2800" dirty="0" smtClean="0">
                <a:solidFill>
                  <a:schemeClr val="bg2">
                    <a:lumMod val="25000"/>
                  </a:schemeClr>
                </a:solidFill>
              </a:rPr>
              <a:t>Transforming anxiety </a:t>
            </a:r>
            <a:r>
              <a:rPr lang="en-US" sz="2800" dirty="0">
                <a:solidFill>
                  <a:schemeClr val="bg2">
                    <a:lumMod val="25000"/>
                  </a:schemeClr>
                </a:solidFill>
              </a:rPr>
              <a:t>about dying into </a:t>
            </a:r>
            <a:endParaRPr lang="en-US" sz="2800" dirty="0" smtClean="0">
              <a:solidFill>
                <a:schemeClr val="bg2">
                  <a:lumMod val="25000"/>
                </a:schemeClr>
              </a:solidFill>
            </a:endParaRPr>
          </a:p>
          <a:p>
            <a:r>
              <a:rPr lang="en-US" sz="2800" b="1" i="1" dirty="0" smtClean="0">
                <a:solidFill>
                  <a:schemeClr val="bg2">
                    <a:lumMod val="25000"/>
                  </a:schemeClr>
                </a:solidFill>
              </a:rPr>
              <a:t>conversations </a:t>
            </a:r>
            <a:r>
              <a:rPr lang="en-US" sz="2800" b="1" i="1" dirty="0">
                <a:solidFill>
                  <a:schemeClr val="bg2">
                    <a:lumMod val="25000"/>
                  </a:schemeClr>
                </a:solidFill>
              </a:rPr>
              <a:t>about </a:t>
            </a:r>
            <a:r>
              <a:rPr lang="en-US" sz="2800" b="1" i="1" dirty="0" smtClean="0">
                <a:solidFill>
                  <a:schemeClr val="bg2">
                    <a:lumMod val="25000"/>
                  </a:schemeClr>
                </a:solidFill>
              </a:rPr>
              <a:t>living</a:t>
            </a:r>
            <a:endParaRPr lang="en-US" sz="2800" dirty="0">
              <a:solidFill>
                <a:schemeClr val="bg2">
                  <a:lumMod val="25000"/>
                </a:schemeClr>
              </a:solidFill>
            </a:endParaRPr>
          </a:p>
        </p:txBody>
      </p:sp>
      <p:pic>
        <p:nvPicPr>
          <p:cNvPr id="5" name="Picture 4"/>
          <p:cNvPicPr>
            <a:picLocks noChangeAspect="1"/>
          </p:cNvPicPr>
          <p:nvPr/>
        </p:nvPicPr>
        <p:blipFill>
          <a:blip r:embed="rId4"/>
          <a:stretch>
            <a:fillRect/>
          </a:stretch>
        </p:blipFill>
        <p:spPr>
          <a:xfrm>
            <a:off x="700572" y="2542558"/>
            <a:ext cx="3626547" cy="2357983"/>
          </a:xfrm>
          <a:prstGeom prst="rect">
            <a:avLst/>
          </a:prstGeom>
        </p:spPr>
      </p:pic>
      <p:pic>
        <p:nvPicPr>
          <p:cNvPr id="10" name="Picture 9" descr="Screen Shot 2016-08-09 at 10.23.55 AM.png"/>
          <p:cNvPicPr>
            <a:picLocks noChangeAspect="1"/>
          </p:cNvPicPr>
          <p:nvPr/>
        </p:nvPicPr>
        <p:blipFill rotWithShape="1">
          <a:blip r:embed="rId5">
            <a:extLst>
              <a:ext uri="{28A0092B-C50C-407E-A947-70E740481C1C}">
                <a14:useLocalDpi xmlns:a14="http://schemas.microsoft.com/office/drawing/2010/main" val="0"/>
              </a:ext>
            </a:extLst>
          </a:blip>
          <a:srcRect b="48735"/>
          <a:stretch/>
        </p:blipFill>
        <p:spPr>
          <a:xfrm>
            <a:off x="4558988" y="2542278"/>
            <a:ext cx="3325183" cy="2358263"/>
          </a:xfrm>
          <a:prstGeom prst="rect">
            <a:avLst/>
          </a:prstGeom>
          <a:ln>
            <a:noFill/>
          </a:ln>
          <a:effectLst>
            <a:softEdge rad="112500"/>
          </a:effectLst>
        </p:spPr>
      </p:pic>
    </p:spTree>
    <p:extLst>
      <p:ext uri="{BB962C8B-B14F-4D97-AF65-F5344CB8AC3E}">
        <p14:creationId xmlns:p14="http://schemas.microsoft.com/office/powerpoint/2010/main" val="68810629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637" y="0"/>
            <a:ext cx="7620000" cy="1143000"/>
          </a:xfrm>
        </p:spPr>
        <p:txBody>
          <a:bodyPr/>
          <a:lstStyle/>
          <a:p>
            <a:r>
              <a:rPr lang="en-US" dirty="0" smtClean="0"/>
              <a:t>Additional Resources </a:t>
            </a:r>
            <a:endParaRPr lang="en-US" dirty="0"/>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98557" y="4836717"/>
            <a:ext cx="2236572" cy="1570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4" descr="Courageous Parents Network"/>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05904" y="1143000"/>
            <a:ext cx="377164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log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0920" y="5622022"/>
            <a:ext cx="2115623" cy="86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Banner for the Palliative Care: Conversations Matter Campaign"/>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59270" y="3632299"/>
            <a:ext cx="4101064" cy="89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creen Shot 2015-10-16 at 8.31.04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6477" y="4836717"/>
            <a:ext cx="1463857" cy="1592078"/>
          </a:xfrm>
          <a:prstGeom prst="rect">
            <a:avLst/>
          </a:prstGeom>
        </p:spPr>
      </p:pic>
      <p:sp>
        <p:nvSpPr>
          <p:cNvPr id="3" name="TextBox 2"/>
          <p:cNvSpPr txBox="1"/>
          <p:nvPr/>
        </p:nvSpPr>
        <p:spPr>
          <a:xfrm>
            <a:off x="4570920" y="1066928"/>
            <a:ext cx="4443410" cy="4555094"/>
          </a:xfrm>
          <a:prstGeom prst="rect">
            <a:avLst/>
          </a:prstGeom>
          <a:noFill/>
        </p:spPr>
        <p:txBody>
          <a:bodyPr wrap="square" rtlCol="0">
            <a:spAutoFit/>
          </a:bodyPr>
          <a:lstStyle/>
          <a:p>
            <a:pPr marL="285750" indent="-285750">
              <a:buFont typeface="Arial"/>
              <a:buChar char="•"/>
            </a:pPr>
            <a:r>
              <a:rPr lang="en-US" sz="1600" b="1" dirty="0">
                <a:solidFill>
                  <a:srgbClr val="1578CE"/>
                </a:solidFill>
              </a:rPr>
              <a:t>Courageous Parents Network </a:t>
            </a:r>
            <a:r>
              <a:rPr lang="en-US" sz="1600" dirty="0" smtClean="0"/>
              <a:t>(</a:t>
            </a:r>
            <a:r>
              <a:rPr lang="en-US" sz="1600" dirty="0" err="1"/>
              <a:t>courageousparentsnetwork.org</a:t>
            </a:r>
            <a:r>
              <a:rPr lang="en-US" sz="1600" dirty="0" smtClean="0"/>
              <a:t>)</a:t>
            </a:r>
          </a:p>
          <a:p>
            <a:pPr marL="285750" indent="-285750">
              <a:buFont typeface="Arial"/>
              <a:buChar char="•"/>
            </a:pPr>
            <a:endParaRPr lang="en-US" sz="1600" dirty="0" smtClean="0"/>
          </a:p>
          <a:p>
            <a:pPr marL="285750" indent="-285750">
              <a:buFont typeface="Arial"/>
              <a:buChar char="•"/>
            </a:pPr>
            <a:r>
              <a:rPr lang="en-US" sz="1600" b="1" dirty="0" smtClean="0">
                <a:solidFill>
                  <a:srgbClr val="1578CE"/>
                </a:solidFill>
              </a:rPr>
              <a:t>Get Palliative Care</a:t>
            </a:r>
            <a:r>
              <a:rPr lang="en-US" sz="1600" dirty="0" smtClean="0"/>
              <a:t> </a:t>
            </a:r>
            <a:r>
              <a:rPr lang="en-US" sz="1600" dirty="0"/>
              <a:t>consumer information </a:t>
            </a:r>
            <a:r>
              <a:rPr lang="en-US" sz="1600" dirty="0" smtClean="0"/>
              <a:t>(</a:t>
            </a:r>
            <a:r>
              <a:rPr lang="en-US" sz="1600" dirty="0" err="1" smtClean="0"/>
              <a:t>getpalliativecare.org</a:t>
            </a:r>
            <a:r>
              <a:rPr lang="en-US" sz="1600" dirty="0"/>
              <a:t>/</a:t>
            </a:r>
            <a:r>
              <a:rPr lang="en-US" sz="1600" dirty="0" err="1"/>
              <a:t>whatis</a:t>
            </a:r>
            <a:r>
              <a:rPr lang="en-US" sz="1600" dirty="0"/>
              <a:t>/pediatric</a:t>
            </a:r>
            <a:r>
              <a:rPr lang="en-US" sz="1600" dirty="0" smtClean="0"/>
              <a:t>/</a:t>
            </a:r>
          </a:p>
          <a:p>
            <a:pPr marL="285750" indent="-285750">
              <a:buFont typeface="Arial"/>
              <a:buChar char="•"/>
            </a:pPr>
            <a:endParaRPr lang="en-US" sz="1600" dirty="0" smtClean="0"/>
          </a:p>
          <a:p>
            <a:pPr marL="285750" indent="-285750">
              <a:buFont typeface="Arial"/>
              <a:buChar char="•"/>
            </a:pPr>
            <a:r>
              <a:rPr lang="en-US" sz="1600" b="1" dirty="0" smtClean="0">
                <a:solidFill>
                  <a:srgbClr val="1578CE"/>
                </a:solidFill>
              </a:rPr>
              <a:t>Voicing </a:t>
            </a:r>
            <a:r>
              <a:rPr lang="en-US" sz="1600" b="1" dirty="0">
                <a:solidFill>
                  <a:srgbClr val="1578CE"/>
                </a:solidFill>
              </a:rPr>
              <a:t>My Choices </a:t>
            </a:r>
            <a:r>
              <a:rPr lang="en-US" sz="1600" dirty="0" smtClean="0"/>
              <a:t>(</a:t>
            </a:r>
            <a:r>
              <a:rPr lang="en-US" sz="1600" dirty="0" err="1" smtClean="0"/>
              <a:t>agingwithdignity.org</a:t>
            </a:r>
            <a:r>
              <a:rPr lang="en-US" sz="1600" dirty="0"/>
              <a:t>/shop/product-details/voicing-my-</a:t>
            </a:r>
            <a:r>
              <a:rPr lang="en-US" sz="1600" dirty="0" smtClean="0"/>
              <a:t>choices)</a:t>
            </a:r>
          </a:p>
          <a:p>
            <a:pPr marL="285750" indent="-285750">
              <a:buFont typeface="Arial"/>
              <a:buChar char="•"/>
            </a:pPr>
            <a:endParaRPr lang="en-US" sz="1600" dirty="0" smtClean="0"/>
          </a:p>
          <a:p>
            <a:pPr marL="285750" indent="-285750">
              <a:buFont typeface="Arial"/>
              <a:buChar char="•"/>
            </a:pPr>
            <a:r>
              <a:rPr lang="en-US" sz="1600" b="1" dirty="0" smtClean="0">
                <a:solidFill>
                  <a:srgbClr val="1578CE"/>
                </a:solidFill>
              </a:rPr>
              <a:t>NIH/NINR Conversations Matter </a:t>
            </a:r>
            <a:r>
              <a:rPr lang="en-US" sz="1600" dirty="0"/>
              <a:t>campaign </a:t>
            </a:r>
            <a:r>
              <a:rPr lang="en-US" sz="1600" dirty="0" smtClean="0"/>
              <a:t>(</a:t>
            </a:r>
            <a:r>
              <a:rPr lang="en-US" sz="1600" dirty="0" err="1" smtClean="0"/>
              <a:t>ninr.nih.gov</a:t>
            </a:r>
            <a:r>
              <a:rPr lang="en-US" sz="1600" dirty="0"/>
              <a:t>/</a:t>
            </a:r>
            <a:r>
              <a:rPr lang="en-US" sz="1600" dirty="0" err="1"/>
              <a:t>newsandinformation</a:t>
            </a:r>
            <a:r>
              <a:rPr lang="en-US" sz="1600" dirty="0"/>
              <a:t>/</a:t>
            </a:r>
            <a:r>
              <a:rPr lang="en-US" sz="1600" dirty="0" err="1"/>
              <a:t>conversationsmatter</a:t>
            </a:r>
            <a:r>
              <a:rPr lang="en-US" sz="1600" dirty="0"/>
              <a:t>/pccm-about-7-2015#.</a:t>
            </a:r>
            <a:r>
              <a:rPr lang="en-US" sz="1600" dirty="0" smtClean="0"/>
              <a:t>Vjktf66rRPM)</a:t>
            </a:r>
            <a:endParaRPr lang="en-US" sz="1600" dirty="0"/>
          </a:p>
          <a:p>
            <a:pPr marL="285750" indent="-285750">
              <a:buFont typeface="Arial"/>
              <a:buChar char="•"/>
            </a:pPr>
            <a:endParaRPr lang="en-US" sz="1600" dirty="0"/>
          </a:p>
          <a:p>
            <a:pPr marL="285750" indent="-285750">
              <a:buFont typeface="Arial"/>
              <a:buChar char="•"/>
            </a:pPr>
            <a:r>
              <a:rPr lang="en-US" sz="1600" b="1" dirty="0">
                <a:solidFill>
                  <a:srgbClr val="1578CE"/>
                </a:solidFill>
              </a:rPr>
              <a:t>Parent’s Guide to Enhancing QOL </a:t>
            </a:r>
            <a:r>
              <a:rPr lang="en-US" sz="1600" dirty="0"/>
              <a:t>in Children with Cancer family handbook (</a:t>
            </a:r>
            <a:r>
              <a:rPr lang="en-US" sz="1600" dirty="0" err="1"/>
              <a:t>accc.org</a:t>
            </a:r>
            <a:r>
              <a:rPr lang="en-US" sz="1600" dirty="0"/>
              <a:t>)</a:t>
            </a:r>
          </a:p>
          <a:p>
            <a:pPr marL="285750" indent="-285750">
              <a:buFont typeface="Arial"/>
              <a:buChar char="•"/>
            </a:pPr>
            <a:endParaRPr lang="en-US" dirty="0"/>
          </a:p>
        </p:txBody>
      </p:sp>
    </p:spTree>
    <p:extLst>
      <p:ext uri="{BB962C8B-B14F-4D97-AF65-F5344CB8AC3E}">
        <p14:creationId xmlns:p14="http://schemas.microsoft.com/office/powerpoint/2010/main" val="34149321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p:cTn id="31"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0" end="0"/>
                                            </p:txEl>
                                          </p:spTgt>
                                        </p:tgtEl>
                                      </p:cBhvr>
                                    </p:animEffect>
                                  </p:childTnLst>
                                </p:cTn>
                              </p:par>
                              <p:par>
                                <p:cTn id="34" presetID="55" presetClass="entr" presetSubtype="0" fill="hold" nodeType="with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p:cTn id="36"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37"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8" dur="1000"/>
                                        <p:tgtEl>
                                          <p:spTgt spid="3">
                                            <p:txEl>
                                              <p:pRg st="2" end="2"/>
                                            </p:txEl>
                                          </p:spTgt>
                                        </p:tgtEl>
                                      </p:cBhvr>
                                    </p:animEffect>
                                  </p:childTnLst>
                                </p:cTn>
                              </p:par>
                              <p:par>
                                <p:cTn id="39" presetID="55" presetClass="entr" presetSubtype="0"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3" dur="1000"/>
                                        <p:tgtEl>
                                          <p:spTgt spid="3">
                                            <p:txEl>
                                              <p:pRg st="4" end="4"/>
                                            </p:txEl>
                                          </p:spTgt>
                                        </p:tgtEl>
                                      </p:cBhvr>
                                    </p:animEffect>
                                  </p:childTnLst>
                                </p:cTn>
                              </p:par>
                              <p:par>
                                <p:cTn id="44" presetID="55" presetClass="entr" presetSubtype="0"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p:cTn id="46"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7"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8" dur="1000"/>
                                        <p:tgtEl>
                                          <p:spTgt spid="3">
                                            <p:txEl>
                                              <p:pRg st="6" end="6"/>
                                            </p:txEl>
                                          </p:spTgt>
                                        </p:tgtEl>
                                      </p:cBhvr>
                                    </p:animEffect>
                                  </p:childTnLst>
                                </p:cTn>
                              </p:par>
                              <p:par>
                                <p:cTn id="49" presetID="55"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p:cTn id="51"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52"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53"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1820" y="16353"/>
            <a:ext cx="8229600" cy="1143000"/>
          </a:xfrm>
        </p:spPr>
        <p:txBody>
          <a:bodyPr>
            <a:normAutofit/>
          </a:bodyPr>
          <a:lstStyle/>
          <a:p>
            <a:r>
              <a:rPr lang="en-US" dirty="0" smtClean="0"/>
              <a:t>Psychosocial Care Standards</a:t>
            </a:r>
            <a:endParaRPr lang="en-US" dirty="0"/>
          </a:p>
        </p:txBody>
      </p:sp>
      <p:sp>
        <p:nvSpPr>
          <p:cNvPr id="3" name="Content Placeholder 2"/>
          <p:cNvSpPr>
            <a:spLocks noGrp="1"/>
          </p:cNvSpPr>
          <p:nvPr>
            <p:ph idx="1"/>
          </p:nvPr>
        </p:nvSpPr>
        <p:spPr/>
        <p:txBody>
          <a:bodyPr>
            <a:normAutofit/>
          </a:bodyPr>
          <a:lstStyle/>
          <a:p>
            <a:endParaRPr lang="en-US" sz="900" dirty="0" smtClean="0"/>
          </a:p>
          <a:p>
            <a:pPr marL="114300" indent="0">
              <a:buNone/>
            </a:pPr>
            <a:endParaRPr lang="en-US" sz="1800" dirty="0"/>
          </a:p>
        </p:txBody>
      </p:sp>
      <p:pic>
        <p:nvPicPr>
          <p:cNvPr id="14" name="Picture 13" descr="Screen Shot 2015-12-30 at 4.07.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684342"/>
            <a:ext cx="2433663" cy="3104358"/>
          </a:xfrm>
          <a:prstGeom prst="rect">
            <a:avLst/>
          </a:prstGeom>
        </p:spPr>
      </p:pic>
      <p:sp>
        <p:nvSpPr>
          <p:cNvPr id="2" name="TextBox 1"/>
          <p:cNvSpPr txBox="1"/>
          <p:nvPr/>
        </p:nvSpPr>
        <p:spPr>
          <a:xfrm>
            <a:off x="140201" y="1417638"/>
            <a:ext cx="2750662" cy="1446550"/>
          </a:xfrm>
          <a:prstGeom prst="rect">
            <a:avLst/>
          </a:prstGeom>
          <a:noFill/>
        </p:spPr>
        <p:txBody>
          <a:bodyPr wrap="square" rtlCol="0">
            <a:spAutoFit/>
          </a:bodyPr>
          <a:lstStyle/>
          <a:p>
            <a:pPr algn="r"/>
            <a:r>
              <a:rPr lang="en-US" sz="2400" dirty="0" smtClean="0"/>
              <a:t>15 </a:t>
            </a:r>
            <a:r>
              <a:rPr lang="en-US" sz="2400" dirty="0"/>
              <a:t>STANDARDS OF </a:t>
            </a:r>
            <a:r>
              <a:rPr lang="en-US" sz="2400" dirty="0" smtClean="0"/>
              <a:t>CARE</a:t>
            </a:r>
            <a:endParaRPr lang="en-US" dirty="0">
              <a:hlinkClick r:id="rId4"/>
            </a:endParaRPr>
          </a:p>
          <a:p>
            <a:pPr algn="r"/>
            <a:r>
              <a:rPr lang="en-US" sz="1100" dirty="0">
                <a:hlinkClick r:id="rId4"/>
              </a:rPr>
              <a:t>http://www.mattiemiracle.com/downloadstandards</a:t>
            </a:r>
            <a:endParaRPr lang="en-US" sz="1100" dirty="0" smtClean="0">
              <a:hlinkClick r:id="rId4"/>
            </a:endParaRPr>
          </a:p>
          <a:p>
            <a:pPr algn="r"/>
            <a:endParaRPr lang="en-US" dirty="0">
              <a:hlinkClick r:id="rId4"/>
            </a:endParaRPr>
          </a:p>
        </p:txBody>
      </p:sp>
      <p:sp>
        <p:nvSpPr>
          <p:cNvPr id="7" name="Rectangle 6"/>
          <p:cNvSpPr/>
          <p:nvPr/>
        </p:nvSpPr>
        <p:spPr>
          <a:xfrm>
            <a:off x="306504" y="5995253"/>
            <a:ext cx="6474803" cy="877163"/>
          </a:xfrm>
          <a:prstGeom prst="rect">
            <a:avLst/>
          </a:prstGeom>
        </p:spPr>
        <p:txBody>
          <a:bodyPr wrap="square">
            <a:spAutoFit/>
          </a:bodyPr>
          <a:lstStyle/>
          <a:p>
            <a:r>
              <a:rPr lang="en-US" dirty="0"/>
              <a:t>Link to full issue: </a:t>
            </a:r>
            <a:r>
              <a:rPr lang="en-US" sz="1100" dirty="0">
                <a:hlinkClick r:id="rId4"/>
              </a:rPr>
              <a:t>http://www.mattiemiracle.com/?utm_campaign=2016%2BMay%2BNewsletter&amp;utm_medium=email&amp;utm_source=Mattie%2BMiracle%2BMay%2BNewsletter%2B2016#!downloadstandards/c1dja</a:t>
            </a:r>
            <a:endParaRPr lang="en-US" sz="1100" dirty="0"/>
          </a:p>
        </p:txBody>
      </p:sp>
      <p:sp>
        <p:nvSpPr>
          <p:cNvPr id="8" name="Rectangle 7"/>
          <p:cNvSpPr/>
          <p:nvPr/>
        </p:nvSpPr>
        <p:spPr>
          <a:xfrm>
            <a:off x="3309925" y="1417638"/>
            <a:ext cx="5834075" cy="4770537"/>
          </a:xfrm>
          <a:prstGeom prst="rect">
            <a:avLst/>
          </a:prstGeom>
        </p:spPr>
        <p:txBody>
          <a:bodyPr wrap="square">
            <a:spAutoFit/>
          </a:bodyPr>
          <a:lstStyle/>
          <a:p>
            <a:pPr marL="342900" lvl="0" indent="-342900">
              <a:buFont typeface="+mj-lt"/>
              <a:buAutoNum type="arabicPeriod"/>
            </a:pPr>
            <a:r>
              <a:rPr lang="en-US" sz="1600" dirty="0"/>
              <a:t>Psychosocial Assessment</a:t>
            </a:r>
          </a:p>
          <a:p>
            <a:pPr marL="342900" lvl="0" indent="-342900">
              <a:buFont typeface="+mj-lt"/>
              <a:buAutoNum type="arabicPeriod"/>
            </a:pPr>
            <a:r>
              <a:rPr lang="en-US" sz="1600" dirty="0"/>
              <a:t>Monitoring and Assessment of Neuropsychological Outcomes</a:t>
            </a:r>
          </a:p>
          <a:p>
            <a:pPr marL="342900" lvl="0" indent="-342900">
              <a:buFont typeface="+mj-lt"/>
              <a:buAutoNum type="arabicPeriod"/>
            </a:pPr>
            <a:r>
              <a:rPr lang="en-US" sz="1600" dirty="0"/>
              <a:t>Psychosocial Follow-Up in Survivorship</a:t>
            </a:r>
          </a:p>
          <a:p>
            <a:pPr marL="342900" lvl="0" indent="-342900">
              <a:buFont typeface="+mj-lt"/>
              <a:buAutoNum type="arabicPeriod"/>
            </a:pPr>
            <a:r>
              <a:rPr lang="en-US" sz="1600" dirty="0"/>
              <a:t>Psychosocial Interventions and Therapeutic Support</a:t>
            </a:r>
          </a:p>
          <a:p>
            <a:pPr marL="342900" lvl="0" indent="-342900">
              <a:buFont typeface="+mj-lt"/>
              <a:buAutoNum type="arabicPeriod"/>
            </a:pPr>
            <a:r>
              <a:rPr lang="en-US" sz="1600" dirty="0"/>
              <a:t>Assessment of Financial Burden</a:t>
            </a:r>
          </a:p>
          <a:p>
            <a:pPr marL="342900" lvl="0" indent="-342900">
              <a:buFont typeface="+mj-lt"/>
              <a:buAutoNum type="arabicPeriod"/>
            </a:pPr>
            <a:r>
              <a:rPr lang="en-US" sz="1600" dirty="0"/>
              <a:t>Standards of Psychosocial Care for Parents of Children with Cancer</a:t>
            </a:r>
          </a:p>
          <a:p>
            <a:pPr marL="342900" lvl="0" indent="-342900">
              <a:buFont typeface="+mj-lt"/>
              <a:buAutoNum type="arabicPeriod"/>
            </a:pPr>
            <a:r>
              <a:rPr lang="en-US" sz="1600" dirty="0"/>
              <a:t>Anticipatory Guidance and Psycho-education </a:t>
            </a:r>
          </a:p>
          <a:p>
            <a:pPr marL="342900" lvl="0" indent="-342900">
              <a:buFont typeface="+mj-lt"/>
              <a:buAutoNum type="arabicPeriod"/>
            </a:pPr>
            <a:r>
              <a:rPr lang="en-US" sz="1600" dirty="0"/>
              <a:t>Procedural Preparation and Support</a:t>
            </a:r>
          </a:p>
          <a:p>
            <a:pPr marL="342900" lvl="0" indent="-342900">
              <a:buFont typeface="+mj-lt"/>
              <a:buAutoNum type="arabicPeriod"/>
            </a:pPr>
            <a:r>
              <a:rPr lang="en-US" sz="1600" dirty="0"/>
              <a:t>Providing Children and Adolescents Opportunities for Social Interaction</a:t>
            </a:r>
          </a:p>
          <a:p>
            <a:pPr marL="342900" lvl="0" indent="-342900">
              <a:buFont typeface="+mj-lt"/>
              <a:buAutoNum type="arabicPeriod"/>
            </a:pPr>
            <a:r>
              <a:rPr lang="en-US" sz="1600" dirty="0"/>
              <a:t>Supporting Siblings</a:t>
            </a:r>
          </a:p>
          <a:p>
            <a:pPr marL="342900" lvl="0" indent="-342900">
              <a:buFont typeface="+mj-lt"/>
              <a:buAutoNum type="arabicPeriod"/>
            </a:pPr>
            <a:r>
              <a:rPr lang="en-US" sz="1600" dirty="0"/>
              <a:t>Academic Continuity and School Reentry Support</a:t>
            </a:r>
          </a:p>
          <a:p>
            <a:pPr marL="342900" lvl="0" indent="-342900">
              <a:buFont typeface="+mj-lt"/>
              <a:buAutoNum type="arabicPeriod"/>
            </a:pPr>
            <a:r>
              <a:rPr lang="en-US" sz="1600" dirty="0"/>
              <a:t>Assessing Medication Adherence</a:t>
            </a:r>
          </a:p>
          <a:p>
            <a:pPr marL="342900" lvl="0" indent="-342900">
              <a:buFont typeface="+mj-lt"/>
              <a:buAutoNum type="arabicPeriod"/>
            </a:pPr>
            <a:r>
              <a:rPr lang="en-US" sz="1600" b="1" dirty="0"/>
              <a:t>Palliative Care</a:t>
            </a:r>
          </a:p>
          <a:p>
            <a:pPr marL="342900" lvl="0" indent="-342900">
              <a:buFont typeface="+mj-lt"/>
              <a:buAutoNum type="arabicPeriod"/>
            </a:pPr>
            <a:r>
              <a:rPr lang="en-US" sz="1600" dirty="0"/>
              <a:t>Bereavement Follow-Up After the Death of a Child</a:t>
            </a:r>
          </a:p>
          <a:p>
            <a:pPr marL="342900" lvl="0" indent="-342900">
              <a:buFont typeface="+mj-lt"/>
              <a:buAutoNum type="arabicPeriod"/>
            </a:pPr>
            <a:r>
              <a:rPr lang="en-US" sz="1600" dirty="0"/>
              <a:t>Communication, Documentation, and Training Standards in Pediatric Psychosocial Oncology </a:t>
            </a:r>
          </a:p>
        </p:txBody>
      </p:sp>
    </p:spTree>
    <p:extLst>
      <p:ext uri="{BB962C8B-B14F-4D97-AF65-F5344CB8AC3E}">
        <p14:creationId xmlns:p14="http://schemas.microsoft.com/office/powerpoint/2010/main" val="13411451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645" y="0"/>
            <a:ext cx="8107739" cy="1143000"/>
          </a:xfrm>
        </p:spPr>
        <p:txBody>
          <a:bodyPr>
            <a:normAutofit fontScale="90000"/>
          </a:bodyPr>
          <a:lstStyle/>
          <a:p>
            <a:r>
              <a:rPr lang="en-US" sz="4000" dirty="0" smtClean="0"/>
              <a:t>Care Camps: Healing happens here</a:t>
            </a:r>
            <a:endParaRPr lang="en-US" sz="4000" dirty="0"/>
          </a:p>
        </p:txBody>
      </p:sp>
      <p:pic>
        <p:nvPicPr>
          <p:cNvPr id="5" name="Picture 4"/>
          <p:cNvPicPr>
            <a:picLocks noChangeAspect="1"/>
          </p:cNvPicPr>
          <p:nvPr/>
        </p:nvPicPr>
        <p:blipFill>
          <a:blip r:embed="rId3"/>
          <a:stretch>
            <a:fillRect/>
          </a:stretch>
        </p:blipFill>
        <p:spPr>
          <a:xfrm>
            <a:off x="519700" y="4024814"/>
            <a:ext cx="1733882" cy="1546997"/>
          </a:xfrm>
          <a:prstGeom prst="rect">
            <a:avLst/>
          </a:prstGeom>
        </p:spPr>
      </p:pic>
      <p:sp>
        <p:nvSpPr>
          <p:cNvPr id="6" name="TextBox 5"/>
          <p:cNvSpPr txBox="1"/>
          <p:nvPr/>
        </p:nvSpPr>
        <p:spPr>
          <a:xfrm>
            <a:off x="3952712" y="4463649"/>
            <a:ext cx="5035293" cy="1015663"/>
          </a:xfrm>
          <a:prstGeom prst="rect">
            <a:avLst/>
          </a:prstGeom>
          <a:solidFill>
            <a:schemeClr val="accent1">
              <a:lumMod val="40000"/>
              <a:lumOff val="60000"/>
            </a:schemeClr>
          </a:solidFill>
          <a:ln>
            <a:solidFill>
              <a:schemeClr val="bg2">
                <a:lumMod val="50000"/>
              </a:schemeClr>
            </a:solidFill>
          </a:ln>
        </p:spPr>
        <p:txBody>
          <a:bodyPr wrap="square" rtlCol="0">
            <a:spAutoFit/>
          </a:bodyPr>
          <a:lstStyle/>
          <a:p>
            <a:r>
              <a:rPr lang="en-US" sz="2000" dirty="0" smtClean="0"/>
              <a:t>Care camps = a powerful palliative care prescription that boosts QOL for children, families, </a:t>
            </a:r>
            <a:r>
              <a:rPr lang="en-US" sz="2000" i="1" dirty="0" smtClean="0"/>
              <a:t>and health professionals</a:t>
            </a:r>
            <a:endParaRPr lang="en-US" sz="2000" i="1" dirty="0"/>
          </a:p>
        </p:txBody>
      </p:sp>
      <p:sp>
        <p:nvSpPr>
          <p:cNvPr id="3" name="TextBox 2"/>
          <p:cNvSpPr txBox="1"/>
          <p:nvPr/>
        </p:nvSpPr>
        <p:spPr>
          <a:xfrm>
            <a:off x="305073" y="5780782"/>
            <a:ext cx="6223570" cy="1200329"/>
          </a:xfrm>
          <a:prstGeom prst="rect">
            <a:avLst/>
          </a:prstGeom>
          <a:noFill/>
        </p:spPr>
        <p:txBody>
          <a:bodyPr wrap="square" rtlCol="0">
            <a:spAutoFit/>
          </a:bodyPr>
          <a:lstStyle/>
          <a:p>
            <a:r>
              <a:rPr lang="en-US" b="1" dirty="0" smtClean="0"/>
              <a:t>Camp locator map:</a:t>
            </a:r>
          </a:p>
          <a:p>
            <a:r>
              <a:rPr lang="en-US" dirty="0">
                <a:hlinkClick r:id="rId4"/>
              </a:rPr>
              <a:t>http://www.cocai.org/index.php/component/geofactory/?view=map&amp;id=</a:t>
            </a:r>
            <a:r>
              <a:rPr lang="en-US" dirty="0" smtClean="0">
                <a:hlinkClick r:id="rId4"/>
              </a:rPr>
              <a:t>4</a:t>
            </a:r>
            <a:endParaRPr lang="en-US" dirty="0" smtClean="0"/>
          </a:p>
          <a:p>
            <a:r>
              <a:rPr lang="en-US" dirty="0" smtClean="0"/>
              <a:t> </a:t>
            </a:r>
            <a:endParaRPr lang="en-US" dirty="0"/>
          </a:p>
        </p:txBody>
      </p:sp>
      <p:pic>
        <p:nvPicPr>
          <p:cNvPr id="7" name="Picture 6"/>
          <p:cNvPicPr>
            <a:picLocks noChangeAspect="1"/>
          </p:cNvPicPr>
          <p:nvPr/>
        </p:nvPicPr>
        <p:blipFill>
          <a:blip r:embed="rId5"/>
          <a:stretch>
            <a:fillRect/>
          </a:stretch>
        </p:blipFill>
        <p:spPr>
          <a:xfrm>
            <a:off x="2253582" y="4116175"/>
            <a:ext cx="1169154" cy="1455636"/>
          </a:xfrm>
          <a:prstGeom prst="rect">
            <a:avLst/>
          </a:prstGeom>
        </p:spPr>
      </p:pic>
      <p:pic>
        <p:nvPicPr>
          <p:cNvPr id="9" name="Picture 8"/>
          <p:cNvPicPr>
            <a:picLocks noChangeAspect="1"/>
          </p:cNvPicPr>
          <p:nvPr/>
        </p:nvPicPr>
        <p:blipFill>
          <a:blip r:embed="rId6"/>
          <a:stretch>
            <a:fillRect/>
          </a:stretch>
        </p:blipFill>
        <p:spPr>
          <a:xfrm>
            <a:off x="358730" y="1143000"/>
            <a:ext cx="4218638" cy="2790453"/>
          </a:xfrm>
          <a:prstGeom prst="rect">
            <a:avLst/>
          </a:prstGeom>
        </p:spPr>
      </p:pic>
      <p:pic>
        <p:nvPicPr>
          <p:cNvPr id="11" name="Picture 10"/>
          <p:cNvPicPr>
            <a:picLocks noChangeAspect="1"/>
          </p:cNvPicPr>
          <p:nvPr/>
        </p:nvPicPr>
        <p:blipFill>
          <a:blip r:embed="rId7"/>
          <a:stretch>
            <a:fillRect/>
          </a:stretch>
        </p:blipFill>
        <p:spPr>
          <a:xfrm>
            <a:off x="4916143" y="1482353"/>
            <a:ext cx="3162300" cy="2451100"/>
          </a:xfrm>
          <a:prstGeom prst="rect">
            <a:avLst/>
          </a:prstGeom>
        </p:spPr>
      </p:pic>
    </p:spTree>
    <p:extLst>
      <p:ext uri="{BB962C8B-B14F-4D97-AF65-F5344CB8AC3E}">
        <p14:creationId xmlns:p14="http://schemas.microsoft.com/office/powerpoint/2010/main" val="216958272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Insurance Coverage and Financial Assistance Advocacy </a:t>
            </a:r>
            <a:endParaRPr lang="en-US" dirty="0"/>
          </a:p>
        </p:txBody>
      </p:sp>
      <p:sp>
        <p:nvSpPr>
          <p:cNvPr id="4" name="Content Placeholder 3"/>
          <p:cNvSpPr>
            <a:spLocks noGrp="1"/>
          </p:cNvSpPr>
          <p:nvPr>
            <p:ph sz="half" idx="2"/>
          </p:nvPr>
        </p:nvSpPr>
        <p:spPr>
          <a:xfrm>
            <a:off x="4648199" y="1600200"/>
            <a:ext cx="4242847" cy="4525963"/>
          </a:xfrm>
        </p:spPr>
        <p:txBody>
          <a:bodyPr>
            <a:normAutofit fontScale="85000" lnSpcReduction="10000"/>
          </a:bodyPr>
          <a:lstStyle/>
          <a:p>
            <a:r>
              <a:rPr lang="en-US" dirty="0" smtClean="0"/>
              <a:t>200 caring case managers provide individualized </a:t>
            </a:r>
            <a:r>
              <a:rPr lang="en-US" dirty="0"/>
              <a:t>and sustained services </a:t>
            </a:r>
            <a:r>
              <a:rPr lang="en-US" dirty="0" smtClean="0"/>
              <a:t>by phone</a:t>
            </a:r>
          </a:p>
          <a:p>
            <a:endParaRPr lang="en-US" sz="900" dirty="0"/>
          </a:p>
          <a:p>
            <a:r>
              <a:rPr lang="en-US" dirty="0" smtClean="0"/>
              <a:t>Active </a:t>
            </a:r>
            <a:r>
              <a:rPr lang="en-US" dirty="0"/>
              <a:t>liaisons between the patient or parent and their insurer, employer and/or creditors</a:t>
            </a:r>
            <a:endParaRPr lang="en-US" dirty="0" smtClean="0"/>
          </a:p>
          <a:p>
            <a:endParaRPr lang="en-US" sz="900" dirty="0" smtClean="0"/>
          </a:p>
          <a:p>
            <a:r>
              <a:rPr lang="en-US" dirty="0" smtClean="0"/>
              <a:t>Free assistance to resolve </a:t>
            </a:r>
            <a:r>
              <a:rPr lang="en-US" dirty="0"/>
              <a:t>insurance, job retention and/or debt crisis </a:t>
            </a:r>
            <a:r>
              <a:rPr lang="en-US" dirty="0" smtClean="0"/>
              <a:t>matters </a:t>
            </a:r>
            <a:endParaRPr lang="en-US" dirty="0"/>
          </a:p>
        </p:txBody>
      </p:sp>
      <p:sp>
        <p:nvSpPr>
          <p:cNvPr id="5" name="Slide Number Placeholder 4"/>
          <p:cNvSpPr>
            <a:spLocks noGrp="1"/>
          </p:cNvSpPr>
          <p:nvPr>
            <p:ph type="sldNum" sz="quarter" idx="10"/>
          </p:nvPr>
        </p:nvSpPr>
        <p:spPr/>
        <p:txBody>
          <a:bodyPr/>
          <a:lstStyle/>
          <a:p>
            <a:pPr algn="l"/>
            <a:fld id="{5C06C424-E783-2A4B-A49B-6E477786D520}" type="slidenum">
              <a:rPr lang="en-US" smtClean="0"/>
              <a:pPr algn="l"/>
              <a:t>34</a:t>
            </a:fld>
            <a:endParaRPr lang="en-US" dirty="0"/>
          </a:p>
        </p:txBody>
      </p:sp>
      <p:pic>
        <p:nvPicPr>
          <p:cNvPr id="6" name="Content Placeholder 5"/>
          <p:cNvPicPr>
            <a:picLocks noGrp="1"/>
          </p:cNvPicPr>
          <p:nvPr>
            <p:ph sz="half" idx="1"/>
          </p:nvPr>
        </p:nvPicPr>
        <p:blipFill rotWithShape="1">
          <a:blip r:embed="rId3">
            <a:extLst>
              <a:ext uri="{28A0092B-C50C-407E-A947-70E740481C1C}">
                <a14:useLocalDpi xmlns:a14="http://schemas.microsoft.com/office/drawing/2010/main" val="0"/>
              </a:ext>
            </a:extLst>
          </a:blip>
          <a:srcRect t="6027" b="-4982"/>
          <a:stretch/>
        </p:blipFill>
        <p:spPr bwMode="auto">
          <a:xfrm>
            <a:off x="457200" y="1769462"/>
            <a:ext cx="3288665" cy="1028624"/>
          </a:xfrm>
          <a:prstGeom prst="rect">
            <a:avLst/>
          </a:prstGeom>
          <a:noFill/>
          <a:ln>
            <a:noFill/>
          </a:ln>
        </p:spPr>
      </p:pic>
      <p:pic>
        <p:nvPicPr>
          <p:cNvPr id="7" name="Picture 2" descr="http://im1.shutterfly.com/media/47a2d911b3127ccef0e9391e9fbd00000030O02IauGTNyzZg9vPgY/cC/f%3D0/ps%3D50/r%3D0/rx%3D550/ry%3D4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082048"/>
            <a:ext cx="3288665" cy="239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57200" y="5472431"/>
            <a:ext cx="4572000" cy="923330"/>
          </a:xfrm>
          <a:prstGeom prst="rect">
            <a:avLst/>
          </a:prstGeom>
        </p:spPr>
        <p:txBody>
          <a:bodyPr>
            <a:spAutoFit/>
          </a:bodyPr>
          <a:lstStyle/>
          <a:p>
            <a:r>
              <a:rPr lang="en-US" dirty="0"/>
              <a:t>Families can contact PAF at 1-800-532-5274 or </a:t>
            </a:r>
            <a:r>
              <a:rPr lang="en-US" b="1" dirty="0">
                <a:hlinkClick r:id="rId5"/>
              </a:rPr>
              <a:t>email an online case manager directly</a:t>
            </a:r>
            <a:r>
              <a:rPr lang="en-US" dirty="0"/>
              <a:t> </a:t>
            </a:r>
          </a:p>
        </p:txBody>
      </p:sp>
    </p:spTree>
    <p:extLst>
      <p:ext uri="{BB962C8B-B14F-4D97-AF65-F5344CB8AC3E}">
        <p14:creationId xmlns:p14="http://schemas.microsoft.com/office/powerpoint/2010/main" val="33021157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Drawing on a Decisive Moment</a:t>
            </a:r>
            <a:endParaRPr lang="en-US" dirty="0"/>
          </a:p>
        </p:txBody>
      </p:sp>
      <p:sp>
        <p:nvSpPr>
          <p:cNvPr id="14339" name="Content Placeholder 2"/>
          <p:cNvSpPr>
            <a:spLocks noGrp="1"/>
          </p:cNvSpPr>
          <p:nvPr>
            <p:ph type="subTitle" idx="4294967295"/>
          </p:nvPr>
        </p:nvSpPr>
        <p:spPr>
          <a:xfrm>
            <a:off x="292100" y="1287747"/>
            <a:ext cx="8394700" cy="4133850"/>
          </a:xfrm>
        </p:spPr>
        <p:txBody>
          <a:bodyPr>
            <a:normAutofit fontScale="85000" lnSpcReduction="10000"/>
          </a:bodyPr>
          <a:lstStyle/>
          <a:p>
            <a:pPr eaLnBrk="1" hangingPunct="1">
              <a:buFont typeface="Arial" panose="020B0604020202020204" pitchFamily="34" charset="0"/>
              <a:buChar char="•"/>
              <a:defRPr/>
            </a:pPr>
            <a:r>
              <a:rPr lang="en-US" altLang="en-US" sz="2400" dirty="0" smtClean="0">
                <a:solidFill>
                  <a:schemeClr val="tx1"/>
                </a:solidFill>
                <a:cs typeface="+mn-cs"/>
              </a:rPr>
              <a:t>Health system </a:t>
            </a:r>
            <a:r>
              <a:rPr lang="en-US" altLang="en-US" sz="2400" dirty="0">
                <a:solidFill>
                  <a:schemeClr val="tx1"/>
                </a:solidFill>
                <a:cs typeface="+mn-cs"/>
              </a:rPr>
              <a:t>facing unprecedented growth of an aging </a:t>
            </a:r>
            <a:r>
              <a:rPr lang="en-US" altLang="en-US" sz="2400" dirty="0" smtClean="0">
                <a:solidFill>
                  <a:schemeClr val="tx1"/>
                </a:solidFill>
                <a:cs typeface="+mn-cs"/>
              </a:rPr>
              <a:t>population, and seriously ill adults, infants, and children are living longer with complex conditions</a:t>
            </a:r>
            <a:endParaRPr lang="en-US" altLang="en-US" sz="2400" dirty="0">
              <a:solidFill>
                <a:schemeClr val="tx1"/>
              </a:solidFill>
              <a:cs typeface="+mn-cs"/>
            </a:endParaRPr>
          </a:p>
          <a:p>
            <a:pPr eaLnBrk="1" hangingPunct="1">
              <a:buFont typeface="Arial" panose="020B0604020202020204" pitchFamily="34" charset="0"/>
              <a:buChar char="•"/>
              <a:defRPr/>
            </a:pPr>
            <a:endParaRPr lang="en-US" altLang="en-US" sz="800" dirty="0">
              <a:solidFill>
                <a:schemeClr val="tx1"/>
              </a:solidFill>
              <a:cs typeface="+mn-cs"/>
            </a:endParaRPr>
          </a:p>
          <a:p>
            <a:pPr eaLnBrk="1" hangingPunct="1">
              <a:buFont typeface="Arial" panose="020B0604020202020204" pitchFamily="34" charset="0"/>
              <a:buChar char="•"/>
              <a:defRPr/>
            </a:pPr>
            <a:r>
              <a:rPr lang="en-US" altLang="en-US" sz="2400" dirty="0">
                <a:solidFill>
                  <a:schemeClr val="tx1"/>
                </a:solidFill>
                <a:cs typeface="+mn-cs"/>
              </a:rPr>
              <a:t>Documented failure to recognize and treat pain and other distressing symptoms </a:t>
            </a:r>
          </a:p>
          <a:p>
            <a:pPr>
              <a:buFont typeface="Arial" panose="020B0604020202020204" pitchFamily="34" charset="0"/>
              <a:buChar char="•"/>
              <a:defRPr/>
            </a:pPr>
            <a:endParaRPr lang="en-US" altLang="en-US" sz="800" dirty="0" smtClean="0">
              <a:solidFill>
                <a:schemeClr val="tx1"/>
              </a:solidFill>
              <a:cs typeface="+mn-cs"/>
            </a:endParaRPr>
          </a:p>
          <a:p>
            <a:pPr>
              <a:buFont typeface="Arial" panose="020B0604020202020204" pitchFamily="34" charset="0"/>
              <a:buChar char="•"/>
              <a:defRPr/>
            </a:pPr>
            <a:r>
              <a:rPr lang="en-US" altLang="en-US" sz="2400" dirty="0"/>
              <a:t>Exponential cost increases in care without improved </a:t>
            </a:r>
            <a:r>
              <a:rPr lang="en-US" altLang="en-US" sz="2400" dirty="0" smtClean="0"/>
              <a:t>value</a:t>
            </a:r>
          </a:p>
          <a:p>
            <a:pPr>
              <a:buFont typeface="Arial" panose="020B0604020202020204" pitchFamily="34" charset="0"/>
              <a:buChar char="•"/>
              <a:defRPr/>
            </a:pPr>
            <a:endParaRPr lang="en-US" altLang="en-US" sz="900" dirty="0"/>
          </a:p>
          <a:p>
            <a:pPr>
              <a:buFont typeface="Arial" panose="020B0604020202020204" pitchFamily="34" charset="0"/>
              <a:buChar char="•"/>
              <a:defRPr/>
            </a:pPr>
            <a:r>
              <a:rPr lang="en-US" altLang="en-US" sz="2400" dirty="0" smtClean="0">
                <a:solidFill>
                  <a:schemeClr val="tx1"/>
                </a:solidFill>
                <a:cs typeface="+mn-cs"/>
              </a:rPr>
              <a:t>Value-based care is taking over as the new mantra while MACRA implementation starts </a:t>
            </a:r>
            <a:r>
              <a:rPr lang="en-US" altLang="en-US" sz="2400" dirty="0" smtClean="0"/>
              <a:t>taking hold</a:t>
            </a:r>
            <a:endParaRPr lang="en-US" altLang="en-US" sz="2400" dirty="0">
              <a:solidFill>
                <a:schemeClr val="tx1"/>
              </a:solidFill>
              <a:cs typeface="+mn-cs"/>
            </a:endParaRPr>
          </a:p>
          <a:p>
            <a:pPr marL="0" indent="0">
              <a:buNone/>
              <a:defRPr/>
            </a:pPr>
            <a:endParaRPr lang="en-US" altLang="en-US" sz="800" dirty="0">
              <a:solidFill>
                <a:schemeClr val="tx1"/>
              </a:solidFill>
              <a:cs typeface="+mn-cs"/>
            </a:endParaRPr>
          </a:p>
          <a:p>
            <a:pPr>
              <a:buFont typeface="Arial" panose="020B0604020202020204" pitchFamily="34" charset="0"/>
              <a:buChar char="•"/>
              <a:defRPr/>
            </a:pPr>
            <a:r>
              <a:rPr lang="en-US" altLang="en-US" sz="2400" dirty="0">
                <a:solidFill>
                  <a:schemeClr val="tx1"/>
                </a:solidFill>
                <a:cs typeface="+mn-cs"/>
              </a:rPr>
              <a:t>Dissatisfaction and confusion about medical care and the health </a:t>
            </a:r>
            <a:r>
              <a:rPr lang="en-US" altLang="en-US" sz="2400" dirty="0" smtClean="0">
                <a:solidFill>
                  <a:schemeClr val="tx1"/>
                </a:solidFill>
                <a:cs typeface="+mn-cs"/>
              </a:rPr>
              <a:t>system </a:t>
            </a:r>
          </a:p>
          <a:p>
            <a:pPr>
              <a:buFont typeface="Arial" panose="020B0604020202020204" pitchFamily="34" charset="0"/>
              <a:buChar char="•"/>
              <a:defRPr/>
            </a:pPr>
            <a:endParaRPr lang="en-US" altLang="en-US" sz="900" dirty="0"/>
          </a:p>
          <a:p>
            <a:pPr marL="0" indent="0">
              <a:buNone/>
              <a:defRPr/>
            </a:pPr>
            <a:r>
              <a:rPr lang="en-US" altLang="en-US" sz="2600" b="1" i="1" dirty="0" smtClean="0">
                <a:solidFill>
                  <a:srgbClr val="1578CE"/>
                </a:solidFill>
                <a:cs typeface="+mn-cs"/>
              </a:rPr>
              <a:t>What if we intensify our focus on what matters to people</a:t>
            </a:r>
            <a:r>
              <a:rPr lang="en-US" altLang="en-US" sz="2600" b="1" dirty="0" smtClean="0">
                <a:solidFill>
                  <a:srgbClr val="1578CE"/>
                </a:solidFill>
                <a:cs typeface="+mn-cs"/>
              </a:rPr>
              <a:t>?</a:t>
            </a:r>
          </a:p>
          <a:p>
            <a:pPr eaLnBrk="1" hangingPunct="1">
              <a:buFont typeface="Arial" panose="020B0604020202020204" pitchFamily="34" charset="0"/>
              <a:buChar char="•"/>
              <a:defRPr/>
            </a:pPr>
            <a:endParaRPr lang="en-US" altLang="en-US" sz="800" i="1" dirty="0" smtClean="0">
              <a:solidFill>
                <a:srgbClr val="1578CE"/>
              </a:solidFill>
              <a:cs typeface="+mn-cs"/>
            </a:endParaRPr>
          </a:p>
        </p:txBody>
      </p:sp>
      <p:sp>
        <p:nvSpPr>
          <p:cNvPr id="24581" name="TextBox 2"/>
          <p:cNvSpPr txBox="1">
            <a:spLocks noChangeArrowheads="1"/>
          </p:cNvSpPr>
          <p:nvPr/>
        </p:nvSpPr>
        <p:spPr bwMode="auto">
          <a:xfrm>
            <a:off x="749300" y="5639196"/>
            <a:ext cx="5152531" cy="954107"/>
          </a:xfrm>
          <a:prstGeom prst="rect">
            <a:avLst/>
          </a:prstGeom>
          <a:solidFill>
            <a:schemeClr val="tx2">
              <a:lumMod val="20000"/>
              <a:lumOff val="80000"/>
            </a:schemeClr>
          </a:solidFill>
          <a:ln w="9525">
            <a:solidFill>
              <a:srgbClr val="1A4290"/>
            </a:solidFill>
            <a:miter lim="800000"/>
            <a:headEnd/>
            <a:tailEnd/>
          </a:ln>
          <a:extLst/>
        </p:spPr>
        <p:txBody>
          <a:bodyPr wrap="squar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a:r>
              <a:rPr lang="en-US" sz="2800" dirty="0">
                <a:solidFill>
                  <a:srgbClr val="1A4290"/>
                </a:solidFill>
              </a:rPr>
              <a:t>Palliative care is an essential </a:t>
            </a:r>
            <a:endParaRPr lang="en-US" sz="2800" dirty="0" smtClean="0">
              <a:solidFill>
                <a:srgbClr val="1A4290"/>
              </a:solidFill>
            </a:endParaRPr>
          </a:p>
          <a:p>
            <a:pPr algn="ctr"/>
            <a:r>
              <a:rPr lang="en-US" sz="2800" dirty="0" smtClean="0">
                <a:solidFill>
                  <a:srgbClr val="1A4290"/>
                </a:solidFill>
              </a:rPr>
              <a:t>health care </a:t>
            </a:r>
            <a:r>
              <a:rPr lang="en-US" sz="2800" dirty="0">
                <a:solidFill>
                  <a:srgbClr val="1A4290"/>
                </a:solidFill>
              </a:rPr>
              <a:t>innovation</a:t>
            </a:r>
            <a:endParaRPr lang="en-US" sz="2800" b="1" dirty="0">
              <a:solidFill>
                <a:srgbClr val="1A4290"/>
              </a:solidFill>
              <a:cs typeface="Arial" charset="0"/>
            </a:endParaRPr>
          </a:p>
        </p:txBody>
      </p:sp>
    </p:spTree>
    <p:extLst>
      <p:ext uri="{BB962C8B-B14F-4D97-AF65-F5344CB8AC3E}">
        <p14:creationId xmlns:p14="http://schemas.microsoft.com/office/powerpoint/2010/main" val="334939701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339">
                                            <p:txEl>
                                              <p:pRg st="10" end="10"/>
                                            </p:txEl>
                                          </p:spTgt>
                                        </p:tgtEl>
                                        <p:attrNameLst>
                                          <p:attrName>style.visibility</p:attrName>
                                        </p:attrNameLst>
                                      </p:cBhvr>
                                      <p:to>
                                        <p:strVal val="visible"/>
                                      </p:to>
                                    </p:set>
                                    <p:animEffect transition="in" filter="dissolve">
                                      <p:cBhvr>
                                        <p:cTn id="7" dur="500"/>
                                        <p:tgtEl>
                                          <p:spTgt spid="14339">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581"/>
                                        </p:tgtEl>
                                        <p:attrNameLst>
                                          <p:attrName>style.visibility</p:attrName>
                                        </p:attrNameLst>
                                      </p:cBhvr>
                                      <p:to>
                                        <p:strVal val="visible"/>
                                      </p:to>
                                    </p:set>
                                    <p:anim calcmode="lin" valueType="num">
                                      <p:cBhvr additive="base">
                                        <p:cTn id="12" dur="500" fill="hold"/>
                                        <p:tgtEl>
                                          <p:spTgt spid="24581"/>
                                        </p:tgtEl>
                                        <p:attrNameLst>
                                          <p:attrName>ppt_x</p:attrName>
                                        </p:attrNameLst>
                                      </p:cBhvr>
                                      <p:tavLst>
                                        <p:tav tm="0">
                                          <p:val>
                                            <p:strVal val="#ppt_x"/>
                                          </p:val>
                                        </p:tav>
                                        <p:tav tm="100000">
                                          <p:val>
                                            <p:strVal val="#ppt_x"/>
                                          </p:val>
                                        </p:tav>
                                      </p:tavLst>
                                    </p:anim>
                                    <p:anim calcmode="lin" valueType="num">
                                      <p:cBhvr additive="base">
                                        <p:cTn id="13" dur="500" fill="hold"/>
                                        <p:tgtEl>
                                          <p:spTgt spid="245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241921" y="156031"/>
            <a:ext cx="7620000" cy="1143000"/>
          </a:xfrm>
        </p:spPr>
        <p:txBody>
          <a:bodyPr/>
          <a:lstStyle/>
          <a:p>
            <a:r>
              <a:rPr lang="en-US" sz="4000" dirty="0" smtClean="0">
                <a:ea typeface="ＭＳ Ｐゴシック" charset="-128"/>
                <a:cs typeface="ＭＳ Ｐゴシック" charset="-128"/>
              </a:rPr>
              <a:t>Palliative Care is a Solution</a:t>
            </a:r>
          </a:p>
        </p:txBody>
      </p:sp>
      <p:sp>
        <p:nvSpPr>
          <p:cNvPr id="68611" name="Content Placeholder 2"/>
          <p:cNvSpPr>
            <a:spLocks noGrp="1"/>
          </p:cNvSpPr>
          <p:nvPr>
            <p:ph idx="1"/>
          </p:nvPr>
        </p:nvSpPr>
        <p:spPr>
          <a:xfrm>
            <a:off x="150695" y="1307930"/>
            <a:ext cx="5001921" cy="5113750"/>
          </a:xfrm>
        </p:spPr>
        <p:txBody>
          <a:bodyPr>
            <a:normAutofit fontScale="62500" lnSpcReduction="20000"/>
          </a:bodyPr>
          <a:lstStyle/>
          <a:p>
            <a:pPr marL="114300" indent="0">
              <a:buNone/>
            </a:pPr>
            <a:r>
              <a:rPr lang="en-US" sz="3800" b="1" dirty="0" smtClean="0"/>
              <a:t>It delivers on the IHI triple aim framework: </a:t>
            </a:r>
            <a:endParaRPr lang="en-US" sz="3800" b="1" dirty="0"/>
          </a:p>
          <a:p>
            <a:pPr marL="114300" indent="0">
              <a:buNone/>
            </a:pPr>
            <a:endParaRPr lang="en-US" sz="900" dirty="0" smtClean="0">
              <a:ea typeface="ＭＳ Ｐゴシック" charset="-128"/>
              <a:cs typeface="ＭＳ Ｐゴシック" charset="-128"/>
            </a:endParaRPr>
          </a:p>
          <a:p>
            <a:pPr marL="114300" indent="0">
              <a:buNone/>
            </a:pPr>
            <a:endParaRPr lang="en-US" sz="900" dirty="0" smtClean="0">
              <a:ea typeface="ＭＳ Ｐゴシック" charset="-128"/>
              <a:cs typeface="ＭＳ Ｐゴシック" charset="-128"/>
            </a:endParaRPr>
          </a:p>
          <a:p>
            <a:pPr marL="571500" indent="-457200">
              <a:buFont typeface="Wingdings" charset="2"/>
              <a:buChar char="§"/>
            </a:pPr>
            <a:r>
              <a:rPr lang="en-US" dirty="0" smtClean="0">
                <a:ea typeface="ＭＳ Ｐゴシック" charset="-128"/>
                <a:cs typeface="ＭＳ Ｐゴシック" charset="-128"/>
              </a:rPr>
              <a:t>Improves quality of life and prognostic understanding</a:t>
            </a:r>
          </a:p>
          <a:p>
            <a:pPr marL="903288" lvl="1" indent="-279400">
              <a:buFont typeface="Wingdings" charset="2"/>
              <a:buChar char="ü"/>
            </a:pPr>
            <a:r>
              <a:rPr lang="en-US" dirty="0" smtClean="0"/>
              <a:t>Relieves pain, distress, uncertainty</a:t>
            </a:r>
          </a:p>
          <a:p>
            <a:pPr marL="903288" lvl="1" indent="-279400">
              <a:buFont typeface="Wingdings" charset="2"/>
              <a:buChar char="ü"/>
            </a:pPr>
            <a:r>
              <a:rPr lang="en-US" dirty="0" smtClean="0"/>
              <a:t>Helps clarify and address patient and family goals and associated treatment preferences</a:t>
            </a:r>
          </a:p>
          <a:p>
            <a:pPr>
              <a:buFont typeface="Wingdings" charset="2"/>
              <a:buChar char="§"/>
            </a:pPr>
            <a:endParaRPr lang="en-US" sz="1100" dirty="0" smtClean="0">
              <a:ea typeface="ＭＳ Ｐゴシック" charset="-128"/>
              <a:cs typeface="ＭＳ Ｐゴシック" charset="-128"/>
            </a:endParaRPr>
          </a:p>
          <a:p>
            <a:pPr marL="571500" indent="-457200">
              <a:buFont typeface="Wingdings" charset="2"/>
              <a:buChar char="§"/>
            </a:pPr>
            <a:r>
              <a:rPr lang="en-US" dirty="0" smtClean="0">
                <a:ea typeface="ＭＳ Ｐゴシック" charset="-128"/>
                <a:cs typeface="ＭＳ Ｐゴシック" charset="-128"/>
              </a:rPr>
              <a:t>Strengthens communication, decision-making and family satisfaction/well-being</a:t>
            </a:r>
          </a:p>
          <a:p>
            <a:pPr>
              <a:buFont typeface="Wingdings" charset="2"/>
              <a:buChar char="§"/>
            </a:pPr>
            <a:endParaRPr lang="en-US" sz="1100" dirty="0" smtClean="0">
              <a:ea typeface="ＭＳ Ｐゴシック" charset="-128"/>
              <a:cs typeface="ＭＳ Ｐゴシック" charset="-128"/>
            </a:endParaRPr>
          </a:p>
          <a:p>
            <a:pPr marL="571500" indent="-457200">
              <a:buFont typeface="Wingdings" charset="2"/>
              <a:buChar char="§"/>
            </a:pPr>
            <a:r>
              <a:rPr lang="en-US" dirty="0" smtClean="0">
                <a:ea typeface="ＭＳ Ｐゴシック" charset="-128"/>
                <a:cs typeface="ＭＳ Ｐゴシック" charset="-128"/>
              </a:rPr>
              <a:t>Coordinates medical and practical needs across settings</a:t>
            </a:r>
          </a:p>
          <a:p>
            <a:pPr>
              <a:buFont typeface="Wingdings" charset="2"/>
              <a:buChar char="§"/>
            </a:pPr>
            <a:endParaRPr lang="en-US" sz="1100" dirty="0" smtClean="0">
              <a:ea typeface="ＭＳ Ｐゴシック" charset="-128"/>
              <a:cs typeface="ＭＳ Ｐゴシック" charset="-128"/>
            </a:endParaRPr>
          </a:p>
          <a:p>
            <a:pPr marL="571500" indent="-457200">
              <a:buFont typeface="Wingdings" charset="2"/>
              <a:buChar char="§"/>
            </a:pPr>
            <a:r>
              <a:rPr lang="en-US" dirty="0" smtClean="0">
                <a:ea typeface="ＭＳ Ｐゴシック" charset="-128"/>
                <a:cs typeface="ＭＳ Ｐゴシック" charset="-128"/>
              </a:rPr>
              <a:t>Reduces resource utilization and costs by matching treatment to patient and family goals</a:t>
            </a:r>
          </a:p>
          <a:p>
            <a:pPr marL="285750" indent="-171450">
              <a:buFont typeface="Wingdings" charset="2"/>
              <a:buChar char="§"/>
            </a:pPr>
            <a:endParaRPr lang="en-US" sz="900" dirty="0">
              <a:ea typeface="ＭＳ Ｐゴシック" charset="-128"/>
              <a:cs typeface="ＭＳ Ｐゴシック" charset="-128"/>
            </a:endParaRPr>
          </a:p>
          <a:p>
            <a:pPr marL="285750" indent="-171450">
              <a:buFont typeface="Wingdings" charset="2"/>
              <a:buChar char="§"/>
            </a:pPr>
            <a:endParaRPr lang="en-US" sz="1200" dirty="0"/>
          </a:p>
          <a:p>
            <a:pPr marL="114300" indent="0">
              <a:buNone/>
            </a:pPr>
            <a:endParaRPr lang="en-US" dirty="0">
              <a:ea typeface="ＭＳ Ｐゴシック" charset="-128"/>
              <a:cs typeface="ＭＳ Ｐゴシック" charset="-128"/>
            </a:endParaRPr>
          </a:p>
          <a:p>
            <a:pPr marL="114300" indent="0">
              <a:buNone/>
            </a:pPr>
            <a:endParaRPr lang="en-US" sz="2800" dirty="0">
              <a:ea typeface="ＭＳ Ｐゴシック" charset="-128"/>
              <a:cs typeface="ＭＳ Ｐゴシック" charset="-128"/>
            </a:endParaRPr>
          </a:p>
          <a:p>
            <a:pPr marL="114300" indent="0">
              <a:buNone/>
            </a:pPr>
            <a:endParaRPr lang="en-US" sz="2800" dirty="0" smtClean="0">
              <a:ea typeface="ＭＳ Ｐゴシック" charset="-128"/>
              <a:cs typeface="ＭＳ Ｐゴシック" charset="-128"/>
            </a:endParaRPr>
          </a:p>
        </p:txBody>
      </p:sp>
      <p:pic>
        <p:nvPicPr>
          <p:cNvPr id="3" name="Picture 2" descr="Triple-Aim-triangle-250px.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08269" y="1674209"/>
            <a:ext cx="3185024" cy="2751860"/>
          </a:xfrm>
          <a:prstGeom prst="rect">
            <a:avLst/>
          </a:prstGeom>
        </p:spPr>
      </p:pic>
      <p:pic>
        <p:nvPicPr>
          <p:cNvPr id="4" name="Picture 3" descr="Screen Shot 2015-07-13 at 2.07.40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24940" y="4673982"/>
            <a:ext cx="2453652" cy="822035"/>
          </a:xfrm>
          <a:prstGeom prst="rect">
            <a:avLst/>
          </a:prstGeom>
        </p:spPr>
      </p:pic>
    </p:spTree>
    <p:extLst>
      <p:ext uri="{BB962C8B-B14F-4D97-AF65-F5344CB8AC3E}">
        <p14:creationId xmlns:p14="http://schemas.microsoft.com/office/powerpoint/2010/main" val="3263051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Describing palliative care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Palliative care is a team-based specialty devoted to </a:t>
            </a:r>
            <a:r>
              <a:rPr lang="en-US" b="1" dirty="0" smtClean="0"/>
              <a:t>improving quality of life </a:t>
            </a:r>
            <a:r>
              <a:rPr lang="en-US" dirty="0" smtClean="0"/>
              <a:t>for seriously ill patients and families through:</a:t>
            </a:r>
          </a:p>
          <a:p>
            <a:pPr marL="0" indent="0">
              <a:buNone/>
            </a:pPr>
            <a:endParaRPr lang="en-US" sz="900" dirty="0" smtClean="0"/>
          </a:p>
          <a:p>
            <a:r>
              <a:rPr lang="en-US" dirty="0" smtClean="0"/>
              <a:t>Expert pain and symptom management</a:t>
            </a:r>
          </a:p>
          <a:p>
            <a:endParaRPr lang="en-US" sz="900" dirty="0" smtClean="0"/>
          </a:p>
          <a:p>
            <a:r>
              <a:rPr lang="en-US" dirty="0" smtClean="0"/>
              <a:t>Skilled communication about what matters most to patients and their families</a:t>
            </a:r>
          </a:p>
          <a:p>
            <a:endParaRPr lang="en-US" sz="900" dirty="0" smtClean="0"/>
          </a:p>
          <a:p>
            <a:r>
              <a:rPr lang="en-US" dirty="0" smtClean="0"/>
              <a:t>Well-coordinated care over the course of illness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lgn="l"/>
            <a:fld id="{5C06C424-E783-2A4B-A49B-6E477786D520}" type="slidenum">
              <a:rPr lang="en-US" smtClean="0"/>
              <a:pPr algn="l"/>
              <a:t>6</a:t>
            </a:fld>
            <a:endParaRPr lang="en-US" dirty="0"/>
          </a:p>
        </p:txBody>
      </p:sp>
    </p:spTree>
    <p:extLst>
      <p:ext uri="{BB962C8B-B14F-4D97-AF65-F5344CB8AC3E}">
        <p14:creationId xmlns:p14="http://schemas.microsoft.com/office/powerpoint/2010/main" val="2088229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2380" y="3445715"/>
            <a:ext cx="8891620" cy="646331"/>
          </a:xfrm>
          <a:prstGeom prst="rect">
            <a:avLst/>
          </a:prstGeom>
        </p:spPr>
        <p:txBody>
          <a:bodyPr wrap="square">
            <a:spAutoFit/>
          </a:bodyPr>
          <a:lstStyle/>
          <a:p>
            <a:endParaRPr lang="en-US" sz="1200" dirty="0"/>
          </a:p>
          <a:p>
            <a:endParaRPr lang="en-US" sz="2400" dirty="0" smtClean="0"/>
          </a:p>
        </p:txBody>
      </p:sp>
      <p:pic>
        <p:nvPicPr>
          <p:cNvPr id="9" name="Picture 8" descr="Screen Shot 2015-10-16 at 4.50.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5691" y="2843314"/>
            <a:ext cx="2111109" cy="3140761"/>
          </a:xfrm>
          <a:prstGeom prst="rect">
            <a:avLst/>
          </a:prstGeom>
        </p:spPr>
      </p:pic>
      <p:sp>
        <p:nvSpPr>
          <p:cNvPr id="10" name="Rectangle 9"/>
          <p:cNvSpPr/>
          <p:nvPr/>
        </p:nvSpPr>
        <p:spPr>
          <a:xfrm>
            <a:off x="375002" y="3126091"/>
            <a:ext cx="6200689" cy="2893100"/>
          </a:xfrm>
          <a:prstGeom prst="rect">
            <a:avLst/>
          </a:prstGeom>
        </p:spPr>
        <p:txBody>
          <a:bodyPr wrap="square">
            <a:spAutoFit/>
          </a:bodyPr>
          <a:lstStyle/>
          <a:p>
            <a:r>
              <a:rPr lang="en-US" sz="2000" dirty="0"/>
              <a:t>“It’s like when you’re filling in </a:t>
            </a:r>
            <a:r>
              <a:rPr lang="en-US" sz="2000" dirty="0" smtClean="0"/>
              <a:t>concrete. </a:t>
            </a:r>
            <a:endParaRPr lang="en-US" sz="2000" dirty="0"/>
          </a:p>
          <a:p>
            <a:endParaRPr lang="en-US" sz="800" dirty="0" smtClean="0"/>
          </a:p>
          <a:p>
            <a:r>
              <a:rPr lang="en-US" sz="2000" dirty="0" smtClean="0"/>
              <a:t>The </a:t>
            </a:r>
            <a:r>
              <a:rPr lang="en-US" sz="2000" dirty="0" err="1"/>
              <a:t>transplanters</a:t>
            </a:r>
            <a:r>
              <a:rPr lang="en-US" sz="2000" dirty="0"/>
              <a:t> are the people who put the layer down, then </a:t>
            </a:r>
            <a:r>
              <a:rPr lang="en-US" sz="2000" dirty="0" smtClean="0"/>
              <a:t>palliative care are </a:t>
            </a:r>
            <a:r>
              <a:rPr lang="en-US" sz="2000" dirty="0"/>
              <a:t>the people who go after and fill the holes, so the whole thing doesn’t start to crumble. </a:t>
            </a:r>
            <a:endParaRPr lang="en-US" sz="2000" dirty="0" smtClean="0"/>
          </a:p>
          <a:p>
            <a:endParaRPr lang="en-US" sz="800" dirty="0"/>
          </a:p>
          <a:p>
            <a:r>
              <a:rPr lang="en-US" sz="2000" dirty="0" smtClean="0"/>
              <a:t>But </a:t>
            </a:r>
            <a:r>
              <a:rPr lang="en-US" sz="2000" dirty="0"/>
              <a:t>if it does start to crumble they’re the people who actually go with the hard hats and fix it</a:t>
            </a:r>
            <a:r>
              <a:rPr lang="en-US" sz="2000" dirty="0" smtClean="0"/>
              <a:t>.”  </a:t>
            </a:r>
            <a:endParaRPr lang="en-US" sz="2000" dirty="0"/>
          </a:p>
          <a:p>
            <a:endParaRPr lang="en-US" sz="800" dirty="0" smtClean="0"/>
          </a:p>
          <a:p>
            <a:r>
              <a:rPr lang="en-US" dirty="0" smtClean="0"/>
              <a:t>			- Gwen </a:t>
            </a:r>
            <a:r>
              <a:rPr lang="en-US" dirty="0" err="1" smtClean="0"/>
              <a:t>Lorimer</a:t>
            </a:r>
            <a:r>
              <a:rPr lang="en-US" dirty="0" smtClean="0"/>
              <a:t>, </a:t>
            </a:r>
            <a:r>
              <a:rPr lang="en-US" i="1" dirty="0" smtClean="0"/>
              <a:t>The New Yorker Jan 2014</a:t>
            </a:r>
            <a:endParaRPr lang="en-US" i="1" dirty="0"/>
          </a:p>
        </p:txBody>
      </p:sp>
      <p:sp>
        <p:nvSpPr>
          <p:cNvPr id="2" name="Title 1"/>
          <p:cNvSpPr>
            <a:spLocks noGrp="1"/>
          </p:cNvSpPr>
          <p:nvPr>
            <p:ph type="title"/>
          </p:nvPr>
        </p:nvSpPr>
        <p:spPr>
          <a:xfrm>
            <a:off x="252380" y="274638"/>
            <a:ext cx="8229600" cy="1143000"/>
          </a:xfrm>
        </p:spPr>
        <p:txBody>
          <a:bodyPr>
            <a:normAutofit/>
          </a:bodyPr>
          <a:lstStyle/>
          <a:p>
            <a:r>
              <a:rPr lang="en-US" dirty="0" smtClean="0"/>
              <a:t>Palliative care = quality care</a:t>
            </a:r>
            <a:endParaRPr lang="en-US" dirty="0"/>
          </a:p>
        </p:txBody>
      </p:sp>
      <p:sp>
        <p:nvSpPr>
          <p:cNvPr id="3" name="TextBox 2"/>
          <p:cNvSpPr txBox="1"/>
          <p:nvPr/>
        </p:nvSpPr>
        <p:spPr>
          <a:xfrm>
            <a:off x="375002" y="1642986"/>
            <a:ext cx="8311798" cy="1200328"/>
          </a:xfrm>
          <a:prstGeom prst="rect">
            <a:avLst/>
          </a:prstGeom>
          <a:noFill/>
        </p:spPr>
        <p:txBody>
          <a:bodyPr wrap="square" rtlCol="0">
            <a:spAutoFit/>
          </a:bodyPr>
          <a:lstStyle/>
          <a:p>
            <a:r>
              <a:rPr lang="en-US" sz="2400" dirty="0" smtClean="0"/>
              <a:t>It’s an essential aspect of providing the </a:t>
            </a:r>
            <a:r>
              <a:rPr lang="en-US" sz="2400" b="1" i="1" dirty="0" smtClean="0"/>
              <a:t>best care possible at any age</a:t>
            </a:r>
            <a:r>
              <a:rPr lang="en-US" sz="2400" dirty="0" smtClean="0"/>
              <a:t>, and should be delivered at the same time as curative or disease directed treatments. </a:t>
            </a:r>
            <a:endParaRPr lang="en-US" sz="2400" dirty="0"/>
          </a:p>
        </p:txBody>
      </p:sp>
    </p:spTree>
    <p:extLst>
      <p:ext uri="{BB962C8B-B14F-4D97-AF65-F5344CB8AC3E}">
        <p14:creationId xmlns:p14="http://schemas.microsoft.com/office/powerpoint/2010/main" val="4144438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fade">
                                      <p:cBhvr>
                                        <p:cTn id="10" dur="500"/>
                                        <p:tgtEl>
                                          <p:spTgt spid="10">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animEffect transition="in" filter="fade">
                                      <p:cBhvr>
                                        <p:cTn id="13" dur="500"/>
                                        <p:tgtEl>
                                          <p:spTgt spid="10">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6" end="6"/>
                                            </p:txEl>
                                          </p:spTgt>
                                        </p:tgtEl>
                                        <p:attrNameLst>
                                          <p:attrName>style.visibility</p:attrName>
                                        </p:attrNameLst>
                                      </p:cBhvr>
                                      <p:to>
                                        <p:strVal val="visible"/>
                                      </p:to>
                                    </p:set>
                                    <p:animEffect transition="in" filter="fade">
                                      <p:cBhvr>
                                        <p:cTn id="16"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Bring Palliative Care Everywhere</a:t>
            </a:r>
            <a:endParaRPr lang="en-US" dirty="0"/>
          </a:p>
        </p:txBody>
      </p:sp>
      <p:sp>
        <p:nvSpPr>
          <p:cNvPr id="5" name="Content Placeholder 4"/>
          <p:cNvSpPr>
            <a:spLocks noGrp="1"/>
          </p:cNvSpPr>
          <p:nvPr>
            <p:ph sz="half" idx="2"/>
          </p:nvPr>
        </p:nvSpPr>
        <p:spPr>
          <a:xfrm>
            <a:off x="479095" y="1600200"/>
            <a:ext cx="5505678" cy="4525963"/>
          </a:xfrm>
        </p:spPr>
        <p:txBody>
          <a:bodyPr>
            <a:normAutofit lnSpcReduction="10000"/>
          </a:bodyPr>
          <a:lstStyle/>
          <a:p>
            <a:r>
              <a:rPr lang="en-US" dirty="0" smtClean="0"/>
              <a:t>It’s one </a:t>
            </a:r>
            <a:r>
              <a:rPr lang="en-US" dirty="0"/>
              <a:t>of the fastest growing healthcare specialties for adult care in the US</a:t>
            </a:r>
          </a:p>
          <a:p>
            <a:endParaRPr lang="en-US" sz="900" dirty="0" smtClean="0"/>
          </a:p>
          <a:p>
            <a:r>
              <a:rPr lang="en-US" dirty="0" smtClean="0"/>
              <a:t>It’s imperative to bring </a:t>
            </a:r>
            <a:r>
              <a:rPr lang="en-US" dirty="0"/>
              <a:t>these same benefits to </a:t>
            </a:r>
            <a:r>
              <a:rPr lang="en-US" dirty="0" smtClean="0"/>
              <a:t>all seriously ill infants</a:t>
            </a:r>
            <a:r>
              <a:rPr lang="en-US" dirty="0"/>
              <a:t>, children and </a:t>
            </a:r>
            <a:r>
              <a:rPr lang="en-US" dirty="0" smtClean="0"/>
              <a:t>families</a:t>
            </a:r>
            <a:r>
              <a:rPr lang="en-US" dirty="0"/>
              <a:t> </a:t>
            </a:r>
            <a:endParaRPr lang="en-US" dirty="0" smtClean="0"/>
          </a:p>
          <a:p>
            <a:endParaRPr lang="en-US" sz="900" dirty="0" smtClean="0"/>
          </a:p>
          <a:p>
            <a:r>
              <a:rPr lang="en-US" dirty="0" smtClean="0"/>
              <a:t>It’s got to be reliably available in all the settings where children and families need care – inpatient, outpatient, home</a:t>
            </a:r>
            <a:endParaRPr lang="en-US" dirty="0"/>
          </a:p>
        </p:txBody>
      </p:sp>
      <p:sp>
        <p:nvSpPr>
          <p:cNvPr id="4" name="Slide Number Placeholder 3"/>
          <p:cNvSpPr>
            <a:spLocks noGrp="1"/>
          </p:cNvSpPr>
          <p:nvPr>
            <p:ph type="sldNum" sz="quarter" idx="10"/>
          </p:nvPr>
        </p:nvSpPr>
        <p:spPr/>
        <p:txBody>
          <a:bodyPr/>
          <a:lstStyle/>
          <a:p>
            <a:pPr algn="l"/>
            <a:fld id="{5C06C424-E783-2A4B-A49B-6E477786D520}" type="slidenum">
              <a:rPr lang="en-US" smtClean="0"/>
              <a:pPr algn="l"/>
              <a:t>8</a:t>
            </a:fld>
            <a:endParaRPr lang="en-US" dirty="0"/>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79336" y="1808239"/>
            <a:ext cx="2107464" cy="179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stretch>
            <a:fillRect/>
          </a:stretch>
        </p:blipFill>
        <p:spPr>
          <a:xfrm>
            <a:off x="6367036" y="3873596"/>
            <a:ext cx="2578100" cy="1676400"/>
          </a:xfrm>
          <a:prstGeom prst="rect">
            <a:avLst/>
          </a:prstGeom>
        </p:spPr>
      </p:pic>
    </p:spTree>
    <p:extLst>
      <p:ext uri="{BB962C8B-B14F-4D97-AF65-F5344CB8AC3E}">
        <p14:creationId xmlns:p14="http://schemas.microsoft.com/office/powerpoint/2010/main" val="24345319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 calcmode="lin" valueType="num">
                                      <p:cBhvr>
                                        <p:cTn id="14" dur="1000" fill="hold"/>
                                        <p:tgtEl>
                                          <p:spTgt spid="5">
                                            <p:txEl>
                                              <p:pRg st="4" end="4"/>
                                            </p:txEl>
                                          </p:spTgt>
                                        </p:tgtEl>
                                        <p:attrNameLst>
                                          <p:attrName>ppt_w</p:attrName>
                                        </p:attrNameLst>
                                      </p:cBhvr>
                                      <p:tavLst>
                                        <p:tav tm="0">
                                          <p:val>
                                            <p:strVal val="#ppt_w*0.70"/>
                                          </p:val>
                                        </p:tav>
                                        <p:tav tm="100000">
                                          <p:val>
                                            <p:strVal val="#ppt_w"/>
                                          </p:val>
                                        </p:tav>
                                      </p:tavLst>
                                    </p:anim>
                                    <p:anim calcmode="lin" valueType="num">
                                      <p:cBhvr>
                                        <p:cTn id="15"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PPC Improves Outcomes</a:t>
            </a:r>
            <a:endParaRPr lang="en-US" dirty="0"/>
          </a:p>
        </p:txBody>
      </p:sp>
      <p:sp>
        <p:nvSpPr>
          <p:cNvPr id="3" name="Content Placeholder 2"/>
          <p:cNvSpPr>
            <a:spLocks noGrp="1"/>
          </p:cNvSpPr>
          <p:nvPr>
            <p:ph idx="1"/>
          </p:nvPr>
        </p:nvSpPr>
        <p:spPr>
          <a:xfrm>
            <a:off x="479095" y="1644621"/>
            <a:ext cx="8229600" cy="3511297"/>
          </a:xfrm>
        </p:spPr>
        <p:txBody>
          <a:bodyPr>
            <a:normAutofit fontScale="47500" lnSpcReduction="20000"/>
          </a:bodyPr>
          <a:lstStyle/>
          <a:p>
            <a:r>
              <a:rPr lang="en-US" sz="5100" dirty="0" smtClean="0"/>
              <a:t>Helps parents and children </a:t>
            </a:r>
            <a:r>
              <a:rPr lang="en-US" sz="5100" dirty="0"/>
              <a:t>have a voice in identifying and realizing their care goals – essential to </a:t>
            </a:r>
            <a:r>
              <a:rPr lang="en-US" sz="5100" dirty="0" smtClean="0"/>
              <a:t>improved quality of life, experience </a:t>
            </a:r>
            <a:r>
              <a:rPr lang="en-US" sz="5100" dirty="0"/>
              <a:t>and </a:t>
            </a:r>
            <a:r>
              <a:rPr lang="en-US" sz="5100" dirty="0" smtClean="0"/>
              <a:t>satisfaction</a:t>
            </a:r>
          </a:p>
          <a:p>
            <a:endParaRPr lang="en-US" sz="2000" dirty="0"/>
          </a:p>
          <a:p>
            <a:r>
              <a:rPr lang="en-US" sz="5100" dirty="0"/>
              <a:t>Enhances well-being, strength, and resilience – all required to have the reserve to undergo disease-directed treatment </a:t>
            </a:r>
            <a:r>
              <a:rPr lang="en-US" sz="5100" dirty="0" smtClean="0"/>
              <a:t>successfully</a:t>
            </a:r>
          </a:p>
          <a:p>
            <a:endParaRPr lang="en-US" sz="2000" dirty="0" smtClean="0"/>
          </a:p>
          <a:p>
            <a:r>
              <a:rPr lang="en-US" sz="5100" dirty="0" smtClean="0"/>
              <a:t>Makes </a:t>
            </a:r>
            <a:r>
              <a:rPr lang="en-US" sz="5100" dirty="0"/>
              <a:t>it more likely that seriously ill children and their families have fun and </a:t>
            </a:r>
            <a:r>
              <a:rPr lang="en-US" sz="5100" dirty="0" smtClean="0"/>
              <a:t>meaning</a:t>
            </a:r>
            <a:endParaRPr lang="en-US" sz="5100" dirty="0"/>
          </a:p>
        </p:txBody>
      </p:sp>
      <p:sp>
        <p:nvSpPr>
          <p:cNvPr id="4" name="Slide Number Placeholder 3"/>
          <p:cNvSpPr>
            <a:spLocks noGrp="1"/>
          </p:cNvSpPr>
          <p:nvPr>
            <p:ph type="sldNum" sz="quarter" idx="10"/>
          </p:nvPr>
        </p:nvSpPr>
        <p:spPr/>
        <p:txBody>
          <a:bodyPr/>
          <a:lstStyle/>
          <a:p>
            <a:pPr algn="l"/>
            <a:fld id="{5C06C424-E783-2A4B-A49B-6E477786D520}" type="slidenum">
              <a:rPr lang="en-US" smtClean="0"/>
              <a:pPr algn="l"/>
              <a:t>9</a:t>
            </a:fld>
            <a:endParaRPr lang="en-US" dirty="0"/>
          </a:p>
        </p:txBody>
      </p:sp>
      <p:sp>
        <p:nvSpPr>
          <p:cNvPr id="5" name="Rectangle 4"/>
          <p:cNvSpPr/>
          <p:nvPr/>
        </p:nvSpPr>
        <p:spPr>
          <a:xfrm>
            <a:off x="775006" y="5137324"/>
            <a:ext cx="6006301" cy="1523494"/>
          </a:xfrm>
          <a:prstGeom prst="rect">
            <a:avLst/>
          </a:prstGeom>
        </p:spPr>
        <p:txBody>
          <a:bodyPr wrap="square">
            <a:spAutoFit/>
          </a:bodyPr>
          <a:lstStyle/>
          <a:p>
            <a:r>
              <a:rPr lang="en-US" sz="1100" dirty="0"/>
              <a:t>Wolfe, J, </a:t>
            </a:r>
            <a:r>
              <a:rPr lang="en-US" sz="1100" dirty="0" err="1"/>
              <a:t>Hammel</a:t>
            </a:r>
            <a:r>
              <a:rPr lang="en-US" sz="1100" dirty="0"/>
              <a:t>, JF, Edwards, KE, et al. (2008). Easing of suffering in children with cancer at the end of life: Is care changing? </a:t>
            </a:r>
            <a:r>
              <a:rPr lang="en-US" sz="1100" i="1" dirty="0"/>
              <a:t>Journal of Clinical Oncology, 26</a:t>
            </a:r>
            <a:r>
              <a:rPr lang="en-US" sz="1100" dirty="0"/>
              <a:t>(10), 1717–1723.</a:t>
            </a:r>
          </a:p>
          <a:p>
            <a:endParaRPr lang="en-US" sz="800" dirty="0" smtClean="0"/>
          </a:p>
          <a:p>
            <a:r>
              <a:rPr lang="en-US" sz="1100" dirty="0" smtClean="0"/>
              <a:t>Hays</a:t>
            </a:r>
            <a:r>
              <a:rPr lang="en-US" sz="1100" dirty="0"/>
              <a:t>, RM, Valentine, J, Haynes, G, et al. (2006). The Seattle Pediatric Palliative Care Project: Effects on family satisfaction and health-related quality of life. </a:t>
            </a:r>
            <a:r>
              <a:rPr lang="en-US" sz="1100" i="1" dirty="0"/>
              <a:t>Journal of Palliative Medicine, 9</a:t>
            </a:r>
            <a:r>
              <a:rPr lang="en-US" sz="1100" dirty="0"/>
              <a:t>(3), 716–728.</a:t>
            </a:r>
          </a:p>
          <a:p>
            <a:endParaRPr lang="en-US" sz="800" dirty="0" smtClean="0"/>
          </a:p>
          <a:p>
            <a:r>
              <a:rPr lang="en-US" sz="1100" dirty="0" err="1" smtClean="0"/>
              <a:t>Friedrichsdorf</a:t>
            </a:r>
            <a:r>
              <a:rPr lang="en-US" sz="1100" dirty="0" smtClean="0"/>
              <a:t> </a:t>
            </a:r>
            <a:r>
              <a:rPr lang="en-US" sz="1100" dirty="0"/>
              <a:t>SJ, </a:t>
            </a:r>
            <a:r>
              <a:rPr lang="en-US" sz="1100" dirty="0" err="1"/>
              <a:t>Postier</a:t>
            </a:r>
            <a:r>
              <a:rPr lang="en-US" sz="1100" dirty="0"/>
              <a:t> A, Dreyfus J, </a:t>
            </a:r>
            <a:r>
              <a:rPr lang="en-US" sz="1100" dirty="0" err="1"/>
              <a:t>Osenga</a:t>
            </a:r>
            <a:r>
              <a:rPr lang="en-US" sz="1100" dirty="0"/>
              <a:t> K, </a:t>
            </a:r>
            <a:r>
              <a:rPr lang="en-US" sz="1100" dirty="0" err="1"/>
              <a:t>Sencer</a:t>
            </a:r>
            <a:r>
              <a:rPr lang="en-US" sz="1100" dirty="0"/>
              <a:t> S, Wolfe J. Improved quality of life at end of life related to home-based palliative care in children with cancer. J </a:t>
            </a:r>
            <a:r>
              <a:rPr lang="en-US" sz="1100" dirty="0" err="1"/>
              <a:t>Palliat</a:t>
            </a:r>
            <a:r>
              <a:rPr lang="en-US" sz="1100" dirty="0"/>
              <a:t> Med.</a:t>
            </a:r>
          </a:p>
        </p:txBody>
      </p:sp>
    </p:spTree>
    <p:extLst>
      <p:ext uri="{BB962C8B-B14F-4D97-AF65-F5344CB8AC3E}">
        <p14:creationId xmlns:p14="http://schemas.microsoft.com/office/powerpoint/2010/main" val="176646930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10455</TotalTime>
  <Words>3310</Words>
  <Application>Microsoft Macintosh PowerPoint</Application>
  <PresentationFormat>On-screen Show (4:3)</PresentationFormat>
  <Paragraphs>390</Paragraphs>
  <Slides>34</Slides>
  <Notes>23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Putting Pediatric Palliative Care in Prime Time</vt:lpstr>
      <vt:lpstr>Starter Statement</vt:lpstr>
      <vt:lpstr>Palliative care value proposition</vt:lpstr>
      <vt:lpstr>Drawing on a Decisive Moment</vt:lpstr>
      <vt:lpstr>Palliative Care is a Solution</vt:lpstr>
      <vt:lpstr>Describing palliative care</vt:lpstr>
      <vt:lpstr>Palliative care = quality care</vt:lpstr>
      <vt:lpstr>Bring Palliative Care Everywhere</vt:lpstr>
      <vt:lpstr>PPC Improves Outcomes</vt:lpstr>
      <vt:lpstr>Shown Also To Reduce Costs</vt:lpstr>
      <vt:lpstr>Sizeable Numbers Need PPC </vt:lpstr>
      <vt:lpstr>Caring for Infants and Children: Unique Qualities and Challenges</vt:lpstr>
      <vt:lpstr>Who delivers it?  Everyone   </vt:lpstr>
      <vt:lpstr>PowerPoint Presentation</vt:lpstr>
      <vt:lpstr>Effective messaging about palliative care</vt:lpstr>
      <vt:lpstr>What’s in a name?  Messaging matters. </vt:lpstr>
      <vt:lpstr>Give parents the words to use </vt:lpstr>
      <vt:lpstr>Helping chronically ill children</vt:lpstr>
      <vt:lpstr>Hope has many constellations</vt:lpstr>
      <vt:lpstr>EXPAND integrated programs and access</vt:lpstr>
      <vt:lpstr>PPC Access Affirmation</vt:lpstr>
      <vt:lpstr>Comprehensive Cancer Care</vt:lpstr>
      <vt:lpstr>Rising number of PPC teams</vt:lpstr>
      <vt:lpstr>Culture of Quality</vt:lpstr>
      <vt:lpstr>Additional resources</vt:lpstr>
      <vt:lpstr>New PPC Resources Field Guide</vt:lpstr>
      <vt:lpstr>New CAPC PPC Content</vt:lpstr>
      <vt:lpstr>Skills Development Scaffolding</vt:lpstr>
      <vt:lpstr>Always Ask Tattoo </vt:lpstr>
      <vt:lpstr>  </vt:lpstr>
      <vt:lpstr>Additional Resources </vt:lpstr>
      <vt:lpstr>Psychosocial Care Standards</vt:lpstr>
      <vt:lpstr>Care Camps: Healing happens here</vt:lpstr>
      <vt:lpstr>Insurance Coverage and Financial Assistance Advocacy </vt:lpstr>
    </vt:vector>
  </TitlesOfParts>
  <Company>Studio Kudos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dc:creator>
  <cp:lastModifiedBy>Rebecca Kirch</cp:lastModifiedBy>
  <cp:revision>255</cp:revision>
  <cp:lastPrinted>2016-08-11T23:19:57Z</cp:lastPrinted>
  <dcterms:created xsi:type="dcterms:W3CDTF">2014-10-28T20:34:37Z</dcterms:created>
  <dcterms:modified xsi:type="dcterms:W3CDTF">2016-11-11T15:35:41Z</dcterms:modified>
</cp:coreProperties>
</file>