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3" r:id="rId2"/>
    <p:sldId id="268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4" r:id="rId11"/>
    <p:sldId id="269" r:id="rId12"/>
    <p:sldId id="282" r:id="rId13"/>
    <p:sldId id="283" r:id="rId14"/>
    <p:sldId id="280" r:id="rId15"/>
    <p:sldId id="279" r:id="rId16"/>
    <p:sldId id="281" r:id="rId17"/>
    <p:sldId id="284" r:id="rId18"/>
    <p:sldId id="270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6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7C"/>
    <a:srgbClr val="E27F26"/>
    <a:srgbClr val="7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41"/>
  </p:normalViewPr>
  <p:slideViewPr>
    <p:cSldViewPr snapToGrid="0" showGuides="1">
      <p:cViewPr>
        <p:scale>
          <a:sx n="161" d="100"/>
          <a:sy n="161" d="100"/>
        </p:scale>
        <p:origin x="-90" y="-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26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5AFF6-F0CA-4851-97B1-CBEC021E539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B7665-8736-40B1-B6C1-80B381EC9A23}">
      <dgm:prSet phldrT="[Text]" custT="1"/>
      <dgm:spPr/>
      <dgm:t>
        <a:bodyPr/>
        <a:lstStyle/>
        <a:p>
          <a:r>
            <a:rPr lang="en-US" sz="2000" dirty="0"/>
            <a:t>Diagnosis</a:t>
          </a:r>
        </a:p>
      </dgm:t>
    </dgm:pt>
    <dgm:pt modelId="{017B3E6E-67B5-41CF-A8E0-F1B15D17530A}" type="parTrans" cxnId="{2F401830-5F62-4D14-887E-296A6BA3A113}">
      <dgm:prSet/>
      <dgm:spPr/>
      <dgm:t>
        <a:bodyPr/>
        <a:lstStyle/>
        <a:p>
          <a:endParaRPr lang="en-US"/>
        </a:p>
      </dgm:t>
    </dgm:pt>
    <dgm:pt modelId="{8ADBDC6A-B877-4EF5-B79A-8D6E991CFF95}" type="sibTrans" cxnId="{2F401830-5F62-4D14-887E-296A6BA3A113}">
      <dgm:prSet/>
      <dgm:spPr/>
      <dgm:t>
        <a:bodyPr/>
        <a:lstStyle/>
        <a:p>
          <a:endParaRPr lang="en-US"/>
        </a:p>
      </dgm:t>
    </dgm:pt>
    <dgm:pt modelId="{6C27139B-7ED6-42A3-B29A-63010211B73C}">
      <dgm:prSet phldrT="[Text]" custT="1"/>
      <dgm:spPr/>
      <dgm:t>
        <a:bodyPr/>
        <a:lstStyle/>
        <a:p>
          <a:r>
            <a:rPr lang="en-US" sz="1400" dirty="0"/>
            <a:t>Cancer</a:t>
          </a:r>
        </a:p>
      </dgm:t>
    </dgm:pt>
    <dgm:pt modelId="{77A0D651-CCE1-41AD-82BA-44D20CB61BDC}" type="parTrans" cxnId="{914CD333-18A9-49A5-978D-EFEBAC48F185}">
      <dgm:prSet/>
      <dgm:spPr/>
      <dgm:t>
        <a:bodyPr/>
        <a:lstStyle/>
        <a:p>
          <a:endParaRPr lang="en-US"/>
        </a:p>
      </dgm:t>
    </dgm:pt>
    <dgm:pt modelId="{9360B08F-FA3F-488A-BBDE-3CDBCC87D6BF}" type="sibTrans" cxnId="{914CD333-18A9-49A5-978D-EFEBAC48F185}">
      <dgm:prSet/>
      <dgm:spPr/>
      <dgm:t>
        <a:bodyPr/>
        <a:lstStyle/>
        <a:p>
          <a:endParaRPr lang="en-US"/>
        </a:p>
      </dgm:t>
    </dgm:pt>
    <dgm:pt modelId="{1DF9F682-4A82-4401-BAC8-F8F1813E6AFF}">
      <dgm:prSet phldrT="[Text]" custT="1"/>
      <dgm:spPr/>
      <dgm:t>
        <a:bodyPr/>
        <a:lstStyle/>
        <a:p>
          <a:r>
            <a:rPr lang="en-US" sz="1400" dirty="0"/>
            <a:t>Congestive Heart Failure</a:t>
          </a:r>
        </a:p>
      </dgm:t>
    </dgm:pt>
    <dgm:pt modelId="{FD12624F-428C-41F5-82A2-3A841F4D84FA}" type="parTrans" cxnId="{1A7289CA-4E88-48D1-8137-CA1D682773F4}">
      <dgm:prSet/>
      <dgm:spPr/>
      <dgm:t>
        <a:bodyPr/>
        <a:lstStyle/>
        <a:p>
          <a:endParaRPr lang="en-US"/>
        </a:p>
      </dgm:t>
    </dgm:pt>
    <dgm:pt modelId="{B5AE09CF-A43E-4532-867B-E8CEEEE380E4}" type="sibTrans" cxnId="{1A7289CA-4E88-48D1-8137-CA1D682773F4}">
      <dgm:prSet/>
      <dgm:spPr/>
      <dgm:t>
        <a:bodyPr/>
        <a:lstStyle/>
        <a:p>
          <a:endParaRPr lang="en-US"/>
        </a:p>
      </dgm:t>
    </dgm:pt>
    <dgm:pt modelId="{FCA36555-1246-4EBE-9C25-43C5E721E070}">
      <dgm:prSet phldrT="[Text]"/>
      <dgm:spPr/>
      <dgm:t>
        <a:bodyPr/>
        <a:lstStyle/>
        <a:p>
          <a:r>
            <a:rPr lang="en-US" dirty="0"/>
            <a:t>Functional Impairment</a:t>
          </a:r>
        </a:p>
      </dgm:t>
    </dgm:pt>
    <dgm:pt modelId="{776A2620-26F9-4A91-8524-DDE094A79569}" type="parTrans" cxnId="{ECE1DD96-1125-4F9E-BB1B-3A8DFAC81CE8}">
      <dgm:prSet/>
      <dgm:spPr/>
      <dgm:t>
        <a:bodyPr/>
        <a:lstStyle/>
        <a:p>
          <a:endParaRPr lang="en-US"/>
        </a:p>
      </dgm:t>
    </dgm:pt>
    <dgm:pt modelId="{CD20C53A-446A-4D7F-9933-FC82A5C95297}" type="sibTrans" cxnId="{ECE1DD96-1125-4F9E-BB1B-3A8DFAC81CE8}">
      <dgm:prSet/>
      <dgm:spPr/>
      <dgm:t>
        <a:bodyPr/>
        <a:lstStyle/>
        <a:p>
          <a:endParaRPr lang="en-US"/>
        </a:p>
      </dgm:t>
    </dgm:pt>
    <dgm:pt modelId="{B37CA62F-80B5-46A6-B376-D851FD5C48AD}">
      <dgm:prSet phldrT="[Text]" custT="1"/>
      <dgm:spPr/>
      <dgm:t>
        <a:bodyPr/>
        <a:lstStyle/>
        <a:p>
          <a:r>
            <a:rPr lang="en-US" sz="1400" dirty="0"/>
            <a:t>Limitations in Activities of Daily Living (eating, bathing, dressing, toileting, transferring, walking)</a:t>
          </a:r>
        </a:p>
      </dgm:t>
    </dgm:pt>
    <dgm:pt modelId="{EE9A186A-7F26-4B35-8090-B3ACA3CC2D9E}" type="parTrans" cxnId="{700726AD-96DD-427D-B476-B9ADC09DFACF}">
      <dgm:prSet/>
      <dgm:spPr/>
      <dgm:t>
        <a:bodyPr/>
        <a:lstStyle/>
        <a:p>
          <a:endParaRPr lang="en-US"/>
        </a:p>
      </dgm:t>
    </dgm:pt>
    <dgm:pt modelId="{CB1B7379-35FC-4036-989B-89D54B5BD3FE}" type="sibTrans" cxnId="{700726AD-96DD-427D-B476-B9ADC09DFACF}">
      <dgm:prSet/>
      <dgm:spPr/>
      <dgm:t>
        <a:bodyPr/>
        <a:lstStyle/>
        <a:p>
          <a:endParaRPr lang="en-US"/>
        </a:p>
      </dgm:t>
    </dgm:pt>
    <dgm:pt modelId="{E42B0554-CCAA-429E-AD77-53FEF4D66E00}">
      <dgm:prSet phldrT="[Text]" custT="1"/>
      <dgm:spPr/>
      <dgm:t>
        <a:bodyPr/>
        <a:lstStyle/>
        <a:p>
          <a:r>
            <a:rPr lang="en-US" sz="1400" dirty="0"/>
            <a:t>Significant memory loss</a:t>
          </a:r>
        </a:p>
      </dgm:t>
    </dgm:pt>
    <dgm:pt modelId="{EB31DCC8-D493-49CB-9C1B-D417894440F0}" type="parTrans" cxnId="{2E9B070D-0A18-4C9F-9730-C21F8B830896}">
      <dgm:prSet/>
      <dgm:spPr/>
      <dgm:t>
        <a:bodyPr/>
        <a:lstStyle/>
        <a:p>
          <a:endParaRPr lang="en-US"/>
        </a:p>
      </dgm:t>
    </dgm:pt>
    <dgm:pt modelId="{54AAFCE3-BB3F-4DA2-BDCA-38EC01AE992F}" type="sibTrans" cxnId="{2E9B070D-0A18-4C9F-9730-C21F8B830896}">
      <dgm:prSet/>
      <dgm:spPr/>
      <dgm:t>
        <a:bodyPr/>
        <a:lstStyle/>
        <a:p>
          <a:endParaRPr lang="en-US"/>
        </a:p>
      </dgm:t>
    </dgm:pt>
    <dgm:pt modelId="{B2DDC978-20CD-4133-BE4A-4A1936C79D3C}">
      <dgm:prSet phldrT="[Text]"/>
      <dgm:spPr/>
      <dgm:t>
        <a:bodyPr/>
        <a:lstStyle/>
        <a:p>
          <a:r>
            <a:rPr lang="en-US" dirty="0"/>
            <a:t>High Utilization</a:t>
          </a:r>
        </a:p>
      </dgm:t>
    </dgm:pt>
    <dgm:pt modelId="{D529C3E4-374C-4E8D-BE80-3A9E4F4EA8A0}" type="parTrans" cxnId="{90E37A54-54D1-4E97-861D-9601E4794C6B}">
      <dgm:prSet/>
      <dgm:spPr/>
      <dgm:t>
        <a:bodyPr/>
        <a:lstStyle/>
        <a:p>
          <a:endParaRPr lang="en-US"/>
        </a:p>
      </dgm:t>
    </dgm:pt>
    <dgm:pt modelId="{98829BC0-4B1F-40AB-8A20-22D5527AAF9A}" type="sibTrans" cxnId="{90E37A54-54D1-4E97-861D-9601E4794C6B}">
      <dgm:prSet/>
      <dgm:spPr/>
      <dgm:t>
        <a:bodyPr/>
        <a:lstStyle/>
        <a:p>
          <a:endParaRPr lang="en-US"/>
        </a:p>
      </dgm:t>
    </dgm:pt>
    <dgm:pt modelId="{B0A7957B-DD24-48EA-94FD-5AB92577673C}">
      <dgm:prSet phldrT="[Text]" custT="1"/>
      <dgm:spPr/>
      <dgm:t>
        <a:bodyPr/>
        <a:lstStyle/>
        <a:p>
          <a:r>
            <a:rPr lang="en-US" sz="1400" dirty="0"/>
            <a:t>Hospital admissions, re-admissions and length-of-stay</a:t>
          </a:r>
        </a:p>
      </dgm:t>
    </dgm:pt>
    <dgm:pt modelId="{8088DD2F-DC97-446D-A8B4-C16B69710B2E}" type="parTrans" cxnId="{8A5A752F-0F69-40E4-8AF7-E9CEF6F90FF4}">
      <dgm:prSet/>
      <dgm:spPr/>
      <dgm:t>
        <a:bodyPr/>
        <a:lstStyle/>
        <a:p>
          <a:endParaRPr lang="en-US"/>
        </a:p>
      </dgm:t>
    </dgm:pt>
    <dgm:pt modelId="{07FFE54E-7261-45E3-B734-695142C7BF06}" type="sibTrans" cxnId="{8A5A752F-0F69-40E4-8AF7-E9CEF6F90FF4}">
      <dgm:prSet/>
      <dgm:spPr/>
      <dgm:t>
        <a:bodyPr/>
        <a:lstStyle/>
        <a:p>
          <a:endParaRPr lang="en-US"/>
        </a:p>
      </dgm:t>
    </dgm:pt>
    <dgm:pt modelId="{109CA979-0B81-4B4D-8874-AC3E9374B802}">
      <dgm:prSet phldrT="[Text]" custT="1"/>
      <dgm:spPr/>
      <dgm:t>
        <a:bodyPr/>
        <a:lstStyle/>
        <a:p>
          <a:r>
            <a:rPr lang="en-US" sz="1400" dirty="0"/>
            <a:t>Emergency Department visits</a:t>
          </a:r>
        </a:p>
      </dgm:t>
    </dgm:pt>
    <dgm:pt modelId="{4C139576-D23E-472A-82AC-3984857D0B66}" type="parTrans" cxnId="{4AEE63EA-2B47-4655-B68C-4CFBC15413BD}">
      <dgm:prSet/>
      <dgm:spPr/>
      <dgm:t>
        <a:bodyPr/>
        <a:lstStyle/>
        <a:p>
          <a:endParaRPr lang="en-US"/>
        </a:p>
      </dgm:t>
    </dgm:pt>
    <dgm:pt modelId="{0E16DDC0-1E96-4500-96EF-926769CABF08}" type="sibTrans" cxnId="{4AEE63EA-2B47-4655-B68C-4CFBC15413BD}">
      <dgm:prSet/>
      <dgm:spPr/>
      <dgm:t>
        <a:bodyPr/>
        <a:lstStyle/>
        <a:p>
          <a:endParaRPr lang="en-US"/>
        </a:p>
      </dgm:t>
    </dgm:pt>
    <dgm:pt modelId="{36994845-3151-4CD2-A135-B32F71017BFA}">
      <dgm:prSet phldrT="[Text]" custT="1"/>
      <dgm:spPr/>
      <dgm:t>
        <a:bodyPr/>
        <a:lstStyle/>
        <a:p>
          <a:r>
            <a:rPr lang="en-US" sz="1400" dirty="0"/>
            <a:t>Advanced Liver Disease</a:t>
          </a:r>
        </a:p>
      </dgm:t>
    </dgm:pt>
    <dgm:pt modelId="{BD2AFCBE-1CF6-4D28-AEA5-4FA724F56D8D}" type="parTrans" cxnId="{1666AFE4-42A0-4775-8E52-DFBA42D87504}">
      <dgm:prSet/>
      <dgm:spPr/>
      <dgm:t>
        <a:bodyPr/>
        <a:lstStyle/>
        <a:p>
          <a:endParaRPr lang="en-US"/>
        </a:p>
      </dgm:t>
    </dgm:pt>
    <dgm:pt modelId="{2B3CE8FF-39D0-44FA-A0BB-1E9F1711BD85}" type="sibTrans" cxnId="{1666AFE4-42A0-4775-8E52-DFBA42D87504}">
      <dgm:prSet/>
      <dgm:spPr/>
      <dgm:t>
        <a:bodyPr/>
        <a:lstStyle/>
        <a:p>
          <a:endParaRPr lang="en-US"/>
        </a:p>
      </dgm:t>
    </dgm:pt>
    <dgm:pt modelId="{837C0BC0-AA1A-4321-AE2C-848CA2F01240}">
      <dgm:prSet phldrT="[Text]" custT="1"/>
      <dgm:spPr/>
      <dgm:t>
        <a:bodyPr/>
        <a:lstStyle/>
        <a:p>
          <a:r>
            <a:rPr lang="en-US" sz="1400" dirty="0"/>
            <a:t>COPD w/Oxygen</a:t>
          </a:r>
        </a:p>
      </dgm:t>
    </dgm:pt>
    <dgm:pt modelId="{9EECBBF3-E639-47D7-8F60-5A527025F176}" type="parTrans" cxnId="{AC409DC4-DB0C-4A1C-AF35-CD9C8F94B96E}">
      <dgm:prSet/>
      <dgm:spPr/>
      <dgm:t>
        <a:bodyPr/>
        <a:lstStyle/>
        <a:p>
          <a:endParaRPr lang="en-US"/>
        </a:p>
      </dgm:t>
    </dgm:pt>
    <dgm:pt modelId="{A12E9EFA-5736-4145-816C-597DF512B01B}" type="sibTrans" cxnId="{AC409DC4-DB0C-4A1C-AF35-CD9C8F94B96E}">
      <dgm:prSet/>
      <dgm:spPr/>
      <dgm:t>
        <a:bodyPr/>
        <a:lstStyle/>
        <a:p>
          <a:endParaRPr lang="en-US"/>
        </a:p>
      </dgm:t>
    </dgm:pt>
    <dgm:pt modelId="{A39EE37E-7617-4306-B39D-26737E55558F}">
      <dgm:prSet phldrT="[Text]" custT="1"/>
      <dgm:spPr/>
      <dgm:t>
        <a:bodyPr/>
        <a:lstStyle/>
        <a:p>
          <a:r>
            <a:rPr lang="en-US" sz="1400" dirty="0"/>
            <a:t>Renal Failure</a:t>
          </a:r>
        </a:p>
      </dgm:t>
    </dgm:pt>
    <dgm:pt modelId="{E130792E-F400-46B2-BEF7-B464C55252CB}" type="parTrans" cxnId="{8293A077-90D4-4560-A776-45B2382F7EC7}">
      <dgm:prSet/>
      <dgm:spPr/>
      <dgm:t>
        <a:bodyPr/>
        <a:lstStyle/>
        <a:p>
          <a:endParaRPr lang="en-US"/>
        </a:p>
      </dgm:t>
    </dgm:pt>
    <dgm:pt modelId="{FA044D6F-0C2B-42C6-84DF-4F16CEEA490D}" type="sibTrans" cxnId="{8293A077-90D4-4560-A776-45B2382F7EC7}">
      <dgm:prSet/>
      <dgm:spPr/>
      <dgm:t>
        <a:bodyPr/>
        <a:lstStyle/>
        <a:p>
          <a:endParaRPr lang="en-US"/>
        </a:p>
      </dgm:t>
    </dgm:pt>
    <dgm:pt modelId="{5811C957-8D7E-49CF-8427-78500012F4E1}">
      <dgm:prSet phldrT="[Text]" custT="1"/>
      <dgm:spPr/>
      <dgm:t>
        <a:bodyPr/>
        <a:lstStyle/>
        <a:p>
          <a:r>
            <a:rPr lang="en-US" sz="1400" dirty="0"/>
            <a:t>Advanced Dementia</a:t>
          </a:r>
        </a:p>
      </dgm:t>
    </dgm:pt>
    <dgm:pt modelId="{614A5C2B-9495-4ACD-AA69-226B6030363E}" type="parTrans" cxnId="{68E17286-6242-4A63-B037-58F40746D7FE}">
      <dgm:prSet/>
      <dgm:spPr/>
      <dgm:t>
        <a:bodyPr/>
        <a:lstStyle/>
        <a:p>
          <a:endParaRPr lang="en-US"/>
        </a:p>
      </dgm:t>
    </dgm:pt>
    <dgm:pt modelId="{D1D3FCE2-F676-4CDB-B62F-39C62A24B7E2}" type="sibTrans" cxnId="{68E17286-6242-4A63-B037-58F40746D7FE}">
      <dgm:prSet/>
      <dgm:spPr/>
      <dgm:t>
        <a:bodyPr/>
        <a:lstStyle/>
        <a:p>
          <a:endParaRPr lang="en-US"/>
        </a:p>
      </dgm:t>
    </dgm:pt>
    <dgm:pt modelId="{BC697EDF-5677-46A0-9EE4-EC7F93F364CF}">
      <dgm:prSet phldrT="[Text]" custT="1"/>
      <dgm:spPr/>
      <dgm:t>
        <a:bodyPr/>
        <a:lstStyle/>
        <a:p>
          <a:endParaRPr lang="en-US" sz="1600" dirty="0"/>
        </a:p>
      </dgm:t>
    </dgm:pt>
    <dgm:pt modelId="{EFA5BB8F-2469-40D1-8674-015F9038755A}" type="parTrans" cxnId="{7B70BD3A-4932-4A6D-AF4A-9D4CE2624AB2}">
      <dgm:prSet/>
      <dgm:spPr/>
      <dgm:t>
        <a:bodyPr/>
        <a:lstStyle/>
        <a:p>
          <a:endParaRPr lang="en-US"/>
        </a:p>
      </dgm:t>
    </dgm:pt>
    <dgm:pt modelId="{1124F433-2CD0-409A-B74F-FF18FED8EEC9}" type="sibTrans" cxnId="{7B70BD3A-4932-4A6D-AF4A-9D4CE2624AB2}">
      <dgm:prSet/>
      <dgm:spPr/>
      <dgm:t>
        <a:bodyPr/>
        <a:lstStyle/>
        <a:p>
          <a:endParaRPr lang="en-US"/>
        </a:p>
      </dgm:t>
    </dgm:pt>
    <dgm:pt modelId="{C8AA2795-9C83-417C-B088-49532022BB8A}">
      <dgm:prSet phldrT="[Text]" custT="1"/>
      <dgm:spPr/>
      <dgm:t>
        <a:bodyPr/>
        <a:lstStyle/>
        <a:p>
          <a:r>
            <a:rPr lang="en-US" sz="1400" dirty="0"/>
            <a:t>Diabetes w/Complications</a:t>
          </a:r>
        </a:p>
      </dgm:t>
    </dgm:pt>
    <dgm:pt modelId="{C087E03F-7720-412C-AA9E-CBFF72D97F67}" type="parTrans" cxnId="{1A7B93B7-6E74-4936-A600-DE53D0B600AB}">
      <dgm:prSet/>
      <dgm:spPr/>
      <dgm:t>
        <a:bodyPr/>
        <a:lstStyle/>
        <a:p>
          <a:endParaRPr lang="en-US"/>
        </a:p>
      </dgm:t>
    </dgm:pt>
    <dgm:pt modelId="{0E391C26-4EAB-4490-8D61-E5E14BCA24C9}" type="sibTrans" cxnId="{1A7B93B7-6E74-4936-A600-DE53D0B600AB}">
      <dgm:prSet/>
      <dgm:spPr/>
      <dgm:t>
        <a:bodyPr/>
        <a:lstStyle/>
        <a:p>
          <a:endParaRPr lang="en-US"/>
        </a:p>
      </dgm:t>
    </dgm:pt>
    <dgm:pt modelId="{58F8B30D-E697-4297-922D-1FBA4E194CAD}">
      <dgm:prSet phldrT="[Text]" custT="1"/>
      <dgm:spPr/>
      <dgm:t>
        <a:bodyPr/>
        <a:lstStyle/>
        <a:p>
          <a:r>
            <a:rPr lang="en-US" sz="1400" dirty="0"/>
            <a:t>ALS</a:t>
          </a:r>
        </a:p>
      </dgm:t>
    </dgm:pt>
    <dgm:pt modelId="{6E89CC26-92AC-49BC-B0EA-1F8F42A54D8C}" type="parTrans" cxnId="{E2AD7D2B-7739-4C27-BCA5-1B81B05F3B3D}">
      <dgm:prSet/>
      <dgm:spPr/>
      <dgm:t>
        <a:bodyPr/>
        <a:lstStyle/>
        <a:p>
          <a:endParaRPr lang="en-US"/>
        </a:p>
      </dgm:t>
    </dgm:pt>
    <dgm:pt modelId="{6B9D104A-A708-4024-B81B-48C7C3BBEBC1}" type="sibTrans" cxnId="{E2AD7D2B-7739-4C27-BCA5-1B81B05F3B3D}">
      <dgm:prSet/>
      <dgm:spPr/>
      <dgm:t>
        <a:bodyPr/>
        <a:lstStyle/>
        <a:p>
          <a:endParaRPr lang="en-US"/>
        </a:p>
      </dgm:t>
    </dgm:pt>
    <dgm:pt modelId="{51D10A9F-F115-468B-894A-5B506B84A786}">
      <dgm:prSet phldrT="[Text]" custT="1"/>
      <dgm:spPr/>
      <dgm:t>
        <a:bodyPr/>
        <a:lstStyle/>
        <a:p>
          <a:endParaRPr lang="en-US" sz="1600" dirty="0"/>
        </a:p>
      </dgm:t>
    </dgm:pt>
    <dgm:pt modelId="{63228052-789E-433F-9406-F7940180C297}" type="parTrans" cxnId="{3AF27DBE-87DF-46B5-9348-6AF25F939831}">
      <dgm:prSet/>
      <dgm:spPr/>
      <dgm:t>
        <a:bodyPr/>
        <a:lstStyle/>
        <a:p>
          <a:endParaRPr lang="en-US"/>
        </a:p>
      </dgm:t>
    </dgm:pt>
    <dgm:pt modelId="{D121EEEA-9A15-40F3-9FF9-5F45D456C1F9}" type="sibTrans" cxnId="{3AF27DBE-87DF-46B5-9348-6AF25F939831}">
      <dgm:prSet/>
      <dgm:spPr/>
      <dgm:t>
        <a:bodyPr/>
        <a:lstStyle/>
        <a:p>
          <a:endParaRPr lang="en-US"/>
        </a:p>
      </dgm:t>
    </dgm:pt>
    <dgm:pt modelId="{C59FD81C-7622-4CEC-A083-B99039E76260}">
      <dgm:prSet phldrT="[Text]" custT="1"/>
      <dgm:spPr/>
      <dgm:t>
        <a:bodyPr/>
        <a:lstStyle/>
        <a:p>
          <a:r>
            <a:rPr lang="en-US" sz="1400" dirty="0"/>
            <a:t>Poly-pharmacy</a:t>
          </a:r>
        </a:p>
      </dgm:t>
    </dgm:pt>
    <dgm:pt modelId="{3DA66D30-4742-46A4-9305-DF0E7333BFE9}" type="parTrans" cxnId="{97EFB181-CCA6-47D0-8B55-70BAE3A37F2D}">
      <dgm:prSet/>
      <dgm:spPr/>
      <dgm:t>
        <a:bodyPr/>
        <a:lstStyle/>
        <a:p>
          <a:endParaRPr lang="en-US"/>
        </a:p>
      </dgm:t>
    </dgm:pt>
    <dgm:pt modelId="{DFD5FFFE-FA84-45A5-B840-C39CF44ED887}" type="sibTrans" cxnId="{97EFB181-CCA6-47D0-8B55-70BAE3A37F2D}">
      <dgm:prSet/>
      <dgm:spPr/>
      <dgm:t>
        <a:bodyPr/>
        <a:lstStyle/>
        <a:p>
          <a:endParaRPr lang="en-US"/>
        </a:p>
      </dgm:t>
    </dgm:pt>
    <dgm:pt modelId="{A9792493-F19F-4645-9913-D377E4E8AB98}">
      <dgm:prSet phldrT="[Text]" custT="1"/>
      <dgm:spPr/>
      <dgm:t>
        <a:bodyPr/>
        <a:lstStyle/>
        <a:p>
          <a:r>
            <a:rPr lang="en-US" sz="1400" dirty="0"/>
            <a:t>DME – walkers, beds, etc.</a:t>
          </a:r>
        </a:p>
      </dgm:t>
    </dgm:pt>
    <dgm:pt modelId="{C32795D9-01DF-4C07-9D28-49824195AC32}" type="parTrans" cxnId="{5D5BC4E9-344B-4853-A809-75E764C05D7B}">
      <dgm:prSet/>
      <dgm:spPr/>
      <dgm:t>
        <a:bodyPr/>
        <a:lstStyle/>
        <a:p>
          <a:endParaRPr lang="en-US"/>
        </a:p>
      </dgm:t>
    </dgm:pt>
    <dgm:pt modelId="{7B8547AF-CACE-45A8-9967-C4254548F71F}" type="sibTrans" cxnId="{5D5BC4E9-344B-4853-A809-75E764C05D7B}">
      <dgm:prSet/>
      <dgm:spPr/>
      <dgm:t>
        <a:bodyPr/>
        <a:lstStyle/>
        <a:p>
          <a:endParaRPr lang="en-US"/>
        </a:p>
      </dgm:t>
    </dgm:pt>
    <dgm:pt modelId="{DAD59BD8-B1D2-4C41-8835-607031C87631}">
      <dgm:prSet phldrT="[Text]" custT="1"/>
      <dgm:spPr/>
      <dgm:t>
        <a:bodyPr/>
        <a:lstStyle/>
        <a:p>
          <a:endParaRPr lang="en-US" sz="1600" dirty="0"/>
        </a:p>
      </dgm:t>
    </dgm:pt>
    <dgm:pt modelId="{2973B572-9049-4FA6-A15D-5B1D3A86CE2F}" type="parTrans" cxnId="{4BBE0CA1-D565-40B1-A9D9-B7AA0759C3EB}">
      <dgm:prSet/>
      <dgm:spPr/>
      <dgm:t>
        <a:bodyPr/>
        <a:lstStyle/>
        <a:p>
          <a:endParaRPr lang="en-US"/>
        </a:p>
      </dgm:t>
    </dgm:pt>
    <dgm:pt modelId="{12E23543-4B30-4CC5-8D60-80183020B95A}" type="sibTrans" cxnId="{4BBE0CA1-D565-40B1-A9D9-B7AA0759C3EB}">
      <dgm:prSet/>
      <dgm:spPr/>
      <dgm:t>
        <a:bodyPr/>
        <a:lstStyle/>
        <a:p>
          <a:endParaRPr lang="en-US"/>
        </a:p>
      </dgm:t>
    </dgm:pt>
    <dgm:pt modelId="{2FE80451-F8BB-4DE8-8FC7-060C07CE45B4}">
      <dgm:prSet phldrT="[Text]" custT="1"/>
      <dgm:spPr/>
      <dgm:t>
        <a:bodyPr/>
        <a:lstStyle/>
        <a:p>
          <a:r>
            <a:rPr lang="en-US" sz="1400" dirty="0"/>
            <a:t>Skilled nursing/rehab stays</a:t>
          </a:r>
        </a:p>
      </dgm:t>
    </dgm:pt>
    <dgm:pt modelId="{B8271BFB-A6A5-4FB9-BECC-FD9DAFE00C02}" type="parTrans" cxnId="{ED9B6BFE-39FC-4190-A4DD-1B7DD00F3283}">
      <dgm:prSet/>
      <dgm:spPr/>
      <dgm:t>
        <a:bodyPr/>
        <a:lstStyle/>
        <a:p>
          <a:endParaRPr lang="en-US"/>
        </a:p>
      </dgm:t>
    </dgm:pt>
    <dgm:pt modelId="{DE263664-E64E-4181-AB4A-E9C4473B42B3}" type="sibTrans" cxnId="{ED9B6BFE-39FC-4190-A4DD-1B7DD00F3283}">
      <dgm:prSet/>
      <dgm:spPr/>
      <dgm:t>
        <a:bodyPr/>
        <a:lstStyle/>
        <a:p>
          <a:endParaRPr lang="en-US"/>
        </a:p>
      </dgm:t>
    </dgm:pt>
    <dgm:pt modelId="{29D80E31-98C7-47C2-AC17-0975065952C5}">
      <dgm:prSet phldrT="[Text]" custT="1"/>
      <dgm:spPr/>
      <dgm:t>
        <a:bodyPr/>
        <a:lstStyle/>
        <a:p>
          <a:r>
            <a:rPr lang="en-US" sz="1400" dirty="0"/>
            <a:t>Multiple home care episodes</a:t>
          </a:r>
        </a:p>
      </dgm:t>
    </dgm:pt>
    <dgm:pt modelId="{0BFC9F84-5041-43E1-8036-24764D607E46}" type="parTrans" cxnId="{53B509DD-7CA8-4B02-961D-785DA92F595E}">
      <dgm:prSet/>
      <dgm:spPr/>
      <dgm:t>
        <a:bodyPr/>
        <a:lstStyle/>
        <a:p>
          <a:endParaRPr lang="en-US"/>
        </a:p>
      </dgm:t>
    </dgm:pt>
    <dgm:pt modelId="{FCDC6C86-0EC7-42A0-AD33-153AB227A76E}" type="sibTrans" cxnId="{53B509DD-7CA8-4B02-961D-785DA92F595E}">
      <dgm:prSet/>
      <dgm:spPr/>
      <dgm:t>
        <a:bodyPr/>
        <a:lstStyle/>
        <a:p>
          <a:endParaRPr lang="en-US"/>
        </a:p>
      </dgm:t>
    </dgm:pt>
    <dgm:pt modelId="{0EA47193-BEC8-44F2-9933-7987FE3BE160}" type="pres">
      <dgm:prSet presAssocID="{6CA5AFF6-F0CA-4851-97B1-CBEC021E5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AC375-2B0C-47E2-AF7D-CF57DA0A2A9C}" type="pres">
      <dgm:prSet presAssocID="{6CA5AFF6-F0CA-4851-97B1-CBEC021E539E}" presName="tSp" presStyleCnt="0"/>
      <dgm:spPr/>
    </dgm:pt>
    <dgm:pt modelId="{2E1CDD59-F998-439C-9001-9B16AF5B2DA6}" type="pres">
      <dgm:prSet presAssocID="{6CA5AFF6-F0CA-4851-97B1-CBEC021E539E}" presName="bSp" presStyleCnt="0"/>
      <dgm:spPr/>
    </dgm:pt>
    <dgm:pt modelId="{0AFB83B7-9A60-4F97-8667-1C9F92169822}" type="pres">
      <dgm:prSet presAssocID="{6CA5AFF6-F0CA-4851-97B1-CBEC021E539E}" presName="process" presStyleCnt="0"/>
      <dgm:spPr/>
    </dgm:pt>
    <dgm:pt modelId="{AD3A16B7-CA5A-4574-9C83-2349F2403F4D}" type="pres">
      <dgm:prSet presAssocID="{1C9B7665-8736-40B1-B6C1-80B381EC9A23}" presName="composite1" presStyleCnt="0"/>
      <dgm:spPr/>
    </dgm:pt>
    <dgm:pt modelId="{6F981D34-EDED-4BD8-9EAD-FA038760DB05}" type="pres">
      <dgm:prSet presAssocID="{1C9B7665-8736-40B1-B6C1-80B381EC9A23}" presName="dummyNode1" presStyleLbl="node1" presStyleIdx="0" presStyleCnt="3"/>
      <dgm:spPr/>
    </dgm:pt>
    <dgm:pt modelId="{83C56293-82D5-41D2-B000-999C70D453C7}" type="pres">
      <dgm:prSet presAssocID="{1C9B7665-8736-40B1-B6C1-80B381EC9A23}" presName="childNode1" presStyleLbl="bgAcc1" presStyleIdx="0" presStyleCnt="3" custScaleX="131295" custScaleY="157357" custLinFactNeighborX="-160" custLinFactNeighborY="-4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25999-EA76-49D6-B437-85B163E50FDD}" type="pres">
      <dgm:prSet presAssocID="{1C9B7665-8736-40B1-B6C1-80B381EC9A2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02B11-FD29-478A-A710-45499A05027A}" type="pres">
      <dgm:prSet presAssocID="{1C9B7665-8736-40B1-B6C1-80B381EC9A23}" presName="parentNode1" presStyleLbl="node1" presStyleIdx="0" presStyleCnt="3" custLinFactNeighborX="15754" custLinFactNeighborY="64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E546-3127-449C-AE33-78BF0553610E}" type="pres">
      <dgm:prSet presAssocID="{1C9B7665-8736-40B1-B6C1-80B381EC9A23}" presName="connSite1" presStyleCnt="0"/>
      <dgm:spPr/>
    </dgm:pt>
    <dgm:pt modelId="{D61A5DCA-978B-416B-AACE-EF7A59C897F1}" type="pres">
      <dgm:prSet presAssocID="{8ADBDC6A-B877-4EF5-B79A-8D6E991CFF95}" presName="Name9" presStyleLbl="sibTrans2D1" presStyleIdx="0" presStyleCnt="2"/>
      <dgm:spPr/>
      <dgm:t>
        <a:bodyPr/>
        <a:lstStyle/>
        <a:p>
          <a:endParaRPr lang="en-US"/>
        </a:p>
      </dgm:t>
    </dgm:pt>
    <dgm:pt modelId="{0927F52E-AAFF-4ACD-B19D-CD4763E6C509}" type="pres">
      <dgm:prSet presAssocID="{FCA36555-1246-4EBE-9C25-43C5E721E070}" presName="composite2" presStyleCnt="0"/>
      <dgm:spPr/>
    </dgm:pt>
    <dgm:pt modelId="{1B68A7F4-17DC-456A-8104-E4473CAA4C78}" type="pres">
      <dgm:prSet presAssocID="{FCA36555-1246-4EBE-9C25-43C5E721E070}" presName="dummyNode2" presStyleLbl="node1" presStyleIdx="0" presStyleCnt="3"/>
      <dgm:spPr/>
    </dgm:pt>
    <dgm:pt modelId="{417B9497-2AD4-45C6-89FA-2C695A5429A5}" type="pres">
      <dgm:prSet presAssocID="{FCA36555-1246-4EBE-9C25-43C5E721E070}" presName="childNode2" presStyleLbl="bgAcc1" presStyleIdx="1" presStyleCnt="3" custScaleX="115511" custScaleY="18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E8482-FD69-4A15-A068-633122DDB5E9}" type="pres">
      <dgm:prSet presAssocID="{FCA36555-1246-4EBE-9C25-43C5E721E07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1EC2-114D-45DF-A1FE-BA0146057BE0}" type="pres">
      <dgm:prSet presAssocID="{FCA36555-1246-4EBE-9C25-43C5E721E070}" presName="parentNode2" presStyleLbl="node1" presStyleIdx="1" presStyleCnt="3" custLinFactNeighborX="6622" custLinFactNeighborY="-40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BFCFF-9CC0-43DF-B35E-CFA2F84F972C}" type="pres">
      <dgm:prSet presAssocID="{FCA36555-1246-4EBE-9C25-43C5E721E070}" presName="connSite2" presStyleCnt="0"/>
      <dgm:spPr/>
    </dgm:pt>
    <dgm:pt modelId="{ED26BCF7-9813-43DC-81DD-55EE5959D917}" type="pres">
      <dgm:prSet presAssocID="{CD20C53A-446A-4D7F-9933-FC82A5C95297}" presName="Name18" presStyleLbl="sibTrans2D1" presStyleIdx="1" presStyleCnt="2"/>
      <dgm:spPr/>
      <dgm:t>
        <a:bodyPr/>
        <a:lstStyle/>
        <a:p>
          <a:endParaRPr lang="en-US"/>
        </a:p>
      </dgm:t>
    </dgm:pt>
    <dgm:pt modelId="{4CB9DC6C-0E39-4A94-AE52-F0B234C59EAB}" type="pres">
      <dgm:prSet presAssocID="{B2DDC978-20CD-4133-BE4A-4A1936C79D3C}" presName="composite1" presStyleCnt="0"/>
      <dgm:spPr/>
    </dgm:pt>
    <dgm:pt modelId="{719CC36F-5927-4124-BD25-9001980C152F}" type="pres">
      <dgm:prSet presAssocID="{B2DDC978-20CD-4133-BE4A-4A1936C79D3C}" presName="dummyNode1" presStyleLbl="node1" presStyleIdx="1" presStyleCnt="3"/>
      <dgm:spPr/>
    </dgm:pt>
    <dgm:pt modelId="{FE489DE8-702A-496E-A952-E25F8A5864B0}" type="pres">
      <dgm:prSet presAssocID="{B2DDC978-20CD-4133-BE4A-4A1936C79D3C}" presName="childNode1" presStyleLbl="bgAcc1" presStyleIdx="2" presStyleCnt="3" custScaleX="124384" custScaleY="17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FA44D-371F-4E85-B02A-4C108AD1DF71}" type="pres">
      <dgm:prSet presAssocID="{B2DDC978-20CD-4133-BE4A-4A1936C79D3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77CC-0DD6-431E-9D4D-B5AF41650714}" type="pres">
      <dgm:prSet presAssocID="{B2DDC978-20CD-4133-BE4A-4A1936C79D3C}" presName="parentNode1" presStyleLbl="node1" presStyleIdx="2" presStyleCnt="3" custLinFactY="4235" custLinFactNeighborX="182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BD056-E83A-414F-8251-1D3A9AD59F4E}" type="pres">
      <dgm:prSet presAssocID="{B2DDC978-20CD-4133-BE4A-4A1936C79D3C}" presName="connSite1" presStyleCnt="0"/>
      <dgm:spPr/>
    </dgm:pt>
  </dgm:ptLst>
  <dgm:cxnLst>
    <dgm:cxn modelId="{EFBEFA12-8D83-47C9-A133-A281DD6701BA}" type="presOf" srcId="{B0A7957B-DD24-48EA-94FD-5AB92577673C}" destId="{C2EFA44D-371F-4E85-B02A-4C108AD1DF71}" srcOrd="1" destOrd="0" presId="urn:microsoft.com/office/officeart/2005/8/layout/hProcess4"/>
    <dgm:cxn modelId="{606BF2AB-8E3D-413C-8CF0-B83F42B4F7FA}" type="presOf" srcId="{2FE80451-F8BB-4DE8-8FC7-060C07CE45B4}" destId="{C2EFA44D-371F-4E85-B02A-4C108AD1DF71}" srcOrd="1" destOrd="3" presId="urn:microsoft.com/office/officeart/2005/8/layout/hProcess4"/>
    <dgm:cxn modelId="{94CC0CFE-1C70-43E2-B7B4-15A19B339B77}" type="presOf" srcId="{A39EE37E-7617-4306-B39D-26737E55558F}" destId="{83C56293-82D5-41D2-B000-999C70D453C7}" srcOrd="0" destOrd="4" presId="urn:microsoft.com/office/officeart/2005/8/layout/hProcess4"/>
    <dgm:cxn modelId="{68E17286-6242-4A63-B037-58F40746D7FE}" srcId="{1C9B7665-8736-40B1-B6C1-80B381EC9A23}" destId="{5811C957-8D7E-49CF-8427-78500012F4E1}" srcOrd="5" destOrd="0" parTransId="{614A5C2B-9495-4ACD-AA69-226B6030363E}" sibTransId="{D1D3FCE2-F676-4CDB-B62F-39C62A24B7E2}"/>
    <dgm:cxn modelId="{48A9D020-F4EF-48EF-9F4D-69EC46D95943}" type="presOf" srcId="{A9792493-F19F-4645-9913-D377E4E8AB98}" destId="{417B9497-2AD4-45C6-89FA-2C695A5429A5}" srcOrd="0" destOrd="2" presId="urn:microsoft.com/office/officeart/2005/8/layout/hProcess4"/>
    <dgm:cxn modelId="{7B70BD3A-4932-4A6D-AF4A-9D4CE2624AB2}" srcId="{1C9B7665-8736-40B1-B6C1-80B381EC9A23}" destId="{BC697EDF-5677-46A0-9EE4-EC7F93F364CF}" srcOrd="8" destOrd="0" parTransId="{EFA5BB8F-2469-40D1-8674-015F9038755A}" sibTransId="{1124F433-2CD0-409A-B74F-FF18FED8EEC9}"/>
    <dgm:cxn modelId="{5D5BC4E9-344B-4853-A809-75E764C05D7B}" srcId="{FCA36555-1246-4EBE-9C25-43C5E721E070}" destId="{A9792493-F19F-4645-9913-D377E4E8AB98}" srcOrd="2" destOrd="0" parTransId="{C32795D9-01DF-4C07-9D28-49824195AC32}" sibTransId="{7B8547AF-CACE-45A8-9967-C4254548F71F}"/>
    <dgm:cxn modelId="{21D3035F-FE79-435F-B644-93E18F139B98}" type="presOf" srcId="{837C0BC0-AA1A-4321-AE2C-848CA2F01240}" destId="{DBC25999-EA76-49D6-B437-85B163E50FDD}" srcOrd="1" destOrd="2" presId="urn:microsoft.com/office/officeart/2005/8/layout/hProcess4"/>
    <dgm:cxn modelId="{90E37A54-54D1-4E97-861D-9601E4794C6B}" srcId="{6CA5AFF6-F0CA-4851-97B1-CBEC021E539E}" destId="{B2DDC978-20CD-4133-BE4A-4A1936C79D3C}" srcOrd="2" destOrd="0" parTransId="{D529C3E4-374C-4E8D-BE80-3A9E4F4EA8A0}" sibTransId="{98829BC0-4B1F-40AB-8A20-22D5527AAF9A}"/>
    <dgm:cxn modelId="{32A75860-FD92-4141-B506-3E8FA77EBA2F}" type="presOf" srcId="{1DF9F682-4A82-4401-BAC8-F8F1813E6AFF}" destId="{83C56293-82D5-41D2-B000-999C70D453C7}" srcOrd="0" destOrd="3" presId="urn:microsoft.com/office/officeart/2005/8/layout/hProcess4"/>
    <dgm:cxn modelId="{62847EAB-ECCD-47F4-A24D-451C225889FB}" type="presOf" srcId="{6C27139B-7ED6-42A3-B29A-63010211B73C}" destId="{DBC25999-EA76-49D6-B437-85B163E50FDD}" srcOrd="1" destOrd="0" presId="urn:microsoft.com/office/officeart/2005/8/layout/hProcess4"/>
    <dgm:cxn modelId="{4BBE0CA1-D565-40B1-A9D9-B7AA0759C3EB}" srcId="{B2DDC978-20CD-4133-BE4A-4A1936C79D3C}" destId="{DAD59BD8-B1D2-4C41-8835-607031C87631}" srcOrd="5" destOrd="0" parTransId="{2973B572-9049-4FA6-A15D-5B1D3A86CE2F}" sibTransId="{12E23543-4B30-4CC5-8D60-80183020B95A}"/>
    <dgm:cxn modelId="{294E8914-59B5-4392-960F-3A0FF796B7B9}" type="presOf" srcId="{58F8B30D-E697-4297-922D-1FBA4E194CAD}" destId="{83C56293-82D5-41D2-B000-999C70D453C7}" srcOrd="0" destOrd="7" presId="urn:microsoft.com/office/officeart/2005/8/layout/hProcess4"/>
    <dgm:cxn modelId="{425B678B-1196-4386-967C-CD610F446F64}" type="presOf" srcId="{B37CA62F-80B5-46A6-B376-D851FD5C48AD}" destId="{3B8E8482-FD69-4A15-A068-633122DDB5E9}" srcOrd="1" destOrd="0" presId="urn:microsoft.com/office/officeart/2005/8/layout/hProcess4"/>
    <dgm:cxn modelId="{8293A077-90D4-4560-A776-45B2382F7EC7}" srcId="{1C9B7665-8736-40B1-B6C1-80B381EC9A23}" destId="{A39EE37E-7617-4306-B39D-26737E55558F}" srcOrd="4" destOrd="0" parTransId="{E130792E-F400-46B2-BEF7-B464C55252CB}" sibTransId="{FA044D6F-0C2B-42C6-84DF-4F16CEEA490D}"/>
    <dgm:cxn modelId="{0C35D923-5064-469B-8AA2-2EA8E06F0B54}" type="presOf" srcId="{1C9B7665-8736-40B1-B6C1-80B381EC9A23}" destId="{F4102B11-FD29-478A-A710-45499A05027A}" srcOrd="0" destOrd="0" presId="urn:microsoft.com/office/officeart/2005/8/layout/hProcess4"/>
    <dgm:cxn modelId="{97EFB181-CCA6-47D0-8B55-70BAE3A37F2D}" srcId="{B2DDC978-20CD-4133-BE4A-4A1936C79D3C}" destId="{C59FD81C-7622-4CEC-A083-B99039E76260}" srcOrd="2" destOrd="0" parTransId="{3DA66D30-4742-46A4-9305-DF0E7333BFE9}" sibTransId="{DFD5FFFE-FA84-45A5-B840-C39CF44ED887}"/>
    <dgm:cxn modelId="{FC93C40C-C77F-41AF-9A31-573C2AA37EF4}" type="presOf" srcId="{29D80E31-98C7-47C2-AC17-0975065952C5}" destId="{FE489DE8-702A-496E-A952-E25F8A5864B0}" srcOrd="0" destOrd="4" presId="urn:microsoft.com/office/officeart/2005/8/layout/hProcess4"/>
    <dgm:cxn modelId="{6C2C525B-5D38-40BE-B1B5-F7B7BBDBADB0}" type="presOf" srcId="{CD20C53A-446A-4D7F-9933-FC82A5C95297}" destId="{ED26BCF7-9813-43DC-81DD-55EE5959D917}" srcOrd="0" destOrd="0" presId="urn:microsoft.com/office/officeart/2005/8/layout/hProcess4"/>
    <dgm:cxn modelId="{F9402517-F48F-4402-8F23-BBA18F342D9F}" type="presOf" srcId="{C59FD81C-7622-4CEC-A083-B99039E76260}" destId="{C2EFA44D-371F-4E85-B02A-4C108AD1DF71}" srcOrd="1" destOrd="2" presId="urn:microsoft.com/office/officeart/2005/8/layout/hProcess4"/>
    <dgm:cxn modelId="{06CE301E-2296-4D8A-97CF-0B32F2E2C2D6}" type="presOf" srcId="{5811C957-8D7E-49CF-8427-78500012F4E1}" destId="{DBC25999-EA76-49D6-B437-85B163E50FDD}" srcOrd="1" destOrd="5" presId="urn:microsoft.com/office/officeart/2005/8/layout/hProcess4"/>
    <dgm:cxn modelId="{4AEE63EA-2B47-4655-B68C-4CFBC15413BD}" srcId="{B2DDC978-20CD-4133-BE4A-4A1936C79D3C}" destId="{109CA979-0B81-4B4D-8874-AC3E9374B802}" srcOrd="1" destOrd="0" parTransId="{4C139576-D23E-472A-82AC-3984857D0B66}" sibTransId="{0E16DDC0-1E96-4500-96EF-926769CABF08}"/>
    <dgm:cxn modelId="{B6133F41-60A8-44FE-80B3-36280CD91525}" type="presOf" srcId="{B2DDC978-20CD-4133-BE4A-4A1936C79D3C}" destId="{897D77CC-0DD6-431E-9D4D-B5AF41650714}" srcOrd="0" destOrd="0" presId="urn:microsoft.com/office/officeart/2005/8/layout/hProcess4"/>
    <dgm:cxn modelId="{54C53222-E490-4FC4-9D1F-570B632DACF8}" type="presOf" srcId="{DAD59BD8-B1D2-4C41-8835-607031C87631}" destId="{FE489DE8-702A-496E-A952-E25F8A5864B0}" srcOrd="0" destOrd="5" presId="urn:microsoft.com/office/officeart/2005/8/layout/hProcess4"/>
    <dgm:cxn modelId="{ECE1DD96-1125-4F9E-BB1B-3A8DFAC81CE8}" srcId="{6CA5AFF6-F0CA-4851-97B1-CBEC021E539E}" destId="{FCA36555-1246-4EBE-9C25-43C5E721E070}" srcOrd="1" destOrd="0" parTransId="{776A2620-26F9-4A91-8524-DDE094A79569}" sibTransId="{CD20C53A-446A-4D7F-9933-FC82A5C95297}"/>
    <dgm:cxn modelId="{D778528A-9403-4137-8F05-655627D707F4}" type="presOf" srcId="{109CA979-0B81-4B4D-8874-AC3E9374B802}" destId="{FE489DE8-702A-496E-A952-E25F8A5864B0}" srcOrd="0" destOrd="1" presId="urn:microsoft.com/office/officeart/2005/8/layout/hProcess4"/>
    <dgm:cxn modelId="{700726AD-96DD-427D-B476-B9ADC09DFACF}" srcId="{FCA36555-1246-4EBE-9C25-43C5E721E070}" destId="{B37CA62F-80B5-46A6-B376-D851FD5C48AD}" srcOrd="0" destOrd="0" parTransId="{EE9A186A-7F26-4B35-8090-B3ACA3CC2D9E}" sibTransId="{CB1B7379-35FC-4036-989B-89D54B5BD3FE}"/>
    <dgm:cxn modelId="{E2AD7D2B-7739-4C27-BCA5-1B81B05F3B3D}" srcId="{1C9B7665-8736-40B1-B6C1-80B381EC9A23}" destId="{58F8B30D-E697-4297-922D-1FBA4E194CAD}" srcOrd="7" destOrd="0" parTransId="{6E89CC26-92AC-49BC-B0EA-1F8F42A54D8C}" sibTransId="{6B9D104A-A708-4024-B81B-48C7C3BBEBC1}"/>
    <dgm:cxn modelId="{095D5BF3-FBB8-47AA-9385-EF48F0200210}" type="presOf" srcId="{51D10A9F-F115-468B-894A-5B506B84A786}" destId="{FE489DE8-702A-496E-A952-E25F8A5864B0}" srcOrd="0" destOrd="6" presId="urn:microsoft.com/office/officeart/2005/8/layout/hProcess4"/>
    <dgm:cxn modelId="{E37C32BA-89B3-4B73-858E-0C7C516F0D1E}" type="presOf" srcId="{C8AA2795-9C83-417C-B088-49532022BB8A}" destId="{DBC25999-EA76-49D6-B437-85B163E50FDD}" srcOrd="1" destOrd="6" presId="urn:microsoft.com/office/officeart/2005/8/layout/hProcess4"/>
    <dgm:cxn modelId="{8E7DD4A0-B0EF-4A55-82B1-1253A5DDAF7E}" type="presOf" srcId="{C8AA2795-9C83-417C-B088-49532022BB8A}" destId="{83C56293-82D5-41D2-B000-999C70D453C7}" srcOrd="0" destOrd="6" presId="urn:microsoft.com/office/officeart/2005/8/layout/hProcess4"/>
    <dgm:cxn modelId="{59126B8A-3941-4534-9454-CAF2C474FA69}" type="presOf" srcId="{837C0BC0-AA1A-4321-AE2C-848CA2F01240}" destId="{83C56293-82D5-41D2-B000-999C70D453C7}" srcOrd="0" destOrd="2" presId="urn:microsoft.com/office/officeart/2005/8/layout/hProcess4"/>
    <dgm:cxn modelId="{4C66D915-D661-435D-9504-D45147C59591}" type="presOf" srcId="{FCA36555-1246-4EBE-9C25-43C5E721E070}" destId="{8DE41EC2-114D-45DF-A1FE-BA0146057BE0}" srcOrd="0" destOrd="0" presId="urn:microsoft.com/office/officeart/2005/8/layout/hProcess4"/>
    <dgm:cxn modelId="{ED9B6BFE-39FC-4190-A4DD-1B7DD00F3283}" srcId="{B2DDC978-20CD-4133-BE4A-4A1936C79D3C}" destId="{2FE80451-F8BB-4DE8-8FC7-060C07CE45B4}" srcOrd="3" destOrd="0" parTransId="{B8271BFB-A6A5-4FB9-BECC-FD9DAFE00C02}" sibTransId="{DE263664-E64E-4181-AB4A-E9C4473B42B3}"/>
    <dgm:cxn modelId="{AC409DC4-DB0C-4A1C-AF35-CD9C8F94B96E}" srcId="{1C9B7665-8736-40B1-B6C1-80B381EC9A23}" destId="{837C0BC0-AA1A-4321-AE2C-848CA2F01240}" srcOrd="2" destOrd="0" parTransId="{9EECBBF3-E639-47D7-8F60-5A527025F176}" sibTransId="{A12E9EFA-5736-4145-816C-597DF512B01B}"/>
    <dgm:cxn modelId="{C692E1F8-5CAD-4514-9BF1-E748F5072D88}" type="presOf" srcId="{E42B0554-CCAA-429E-AD77-53FEF4D66E00}" destId="{3B8E8482-FD69-4A15-A068-633122DDB5E9}" srcOrd="1" destOrd="1" presId="urn:microsoft.com/office/officeart/2005/8/layout/hProcess4"/>
    <dgm:cxn modelId="{1666AFE4-42A0-4775-8E52-DFBA42D87504}" srcId="{1C9B7665-8736-40B1-B6C1-80B381EC9A23}" destId="{36994845-3151-4CD2-A135-B32F71017BFA}" srcOrd="1" destOrd="0" parTransId="{BD2AFCBE-1CF6-4D28-AEA5-4FA724F56D8D}" sibTransId="{2B3CE8FF-39D0-44FA-A0BB-1E9F1711BD85}"/>
    <dgm:cxn modelId="{1A7289CA-4E88-48D1-8137-CA1D682773F4}" srcId="{1C9B7665-8736-40B1-B6C1-80B381EC9A23}" destId="{1DF9F682-4A82-4401-BAC8-F8F1813E6AFF}" srcOrd="3" destOrd="0" parTransId="{FD12624F-428C-41F5-82A2-3A841F4D84FA}" sibTransId="{B5AE09CF-A43E-4532-867B-E8CEEEE380E4}"/>
    <dgm:cxn modelId="{8CD26247-1860-4E03-8203-BA8AB46C8ABE}" type="presOf" srcId="{E42B0554-CCAA-429E-AD77-53FEF4D66E00}" destId="{417B9497-2AD4-45C6-89FA-2C695A5429A5}" srcOrd="0" destOrd="1" presId="urn:microsoft.com/office/officeart/2005/8/layout/hProcess4"/>
    <dgm:cxn modelId="{974E329C-7A51-45BC-9244-60E510228332}" type="presOf" srcId="{1DF9F682-4A82-4401-BAC8-F8F1813E6AFF}" destId="{DBC25999-EA76-49D6-B437-85B163E50FDD}" srcOrd="1" destOrd="3" presId="urn:microsoft.com/office/officeart/2005/8/layout/hProcess4"/>
    <dgm:cxn modelId="{4C0234AB-597A-4F87-BFC8-FA2C24372840}" type="presOf" srcId="{DAD59BD8-B1D2-4C41-8835-607031C87631}" destId="{C2EFA44D-371F-4E85-B02A-4C108AD1DF71}" srcOrd="1" destOrd="5" presId="urn:microsoft.com/office/officeart/2005/8/layout/hProcess4"/>
    <dgm:cxn modelId="{22DAF0BB-7BD2-4279-978A-F3AE673B263F}" type="presOf" srcId="{51D10A9F-F115-468B-894A-5B506B84A786}" destId="{C2EFA44D-371F-4E85-B02A-4C108AD1DF71}" srcOrd="1" destOrd="6" presId="urn:microsoft.com/office/officeart/2005/8/layout/hProcess4"/>
    <dgm:cxn modelId="{1C486F9D-1EAB-4771-B6F0-FB571ADEF77F}" type="presOf" srcId="{109CA979-0B81-4B4D-8874-AC3E9374B802}" destId="{C2EFA44D-371F-4E85-B02A-4C108AD1DF71}" srcOrd="1" destOrd="1" presId="urn:microsoft.com/office/officeart/2005/8/layout/hProcess4"/>
    <dgm:cxn modelId="{3AA59302-3ADC-4C47-A589-52CB1D007C0F}" type="presOf" srcId="{6C27139B-7ED6-42A3-B29A-63010211B73C}" destId="{83C56293-82D5-41D2-B000-999C70D453C7}" srcOrd="0" destOrd="0" presId="urn:microsoft.com/office/officeart/2005/8/layout/hProcess4"/>
    <dgm:cxn modelId="{B6B31EFF-BE42-4B93-A844-B6A82B4F6219}" type="presOf" srcId="{BC697EDF-5677-46A0-9EE4-EC7F93F364CF}" destId="{DBC25999-EA76-49D6-B437-85B163E50FDD}" srcOrd="1" destOrd="8" presId="urn:microsoft.com/office/officeart/2005/8/layout/hProcess4"/>
    <dgm:cxn modelId="{2F401830-5F62-4D14-887E-296A6BA3A113}" srcId="{6CA5AFF6-F0CA-4851-97B1-CBEC021E539E}" destId="{1C9B7665-8736-40B1-B6C1-80B381EC9A23}" srcOrd="0" destOrd="0" parTransId="{017B3E6E-67B5-41CF-A8E0-F1B15D17530A}" sibTransId="{8ADBDC6A-B877-4EF5-B79A-8D6E991CFF95}"/>
    <dgm:cxn modelId="{66B25B7B-5932-4CD4-9590-69A74CE2F12D}" type="presOf" srcId="{8ADBDC6A-B877-4EF5-B79A-8D6E991CFF95}" destId="{D61A5DCA-978B-416B-AACE-EF7A59C897F1}" srcOrd="0" destOrd="0" presId="urn:microsoft.com/office/officeart/2005/8/layout/hProcess4"/>
    <dgm:cxn modelId="{2E9B070D-0A18-4C9F-9730-C21F8B830896}" srcId="{FCA36555-1246-4EBE-9C25-43C5E721E070}" destId="{E42B0554-CCAA-429E-AD77-53FEF4D66E00}" srcOrd="1" destOrd="0" parTransId="{EB31DCC8-D493-49CB-9C1B-D417894440F0}" sibTransId="{54AAFCE3-BB3F-4DA2-BDCA-38EC01AE992F}"/>
    <dgm:cxn modelId="{A1D5F49C-B662-4903-A082-ED4E4581AC74}" type="presOf" srcId="{36994845-3151-4CD2-A135-B32F71017BFA}" destId="{83C56293-82D5-41D2-B000-999C70D453C7}" srcOrd="0" destOrd="1" presId="urn:microsoft.com/office/officeart/2005/8/layout/hProcess4"/>
    <dgm:cxn modelId="{550A11C8-6D4B-4672-AE4D-24CF734FBA71}" type="presOf" srcId="{2FE80451-F8BB-4DE8-8FC7-060C07CE45B4}" destId="{FE489DE8-702A-496E-A952-E25F8A5864B0}" srcOrd="0" destOrd="3" presId="urn:microsoft.com/office/officeart/2005/8/layout/hProcess4"/>
    <dgm:cxn modelId="{E8544713-5FC8-494E-B87F-46751A64E87E}" type="presOf" srcId="{6CA5AFF6-F0CA-4851-97B1-CBEC021E539E}" destId="{0EA47193-BEC8-44F2-9933-7987FE3BE160}" srcOrd="0" destOrd="0" presId="urn:microsoft.com/office/officeart/2005/8/layout/hProcess4"/>
    <dgm:cxn modelId="{1A7B93B7-6E74-4936-A600-DE53D0B600AB}" srcId="{1C9B7665-8736-40B1-B6C1-80B381EC9A23}" destId="{C8AA2795-9C83-417C-B088-49532022BB8A}" srcOrd="6" destOrd="0" parTransId="{C087E03F-7720-412C-AA9E-CBFF72D97F67}" sibTransId="{0E391C26-4EAB-4490-8D61-E5E14BCA24C9}"/>
    <dgm:cxn modelId="{3AF27DBE-87DF-46B5-9348-6AF25F939831}" srcId="{B2DDC978-20CD-4133-BE4A-4A1936C79D3C}" destId="{51D10A9F-F115-468B-894A-5B506B84A786}" srcOrd="6" destOrd="0" parTransId="{63228052-789E-433F-9406-F7940180C297}" sibTransId="{D121EEEA-9A15-40F3-9FF9-5F45D456C1F9}"/>
    <dgm:cxn modelId="{744F84BA-9448-4636-BFCC-D7792809B8E0}" type="presOf" srcId="{58F8B30D-E697-4297-922D-1FBA4E194CAD}" destId="{DBC25999-EA76-49D6-B437-85B163E50FDD}" srcOrd="1" destOrd="7" presId="urn:microsoft.com/office/officeart/2005/8/layout/hProcess4"/>
    <dgm:cxn modelId="{D57789C5-C6A4-4AA9-A030-3066E58616B2}" type="presOf" srcId="{BC697EDF-5677-46A0-9EE4-EC7F93F364CF}" destId="{83C56293-82D5-41D2-B000-999C70D453C7}" srcOrd="0" destOrd="8" presId="urn:microsoft.com/office/officeart/2005/8/layout/hProcess4"/>
    <dgm:cxn modelId="{8A5A752F-0F69-40E4-8AF7-E9CEF6F90FF4}" srcId="{B2DDC978-20CD-4133-BE4A-4A1936C79D3C}" destId="{B0A7957B-DD24-48EA-94FD-5AB92577673C}" srcOrd="0" destOrd="0" parTransId="{8088DD2F-DC97-446D-A8B4-C16B69710B2E}" sibTransId="{07FFE54E-7261-45E3-B734-695142C7BF06}"/>
    <dgm:cxn modelId="{5908FAF8-E3FE-4CCB-8BBF-7027F5297C4D}" type="presOf" srcId="{C59FD81C-7622-4CEC-A083-B99039E76260}" destId="{FE489DE8-702A-496E-A952-E25F8A5864B0}" srcOrd="0" destOrd="2" presId="urn:microsoft.com/office/officeart/2005/8/layout/hProcess4"/>
    <dgm:cxn modelId="{53B509DD-7CA8-4B02-961D-785DA92F595E}" srcId="{B2DDC978-20CD-4133-BE4A-4A1936C79D3C}" destId="{29D80E31-98C7-47C2-AC17-0975065952C5}" srcOrd="4" destOrd="0" parTransId="{0BFC9F84-5041-43E1-8036-24764D607E46}" sibTransId="{FCDC6C86-0EC7-42A0-AD33-153AB227A76E}"/>
    <dgm:cxn modelId="{914CD333-18A9-49A5-978D-EFEBAC48F185}" srcId="{1C9B7665-8736-40B1-B6C1-80B381EC9A23}" destId="{6C27139B-7ED6-42A3-B29A-63010211B73C}" srcOrd="0" destOrd="0" parTransId="{77A0D651-CCE1-41AD-82BA-44D20CB61BDC}" sibTransId="{9360B08F-FA3F-488A-BBDE-3CDBCC87D6BF}"/>
    <dgm:cxn modelId="{6DF42926-4AD7-477B-B602-6EF93E302D88}" type="presOf" srcId="{29D80E31-98C7-47C2-AC17-0975065952C5}" destId="{C2EFA44D-371F-4E85-B02A-4C108AD1DF71}" srcOrd="1" destOrd="4" presId="urn:microsoft.com/office/officeart/2005/8/layout/hProcess4"/>
    <dgm:cxn modelId="{04DEBA41-90D1-479A-AB30-58D636EA5934}" type="presOf" srcId="{A39EE37E-7617-4306-B39D-26737E55558F}" destId="{DBC25999-EA76-49D6-B437-85B163E50FDD}" srcOrd="1" destOrd="4" presId="urn:microsoft.com/office/officeart/2005/8/layout/hProcess4"/>
    <dgm:cxn modelId="{16D31824-CE5A-4C76-83BB-DA94AF9327CA}" type="presOf" srcId="{36994845-3151-4CD2-A135-B32F71017BFA}" destId="{DBC25999-EA76-49D6-B437-85B163E50FDD}" srcOrd="1" destOrd="1" presId="urn:microsoft.com/office/officeart/2005/8/layout/hProcess4"/>
    <dgm:cxn modelId="{5BECA5E7-7E8D-40C3-B5BE-2490CA00D8B8}" type="presOf" srcId="{A9792493-F19F-4645-9913-D377E4E8AB98}" destId="{3B8E8482-FD69-4A15-A068-633122DDB5E9}" srcOrd="1" destOrd="2" presId="urn:microsoft.com/office/officeart/2005/8/layout/hProcess4"/>
    <dgm:cxn modelId="{337F9177-CC60-493C-BC2F-A96E0E0A2302}" type="presOf" srcId="{5811C957-8D7E-49CF-8427-78500012F4E1}" destId="{83C56293-82D5-41D2-B000-999C70D453C7}" srcOrd="0" destOrd="5" presId="urn:microsoft.com/office/officeart/2005/8/layout/hProcess4"/>
    <dgm:cxn modelId="{8006B5E2-05C8-4592-B9F1-7381691D812E}" type="presOf" srcId="{B37CA62F-80B5-46A6-B376-D851FD5C48AD}" destId="{417B9497-2AD4-45C6-89FA-2C695A5429A5}" srcOrd="0" destOrd="0" presId="urn:microsoft.com/office/officeart/2005/8/layout/hProcess4"/>
    <dgm:cxn modelId="{65122492-CC32-451A-A601-5DF6877C0A4C}" type="presOf" srcId="{B0A7957B-DD24-48EA-94FD-5AB92577673C}" destId="{FE489DE8-702A-496E-A952-E25F8A5864B0}" srcOrd="0" destOrd="0" presId="urn:microsoft.com/office/officeart/2005/8/layout/hProcess4"/>
    <dgm:cxn modelId="{885C8824-4632-4E27-ADF4-32B28CA9F39A}" type="presParOf" srcId="{0EA47193-BEC8-44F2-9933-7987FE3BE160}" destId="{036AC375-2B0C-47E2-AF7D-CF57DA0A2A9C}" srcOrd="0" destOrd="0" presId="urn:microsoft.com/office/officeart/2005/8/layout/hProcess4"/>
    <dgm:cxn modelId="{D9B1119B-1A2E-49DD-872C-C8D68C2E7923}" type="presParOf" srcId="{0EA47193-BEC8-44F2-9933-7987FE3BE160}" destId="{2E1CDD59-F998-439C-9001-9B16AF5B2DA6}" srcOrd="1" destOrd="0" presId="urn:microsoft.com/office/officeart/2005/8/layout/hProcess4"/>
    <dgm:cxn modelId="{B00F4DD6-D764-4110-8795-7A9E8EAD82C4}" type="presParOf" srcId="{0EA47193-BEC8-44F2-9933-7987FE3BE160}" destId="{0AFB83B7-9A60-4F97-8667-1C9F92169822}" srcOrd="2" destOrd="0" presId="urn:microsoft.com/office/officeart/2005/8/layout/hProcess4"/>
    <dgm:cxn modelId="{CE7A7066-9900-4E73-8A83-7081587D81C1}" type="presParOf" srcId="{0AFB83B7-9A60-4F97-8667-1C9F92169822}" destId="{AD3A16B7-CA5A-4574-9C83-2349F2403F4D}" srcOrd="0" destOrd="0" presId="urn:microsoft.com/office/officeart/2005/8/layout/hProcess4"/>
    <dgm:cxn modelId="{D440E41C-CC9E-48BD-8A2F-537CC50881F1}" type="presParOf" srcId="{AD3A16B7-CA5A-4574-9C83-2349F2403F4D}" destId="{6F981D34-EDED-4BD8-9EAD-FA038760DB05}" srcOrd="0" destOrd="0" presId="urn:microsoft.com/office/officeart/2005/8/layout/hProcess4"/>
    <dgm:cxn modelId="{201B59ED-DD2D-40E6-9734-1C7AFB52A919}" type="presParOf" srcId="{AD3A16B7-CA5A-4574-9C83-2349F2403F4D}" destId="{83C56293-82D5-41D2-B000-999C70D453C7}" srcOrd="1" destOrd="0" presId="urn:microsoft.com/office/officeart/2005/8/layout/hProcess4"/>
    <dgm:cxn modelId="{240E295E-E393-4E1C-85C7-7002418D7921}" type="presParOf" srcId="{AD3A16B7-CA5A-4574-9C83-2349F2403F4D}" destId="{DBC25999-EA76-49D6-B437-85B163E50FDD}" srcOrd="2" destOrd="0" presId="urn:microsoft.com/office/officeart/2005/8/layout/hProcess4"/>
    <dgm:cxn modelId="{8C7010D4-1097-4913-B0D1-FC0537D33511}" type="presParOf" srcId="{AD3A16B7-CA5A-4574-9C83-2349F2403F4D}" destId="{F4102B11-FD29-478A-A710-45499A05027A}" srcOrd="3" destOrd="0" presId="urn:microsoft.com/office/officeart/2005/8/layout/hProcess4"/>
    <dgm:cxn modelId="{C1628BFE-D6C6-4DC7-ADA6-38AFEB6BBBBA}" type="presParOf" srcId="{AD3A16B7-CA5A-4574-9C83-2349F2403F4D}" destId="{B106E546-3127-449C-AE33-78BF0553610E}" srcOrd="4" destOrd="0" presId="urn:microsoft.com/office/officeart/2005/8/layout/hProcess4"/>
    <dgm:cxn modelId="{699375CF-363E-45F8-9C4F-9F21C49FCA5D}" type="presParOf" srcId="{0AFB83B7-9A60-4F97-8667-1C9F92169822}" destId="{D61A5DCA-978B-416B-AACE-EF7A59C897F1}" srcOrd="1" destOrd="0" presId="urn:microsoft.com/office/officeart/2005/8/layout/hProcess4"/>
    <dgm:cxn modelId="{B8776E48-0623-4BD5-9D0A-A0E33A754837}" type="presParOf" srcId="{0AFB83B7-9A60-4F97-8667-1C9F92169822}" destId="{0927F52E-AAFF-4ACD-B19D-CD4763E6C509}" srcOrd="2" destOrd="0" presId="urn:microsoft.com/office/officeart/2005/8/layout/hProcess4"/>
    <dgm:cxn modelId="{A3D20769-FA6F-490F-8E71-780C85F9E47B}" type="presParOf" srcId="{0927F52E-AAFF-4ACD-B19D-CD4763E6C509}" destId="{1B68A7F4-17DC-456A-8104-E4473CAA4C78}" srcOrd="0" destOrd="0" presId="urn:microsoft.com/office/officeart/2005/8/layout/hProcess4"/>
    <dgm:cxn modelId="{D3CB587E-37D7-4E83-9A6B-CD4BD904E997}" type="presParOf" srcId="{0927F52E-AAFF-4ACD-B19D-CD4763E6C509}" destId="{417B9497-2AD4-45C6-89FA-2C695A5429A5}" srcOrd="1" destOrd="0" presId="urn:microsoft.com/office/officeart/2005/8/layout/hProcess4"/>
    <dgm:cxn modelId="{A02D6DF6-8003-422B-B1EF-E290197BAD53}" type="presParOf" srcId="{0927F52E-AAFF-4ACD-B19D-CD4763E6C509}" destId="{3B8E8482-FD69-4A15-A068-633122DDB5E9}" srcOrd="2" destOrd="0" presId="urn:microsoft.com/office/officeart/2005/8/layout/hProcess4"/>
    <dgm:cxn modelId="{73761B22-C356-447D-AC81-E7868958D2A2}" type="presParOf" srcId="{0927F52E-AAFF-4ACD-B19D-CD4763E6C509}" destId="{8DE41EC2-114D-45DF-A1FE-BA0146057BE0}" srcOrd="3" destOrd="0" presId="urn:microsoft.com/office/officeart/2005/8/layout/hProcess4"/>
    <dgm:cxn modelId="{C6352935-94EC-4C1F-B40C-2120DCA26824}" type="presParOf" srcId="{0927F52E-AAFF-4ACD-B19D-CD4763E6C509}" destId="{079BFCFF-9CC0-43DF-B35E-CFA2F84F972C}" srcOrd="4" destOrd="0" presId="urn:microsoft.com/office/officeart/2005/8/layout/hProcess4"/>
    <dgm:cxn modelId="{40BBAB67-FC59-4BC9-99D2-C881F2B34BC2}" type="presParOf" srcId="{0AFB83B7-9A60-4F97-8667-1C9F92169822}" destId="{ED26BCF7-9813-43DC-81DD-55EE5959D917}" srcOrd="3" destOrd="0" presId="urn:microsoft.com/office/officeart/2005/8/layout/hProcess4"/>
    <dgm:cxn modelId="{80D5111D-BE25-46F9-AEC7-7C7408AAFE96}" type="presParOf" srcId="{0AFB83B7-9A60-4F97-8667-1C9F92169822}" destId="{4CB9DC6C-0E39-4A94-AE52-F0B234C59EAB}" srcOrd="4" destOrd="0" presId="urn:microsoft.com/office/officeart/2005/8/layout/hProcess4"/>
    <dgm:cxn modelId="{0EE8E24E-DF74-4CFB-97B6-A76382135DC4}" type="presParOf" srcId="{4CB9DC6C-0E39-4A94-AE52-F0B234C59EAB}" destId="{719CC36F-5927-4124-BD25-9001980C152F}" srcOrd="0" destOrd="0" presId="urn:microsoft.com/office/officeart/2005/8/layout/hProcess4"/>
    <dgm:cxn modelId="{804A6793-E16A-4517-A6C9-968F05FB1AF8}" type="presParOf" srcId="{4CB9DC6C-0E39-4A94-AE52-F0B234C59EAB}" destId="{FE489DE8-702A-496E-A952-E25F8A5864B0}" srcOrd="1" destOrd="0" presId="urn:microsoft.com/office/officeart/2005/8/layout/hProcess4"/>
    <dgm:cxn modelId="{63CE93EE-7114-4FA1-AA3D-AFED80141288}" type="presParOf" srcId="{4CB9DC6C-0E39-4A94-AE52-F0B234C59EAB}" destId="{C2EFA44D-371F-4E85-B02A-4C108AD1DF71}" srcOrd="2" destOrd="0" presId="urn:microsoft.com/office/officeart/2005/8/layout/hProcess4"/>
    <dgm:cxn modelId="{3A2861C2-8715-4F33-B111-6F39143E9024}" type="presParOf" srcId="{4CB9DC6C-0E39-4A94-AE52-F0B234C59EAB}" destId="{897D77CC-0DD6-431E-9D4D-B5AF41650714}" srcOrd="3" destOrd="0" presId="urn:microsoft.com/office/officeart/2005/8/layout/hProcess4"/>
    <dgm:cxn modelId="{41F3DD4D-E428-4973-B3B1-B4F956C51EBD}" type="presParOf" srcId="{4CB9DC6C-0E39-4A94-AE52-F0B234C59EAB}" destId="{4C8BD056-E83A-414F-8251-1D3A9AD59F4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A108E-446F-4E06-B1DB-B3E5AE31AE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E2089-F8FB-42FA-8A13-0D5534B9FDD8}">
      <dgm:prSet phldrT="[Text]"/>
      <dgm:spPr/>
      <dgm:t>
        <a:bodyPr/>
        <a:lstStyle/>
        <a:p>
          <a:r>
            <a:rPr lang="en-US" dirty="0"/>
            <a:t>Program Development</a:t>
          </a:r>
        </a:p>
      </dgm:t>
    </dgm:pt>
    <dgm:pt modelId="{70471F4F-E0D7-4E19-AE0A-42370A6BFF25}" type="parTrans" cxnId="{CB27FC87-CD73-46DC-91C5-BB3FF718FC03}">
      <dgm:prSet/>
      <dgm:spPr/>
      <dgm:t>
        <a:bodyPr/>
        <a:lstStyle/>
        <a:p>
          <a:endParaRPr lang="en-US"/>
        </a:p>
      </dgm:t>
    </dgm:pt>
    <dgm:pt modelId="{9F6ADB03-1A78-4347-BBF3-8D6E4523E1B2}" type="sibTrans" cxnId="{CB27FC87-CD73-46DC-91C5-BB3FF718FC03}">
      <dgm:prSet/>
      <dgm:spPr/>
      <dgm:t>
        <a:bodyPr/>
        <a:lstStyle/>
        <a:p>
          <a:endParaRPr lang="en-US"/>
        </a:p>
      </dgm:t>
    </dgm:pt>
    <dgm:pt modelId="{706D7E68-5184-4464-B6CD-DD2455F4AE84}">
      <dgm:prSet phldrT="[Text]"/>
      <dgm:spPr/>
      <dgm:t>
        <a:bodyPr/>
        <a:lstStyle/>
        <a:p>
          <a:r>
            <a:rPr lang="en-US" dirty="0"/>
            <a:t>Set program eligibility criteria and pricing</a:t>
          </a:r>
        </a:p>
      </dgm:t>
    </dgm:pt>
    <dgm:pt modelId="{0C9CB2D0-EC46-48DF-B7DD-276B72845A31}" type="parTrans" cxnId="{8DCE4307-D443-4714-A52D-81EC6A80561B}">
      <dgm:prSet/>
      <dgm:spPr/>
      <dgm:t>
        <a:bodyPr/>
        <a:lstStyle/>
        <a:p>
          <a:endParaRPr lang="en-US"/>
        </a:p>
      </dgm:t>
    </dgm:pt>
    <dgm:pt modelId="{DA0B556B-8824-432A-BC14-D7BF9D17CAA1}" type="sibTrans" cxnId="{8DCE4307-D443-4714-A52D-81EC6A80561B}">
      <dgm:prSet/>
      <dgm:spPr/>
      <dgm:t>
        <a:bodyPr/>
        <a:lstStyle/>
        <a:p>
          <a:endParaRPr lang="en-US"/>
        </a:p>
      </dgm:t>
    </dgm:pt>
    <dgm:pt modelId="{16EB7063-4C30-40F7-9959-E6C770778693}">
      <dgm:prSet phldrT="[Text]"/>
      <dgm:spPr/>
      <dgm:t>
        <a:bodyPr/>
        <a:lstStyle/>
        <a:p>
          <a:r>
            <a:rPr lang="en-US" dirty="0"/>
            <a:t>Opportunity</a:t>
          </a:r>
        </a:p>
      </dgm:t>
    </dgm:pt>
    <dgm:pt modelId="{0670D42E-058F-462F-9187-4483B9D8A019}" type="parTrans" cxnId="{EBEC8C1C-1DBA-4D45-A8B8-6D5C98EAB8D2}">
      <dgm:prSet/>
      <dgm:spPr/>
      <dgm:t>
        <a:bodyPr/>
        <a:lstStyle/>
        <a:p>
          <a:endParaRPr lang="en-US"/>
        </a:p>
      </dgm:t>
    </dgm:pt>
    <dgm:pt modelId="{D5F2FEE5-48F8-4D89-82B6-D2B6C74AA99B}" type="sibTrans" cxnId="{EBEC8C1C-1DBA-4D45-A8B8-6D5C98EAB8D2}">
      <dgm:prSet/>
      <dgm:spPr/>
      <dgm:t>
        <a:bodyPr/>
        <a:lstStyle/>
        <a:p>
          <a:endParaRPr lang="en-US"/>
        </a:p>
      </dgm:t>
    </dgm:pt>
    <dgm:pt modelId="{93D4AA8B-9F23-4DB7-8D38-51AAAAD17263}">
      <dgm:prSet phldrT="[Text]"/>
      <dgm:spPr/>
      <dgm:t>
        <a:bodyPr/>
        <a:lstStyle/>
        <a:p>
          <a:r>
            <a:rPr lang="en-US" dirty="0"/>
            <a:t>Identified eligible members</a:t>
          </a:r>
        </a:p>
      </dgm:t>
    </dgm:pt>
    <dgm:pt modelId="{51300348-371F-4A0B-88AC-15B354408674}" type="parTrans" cxnId="{51A79474-36A8-416A-802B-C3F296928272}">
      <dgm:prSet/>
      <dgm:spPr/>
      <dgm:t>
        <a:bodyPr/>
        <a:lstStyle/>
        <a:p>
          <a:endParaRPr lang="en-US"/>
        </a:p>
      </dgm:t>
    </dgm:pt>
    <dgm:pt modelId="{3FDC8442-3107-4CC9-83DD-7B7872D31E10}" type="sibTrans" cxnId="{51A79474-36A8-416A-802B-C3F296928272}">
      <dgm:prSet/>
      <dgm:spPr/>
      <dgm:t>
        <a:bodyPr/>
        <a:lstStyle/>
        <a:p>
          <a:endParaRPr lang="en-US"/>
        </a:p>
      </dgm:t>
    </dgm:pt>
    <dgm:pt modelId="{9B83F2B2-A173-4728-BA6D-A7C14B195490}">
      <dgm:prSet phldrT="[Text]"/>
      <dgm:spPr/>
      <dgm:t>
        <a:bodyPr/>
        <a:lstStyle/>
        <a:p>
          <a:r>
            <a:rPr lang="en-US" dirty="0"/>
            <a:t>Calculated total at-risk dollars for eligible members</a:t>
          </a:r>
        </a:p>
      </dgm:t>
    </dgm:pt>
    <dgm:pt modelId="{1A913842-58DD-438A-BB91-B4FD1B0CA51C}" type="parTrans" cxnId="{6789091B-0B03-40D9-9AD4-77A3A3DF5F88}">
      <dgm:prSet/>
      <dgm:spPr/>
      <dgm:t>
        <a:bodyPr/>
        <a:lstStyle/>
        <a:p>
          <a:endParaRPr lang="en-US"/>
        </a:p>
      </dgm:t>
    </dgm:pt>
    <dgm:pt modelId="{D1B5238C-F6FA-4ECB-9596-8589DF7452DD}" type="sibTrans" cxnId="{6789091B-0B03-40D9-9AD4-77A3A3DF5F88}">
      <dgm:prSet/>
      <dgm:spPr/>
      <dgm:t>
        <a:bodyPr/>
        <a:lstStyle/>
        <a:p>
          <a:endParaRPr lang="en-US"/>
        </a:p>
      </dgm:t>
    </dgm:pt>
    <dgm:pt modelId="{FE7AE1F3-AE98-4CD5-AA4F-7180DD4DDD51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24CCE503-5E68-4E34-8F29-CFE63D042105}" type="parTrans" cxnId="{CE9E6F96-C121-4AC2-A4AB-21156801811A}">
      <dgm:prSet/>
      <dgm:spPr/>
      <dgm:t>
        <a:bodyPr/>
        <a:lstStyle/>
        <a:p>
          <a:endParaRPr lang="en-US"/>
        </a:p>
      </dgm:t>
    </dgm:pt>
    <dgm:pt modelId="{CB3E4AD7-B574-43BC-9AE8-BE521E9A1210}" type="sibTrans" cxnId="{CE9E6F96-C121-4AC2-A4AB-21156801811A}">
      <dgm:prSet/>
      <dgm:spPr/>
      <dgm:t>
        <a:bodyPr/>
        <a:lstStyle/>
        <a:p>
          <a:endParaRPr lang="en-US"/>
        </a:p>
      </dgm:t>
    </dgm:pt>
    <dgm:pt modelId="{211BE6F5-0BFD-48FC-8747-5BBF19773F20}">
      <dgm:prSet phldrT="[Text]"/>
      <dgm:spPr/>
      <dgm:t>
        <a:bodyPr/>
        <a:lstStyle/>
        <a:p>
          <a:r>
            <a:rPr lang="en-US" dirty="0"/>
            <a:t>Applied estimated 33% reduction in total health care dollars, found in clinical literature</a:t>
          </a:r>
        </a:p>
      </dgm:t>
    </dgm:pt>
    <dgm:pt modelId="{FFBB25AC-896A-487C-AE10-5A26ECD3168E}" type="parTrans" cxnId="{13B7FC1F-CE10-42F6-8183-B7E707731489}">
      <dgm:prSet/>
      <dgm:spPr/>
      <dgm:t>
        <a:bodyPr/>
        <a:lstStyle/>
        <a:p>
          <a:endParaRPr lang="en-US"/>
        </a:p>
      </dgm:t>
    </dgm:pt>
    <dgm:pt modelId="{E8C95872-B5A3-4A2E-BCE0-AA970E131378}" type="sibTrans" cxnId="{13B7FC1F-CE10-42F6-8183-B7E707731489}">
      <dgm:prSet/>
      <dgm:spPr/>
      <dgm:t>
        <a:bodyPr/>
        <a:lstStyle/>
        <a:p>
          <a:endParaRPr lang="en-US"/>
        </a:p>
      </dgm:t>
    </dgm:pt>
    <dgm:pt modelId="{B8921B9F-B8FC-4A41-9E2B-F8D6CDAC8246}">
      <dgm:prSet phldrT="[Text]"/>
      <dgm:spPr/>
      <dgm:t>
        <a:bodyPr/>
        <a:lstStyle/>
        <a:p>
          <a:r>
            <a:rPr lang="en-US" dirty="0"/>
            <a:t>Segmented dollars by benefit categories</a:t>
          </a:r>
        </a:p>
      </dgm:t>
    </dgm:pt>
    <dgm:pt modelId="{B372467D-10E5-4FEA-9161-EE0EC94730F9}" type="parTrans" cxnId="{85C39914-5E1D-4401-A937-24D126C76D0B}">
      <dgm:prSet/>
      <dgm:spPr/>
      <dgm:t>
        <a:bodyPr/>
        <a:lstStyle/>
        <a:p>
          <a:endParaRPr lang="en-US"/>
        </a:p>
      </dgm:t>
    </dgm:pt>
    <dgm:pt modelId="{D5407AAB-7BBA-4EFC-8328-86D504DAFCE7}" type="sibTrans" cxnId="{85C39914-5E1D-4401-A937-24D126C76D0B}">
      <dgm:prSet/>
      <dgm:spPr/>
      <dgm:t>
        <a:bodyPr/>
        <a:lstStyle/>
        <a:p>
          <a:endParaRPr lang="en-US"/>
        </a:p>
      </dgm:t>
    </dgm:pt>
    <dgm:pt modelId="{48BB5AB8-D0CA-4357-B6F7-E7AFE1D28CF0}">
      <dgm:prSet phldrT="[Text]"/>
      <dgm:spPr/>
      <dgm:t>
        <a:bodyPr/>
        <a:lstStyle/>
        <a:p>
          <a:r>
            <a:rPr lang="en-US" dirty="0"/>
            <a:t>Set operational budget, including direct and indirect costs</a:t>
          </a:r>
        </a:p>
      </dgm:t>
    </dgm:pt>
    <dgm:pt modelId="{A5D5F222-E181-4662-9790-EB6AC758C147}" type="parTrans" cxnId="{53202D3E-8E12-4AF5-8F65-CB4069D924B7}">
      <dgm:prSet/>
      <dgm:spPr/>
      <dgm:t>
        <a:bodyPr/>
        <a:lstStyle/>
        <a:p>
          <a:endParaRPr lang="en-US"/>
        </a:p>
      </dgm:t>
    </dgm:pt>
    <dgm:pt modelId="{71BB548E-DAAC-4CC0-883E-674EE7155A45}" type="sibTrans" cxnId="{53202D3E-8E12-4AF5-8F65-CB4069D924B7}">
      <dgm:prSet/>
      <dgm:spPr/>
      <dgm:t>
        <a:bodyPr/>
        <a:lstStyle/>
        <a:p>
          <a:endParaRPr lang="en-US"/>
        </a:p>
      </dgm:t>
    </dgm:pt>
    <dgm:pt modelId="{FDDE870A-03C4-4A86-AB42-FAC83C92E323}">
      <dgm:prSet phldrT="[Text]"/>
      <dgm:spPr/>
      <dgm:t>
        <a:bodyPr/>
        <a:lstStyle/>
        <a:p>
          <a:r>
            <a:rPr lang="en-US" dirty="0"/>
            <a:t>Applied ramp-up time and enrollment rate estimates (60% engagement after 3 years)</a:t>
          </a:r>
        </a:p>
      </dgm:t>
    </dgm:pt>
    <dgm:pt modelId="{49AA9C21-099B-417B-9643-D444E451D7C2}" type="parTrans" cxnId="{399CFC18-EA69-4933-BF36-2F01C4F2575D}">
      <dgm:prSet/>
      <dgm:spPr/>
      <dgm:t>
        <a:bodyPr/>
        <a:lstStyle/>
        <a:p>
          <a:endParaRPr lang="en-US"/>
        </a:p>
      </dgm:t>
    </dgm:pt>
    <dgm:pt modelId="{4A774421-AC97-436B-804B-56E5CC2500F7}" type="sibTrans" cxnId="{399CFC18-EA69-4933-BF36-2F01C4F2575D}">
      <dgm:prSet/>
      <dgm:spPr/>
      <dgm:t>
        <a:bodyPr/>
        <a:lstStyle/>
        <a:p>
          <a:endParaRPr lang="en-US"/>
        </a:p>
      </dgm:t>
    </dgm:pt>
    <dgm:pt modelId="{33C5A658-4618-408C-8549-DCC5BCDA2C04}">
      <dgm:prSet phldrT="[Text]"/>
      <dgm:spPr/>
      <dgm:t>
        <a:bodyPr/>
        <a:lstStyle/>
        <a:p>
          <a:r>
            <a:rPr lang="en-US" dirty="0"/>
            <a:t>Applied 70% confidence factor</a:t>
          </a:r>
        </a:p>
      </dgm:t>
    </dgm:pt>
    <dgm:pt modelId="{8A5640E8-B40E-47FC-98A4-DA831F3A02E7}" type="parTrans" cxnId="{3B5BE97D-75A2-4491-AF50-18E0C58DE3F8}">
      <dgm:prSet/>
      <dgm:spPr/>
      <dgm:t>
        <a:bodyPr/>
        <a:lstStyle/>
        <a:p>
          <a:endParaRPr lang="en-US"/>
        </a:p>
      </dgm:t>
    </dgm:pt>
    <dgm:pt modelId="{C663AED2-49D4-4C9D-BDE3-B308086DC51A}" type="sibTrans" cxnId="{3B5BE97D-75A2-4491-AF50-18E0C58DE3F8}">
      <dgm:prSet/>
      <dgm:spPr/>
      <dgm:t>
        <a:bodyPr/>
        <a:lstStyle/>
        <a:p>
          <a:endParaRPr lang="en-US"/>
        </a:p>
      </dgm:t>
    </dgm:pt>
    <dgm:pt modelId="{5A985CA4-DDA7-4FF1-BAA2-065770375E98}">
      <dgm:prSet phldrT="[Text]"/>
      <dgm:spPr/>
      <dgm:t>
        <a:bodyPr/>
        <a:lstStyle/>
        <a:p>
          <a:endParaRPr lang="en-US" dirty="0"/>
        </a:p>
      </dgm:t>
    </dgm:pt>
    <dgm:pt modelId="{81C2D102-6F96-48AD-A1FA-C561FD83F5B2}" type="parTrans" cxnId="{4EA0EBFE-423C-48AD-974A-FED7450D3C02}">
      <dgm:prSet/>
      <dgm:spPr/>
      <dgm:t>
        <a:bodyPr/>
        <a:lstStyle/>
        <a:p>
          <a:endParaRPr lang="en-US"/>
        </a:p>
      </dgm:t>
    </dgm:pt>
    <dgm:pt modelId="{BE533B8E-B1DE-46AE-83A7-D0195013C5DC}" type="sibTrans" cxnId="{4EA0EBFE-423C-48AD-974A-FED7450D3C02}">
      <dgm:prSet/>
      <dgm:spPr/>
      <dgm:t>
        <a:bodyPr/>
        <a:lstStyle/>
        <a:p>
          <a:endParaRPr lang="en-US"/>
        </a:p>
      </dgm:t>
    </dgm:pt>
    <dgm:pt modelId="{B7503C8B-7BCC-43CD-9CE8-3A10CE9258F2}">
      <dgm:prSet phldrT="[Text]"/>
      <dgm:spPr/>
      <dgm:t>
        <a:bodyPr/>
        <a:lstStyle/>
        <a:p>
          <a:r>
            <a:rPr lang="en-US" dirty="0"/>
            <a:t>Subtracted program administration costs from gross savings</a:t>
          </a:r>
        </a:p>
      </dgm:t>
    </dgm:pt>
    <dgm:pt modelId="{71F4148B-2E65-4828-8050-F4C3AD4C75A9}" type="parTrans" cxnId="{A1426F0B-2DD6-4987-AB72-AA0CC18D57CC}">
      <dgm:prSet/>
      <dgm:spPr/>
      <dgm:t>
        <a:bodyPr/>
        <a:lstStyle/>
        <a:p>
          <a:endParaRPr lang="en-US"/>
        </a:p>
      </dgm:t>
    </dgm:pt>
    <dgm:pt modelId="{671F1C2C-5177-468B-B642-5291D8DC96B0}" type="sibTrans" cxnId="{A1426F0B-2DD6-4987-AB72-AA0CC18D57CC}">
      <dgm:prSet/>
      <dgm:spPr/>
      <dgm:t>
        <a:bodyPr/>
        <a:lstStyle/>
        <a:p>
          <a:endParaRPr lang="en-US"/>
        </a:p>
      </dgm:t>
    </dgm:pt>
    <dgm:pt modelId="{770CBE3B-5842-4F50-90ED-767966615528}">
      <dgm:prSet phldrT="[Text]"/>
      <dgm:spPr/>
      <dgm:t>
        <a:bodyPr/>
        <a:lstStyle/>
        <a:p>
          <a:r>
            <a:rPr lang="en-US" dirty="0"/>
            <a:t>Defined services required to be provided by palliative care team, by setting</a:t>
          </a:r>
        </a:p>
      </dgm:t>
    </dgm:pt>
    <dgm:pt modelId="{36D26D6D-5E57-4A1C-A77C-3FD25B8904E5}" type="parTrans" cxnId="{E4C142C6-8B76-488A-BE2C-97AF3E9F91B3}">
      <dgm:prSet/>
      <dgm:spPr/>
      <dgm:t>
        <a:bodyPr/>
        <a:lstStyle/>
        <a:p>
          <a:endParaRPr lang="en-US"/>
        </a:p>
      </dgm:t>
    </dgm:pt>
    <dgm:pt modelId="{B80D7401-23D0-4A76-B40A-8DE41CC90FEC}" type="sibTrans" cxnId="{E4C142C6-8B76-488A-BE2C-97AF3E9F91B3}">
      <dgm:prSet/>
      <dgm:spPr/>
      <dgm:t>
        <a:bodyPr/>
        <a:lstStyle/>
        <a:p>
          <a:endParaRPr lang="en-US"/>
        </a:p>
      </dgm:t>
    </dgm:pt>
    <dgm:pt modelId="{F3EE08F7-7415-466F-9A69-B50EC079F8EA}">
      <dgm:prSet phldrT="[Text]"/>
      <dgm:spPr/>
      <dgm:t>
        <a:bodyPr/>
        <a:lstStyle/>
        <a:p>
          <a:r>
            <a:rPr lang="en-US" dirty="0"/>
            <a:t>Researched potential impact to savings and revenue, based on similar past programs and clinical literature</a:t>
          </a:r>
        </a:p>
      </dgm:t>
    </dgm:pt>
    <dgm:pt modelId="{E74BBC8C-B951-40D0-B951-DEE1F5D29C7D}" type="parTrans" cxnId="{39BDA205-D1F1-464C-A3E7-CB1D6DF8DE7A}">
      <dgm:prSet/>
      <dgm:spPr/>
      <dgm:t>
        <a:bodyPr/>
        <a:lstStyle/>
        <a:p>
          <a:endParaRPr lang="en-US"/>
        </a:p>
      </dgm:t>
    </dgm:pt>
    <dgm:pt modelId="{A5020CD8-FE4D-435B-AF71-9828FFE310B9}" type="sibTrans" cxnId="{39BDA205-D1F1-464C-A3E7-CB1D6DF8DE7A}">
      <dgm:prSet/>
      <dgm:spPr/>
      <dgm:t>
        <a:bodyPr/>
        <a:lstStyle/>
        <a:p>
          <a:endParaRPr lang="en-US"/>
        </a:p>
      </dgm:t>
    </dgm:pt>
    <dgm:pt modelId="{0AD1AEF6-D3A7-471B-A19F-B8527498BE7A}" type="pres">
      <dgm:prSet presAssocID="{EB9A108E-446F-4E06-B1DB-B3E5AE31AE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4F461-FA87-4498-AF29-197B8D4D592A}" type="pres">
      <dgm:prSet presAssocID="{39CE2089-F8FB-42FA-8A13-0D5534B9FDD8}" presName="composite" presStyleCnt="0"/>
      <dgm:spPr/>
    </dgm:pt>
    <dgm:pt modelId="{7C205087-157D-4574-860C-55B752D898BF}" type="pres">
      <dgm:prSet presAssocID="{39CE2089-F8FB-42FA-8A13-0D5534B9FD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43972-0A37-4B22-9BFD-55588482BB5E}" type="pres">
      <dgm:prSet presAssocID="{39CE2089-F8FB-42FA-8A13-0D5534B9FD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54E7-DBDF-4E4D-A1B2-2757AA672443}" type="pres">
      <dgm:prSet presAssocID="{9F6ADB03-1A78-4347-BBF3-8D6E4523E1B2}" presName="sp" presStyleCnt="0"/>
      <dgm:spPr/>
    </dgm:pt>
    <dgm:pt modelId="{DB4FD0C5-CE5D-4A7E-AD01-0E2452081F80}" type="pres">
      <dgm:prSet presAssocID="{16EB7063-4C30-40F7-9959-E6C770778693}" presName="composite" presStyleCnt="0"/>
      <dgm:spPr/>
    </dgm:pt>
    <dgm:pt modelId="{7A128820-2B13-4162-A8D5-1A7E68EDCE83}" type="pres">
      <dgm:prSet presAssocID="{16EB7063-4C30-40F7-9959-E6C7707786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DE3A2-C4B2-4F85-B974-C5FB22ADE8EB}" type="pres">
      <dgm:prSet presAssocID="{16EB7063-4C30-40F7-9959-E6C7707786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E086E-721D-4E5F-97CE-7D9445AF8F3E}" type="pres">
      <dgm:prSet presAssocID="{D5F2FEE5-48F8-4D89-82B6-D2B6C74AA99B}" presName="sp" presStyleCnt="0"/>
      <dgm:spPr/>
    </dgm:pt>
    <dgm:pt modelId="{3F44F43B-5FD9-47A1-BFDB-99A6F7AC1165}" type="pres">
      <dgm:prSet presAssocID="{FE7AE1F3-AE98-4CD5-AA4F-7180DD4DDD51}" presName="composite" presStyleCnt="0"/>
      <dgm:spPr/>
    </dgm:pt>
    <dgm:pt modelId="{FCB1F66A-DA58-48C5-B6B4-8AAFD845A84E}" type="pres">
      <dgm:prSet presAssocID="{FE7AE1F3-AE98-4CD5-AA4F-7180DD4DDD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C66C0-35BB-4460-9ED3-0BEA15D3C157}" type="pres">
      <dgm:prSet presAssocID="{FE7AE1F3-AE98-4CD5-AA4F-7180DD4DDD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39914-5E1D-4401-A937-24D126C76D0B}" srcId="{16EB7063-4C30-40F7-9959-E6C770778693}" destId="{B8921B9F-B8FC-4A41-9E2B-F8D6CDAC8246}" srcOrd="2" destOrd="0" parTransId="{B372467D-10E5-4FEA-9161-EE0EC94730F9}" sibTransId="{D5407AAB-7BBA-4EFC-8328-86D504DAFCE7}"/>
    <dgm:cxn modelId="{399CFC18-EA69-4933-BF36-2F01C4F2575D}" srcId="{FE7AE1F3-AE98-4CD5-AA4F-7180DD4DDD51}" destId="{FDDE870A-03C4-4A86-AB42-FAC83C92E323}" srcOrd="1" destOrd="0" parTransId="{49AA9C21-099B-417B-9643-D444E451D7C2}" sibTransId="{4A774421-AC97-436B-804B-56E5CC2500F7}"/>
    <dgm:cxn modelId="{EBEC8C1C-1DBA-4D45-A8B8-6D5C98EAB8D2}" srcId="{EB9A108E-446F-4E06-B1DB-B3E5AE31AE24}" destId="{16EB7063-4C30-40F7-9959-E6C770778693}" srcOrd="1" destOrd="0" parTransId="{0670D42E-058F-462F-9187-4483B9D8A019}" sibTransId="{D5F2FEE5-48F8-4D89-82B6-D2B6C74AA99B}"/>
    <dgm:cxn modelId="{581D48B5-7A81-455A-AC6B-2E8672287A3B}" type="presOf" srcId="{B7503C8B-7BCC-43CD-9CE8-3A10CE9258F2}" destId="{3D8C66C0-35BB-4460-9ED3-0BEA15D3C157}" srcOrd="0" destOrd="3" presId="urn:microsoft.com/office/officeart/2005/8/layout/chevron2"/>
    <dgm:cxn modelId="{9488317A-5B6F-4AF9-8ED3-E4052B97C514}" type="presOf" srcId="{5A985CA4-DDA7-4FF1-BAA2-065770375E98}" destId="{3D8C66C0-35BB-4460-9ED3-0BEA15D3C157}" srcOrd="0" destOrd="4" presId="urn:microsoft.com/office/officeart/2005/8/layout/chevron2"/>
    <dgm:cxn modelId="{13B7FC1F-CE10-42F6-8183-B7E707731489}" srcId="{FE7AE1F3-AE98-4CD5-AA4F-7180DD4DDD51}" destId="{211BE6F5-0BFD-48FC-8747-5BBF19773F20}" srcOrd="0" destOrd="0" parTransId="{FFBB25AC-896A-487C-AE10-5A26ECD3168E}" sibTransId="{E8C95872-B5A3-4A2E-BCE0-AA970E131378}"/>
    <dgm:cxn modelId="{51A79474-36A8-416A-802B-C3F296928272}" srcId="{16EB7063-4C30-40F7-9959-E6C770778693}" destId="{93D4AA8B-9F23-4DB7-8D38-51AAAAD17263}" srcOrd="0" destOrd="0" parTransId="{51300348-371F-4A0B-88AC-15B354408674}" sibTransId="{3FDC8442-3107-4CC9-83DD-7B7872D31E10}"/>
    <dgm:cxn modelId="{37311084-4571-4046-A9AB-67B6BA77D9C9}" type="presOf" srcId="{33C5A658-4618-408C-8549-DCC5BCDA2C04}" destId="{3D8C66C0-35BB-4460-9ED3-0BEA15D3C157}" srcOrd="0" destOrd="2" presId="urn:microsoft.com/office/officeart/2005/8/layout/chevron2"/>
    <dgm:cxn modelId="{CB27FC87-CD73-46DC-91C5-BB3FF718FC03}" srcId="{EB9A108E-446F-4E06-B1DB-B3E5AE31AE24}" destId="{39CE2089-F8FB-42FA-8A13-0D5534B9FDD8}" srcOrd="0" destOrd="0" parTransId="{70471F4F-E0D7-4E19-AE0A-42370A6BFF25}" sibTransId="{9F6ADB03-1A78-4347-BBF3-8D6E4523E1B2}"/>
    <dgm:cxn modelId="{5B38343A-0207-47BC-B66A-067E7E36C2DB}" type="presOf" srcId="{211BE6F5-0BFD-48FC-8747-5BBF19773F20}" destId="{3D8C66C0-35BB-4460-9ED3-0BEA15D3C157}" srcOrd="0" destOrd="0" presId="urn:microsoft.com/office/officeart/2005/8/layout/chevron2"/>
    <dgm:cxn modelId="{2335846A-C9A2-488F-B6E6-E732FD4A57A6}" type="presOf" srcId="{706D7E68-5184-4464-B6CD-DD2455F4AE84}" destId="{30843972-0A37-4B22-9BFD-55588482BB5E}" srcOrd="0" destOrd="0" presId="urn:microsoft.com/office/officeart/2005/8/layout/chevron2"/>
    <dgm:cxn modelId="{8DCE4307-D443-4714-A52D-81EC6A80561B}" srcId="{39CE2089-F8FB-42FA-8A13-0D5534B9FDD8}" destId="{706D7E68-5184-4464-B6CD-DD2455F4AE84}" srcOrd="0" destOrd="0" parTransId="{0C9CB2D0-EC46-48DF-B7DD-276B72845A31}" sibTransId="{DA0B556B-8824-432A-BC14-D7BF9D17CAA1}"/>
    <dgm:cxn modelId="{4A4EB416-3BC5-425C-BE1F-CDCA9F11ABC7}" type="presOf" srcId="{48BB5AB8-D0CA-4357-B6F7-E7AFE1D28CF0}" destId="{30843972-0A37-4B22-9BFD-55588482BB5E}" srcOrd="0" destOrd="2" presId="urn:microsoft.com/office/officeart/2005/8/layout/chevron2"/>
    <dgm:cxn modelId="{E70A580D-12A5-4538-B81A-4C953DDAEFAD}" type="presOf" srcId="{770CBE3B-5842-4F50-90ED-767966615528}" destId="{30843972-0A37-4B22-9BFD-55588482BB5E}" srcOrd="0" destOrd="1" presId="urn:microsoft.com/office/officeart/2005/8/layout/chevron2"/>
    <dgm:cxn modelId="{51994DF6-8D2B-436A-8C89-B32C08B83CED}" type="presOf" srcId="{EB9A108E-446F-4E06-B1DB-B3E5AE31AE24}" destId="{0AD1AEF6-D3A7-471B-A19F-B8527498BE7A}" srcOrd="0" destOrd="0" presId="urn:microsoft.com/office/officeart/2005/8/layout/chevron2"/>
    <dgm:cxn modelId="{3B5BE97D-75A2-4491-AF50-18E0C58DE3F8}" srcId="{FE7AE1F3-AE98-4CD5-AA4F-7180DD4DDD51}" destId="{33C5A658-4618-408C-8549-DCC5BCDA2C04}" srcOrd="2" destOrd="0" parTransId="{8A5640E8-B40E-47FC-98A4-DA831F3A02E7}" sibTransId="{C663AED2-49D4-4C9D-BDE3-B308086DC51A}"/>
    <dgm:cxn modelId="{44B4D527-53D1-48DC-B38D-AF488FDD13AD}" type="presOf" srcId="{FE7AE1F3-AE98-4CD5-AA4F-7180DD4DDD51}" destId="{FCB1F66A-DA58-48C5-B6B4-8AAFD845A84E}" srcOrd="0" destOrd="0" presId="urn:microsoft.com/office/officeart/2005/8/layout/chevron2"/>
    <dgm:cxn modelId="{39BDA205-D1F1-464C-A3E7-CB1D6DF8DE7A}" srcId="{39CE2089-F8FB-42FA-8A13-0D5534B9FDD8}" destId="{F3EE08F7-7415-466F-9A69-B50EC079F8EA}" srcOrd="3" destOrd="0" parTransId="{E74BBC8C-B951-40D0-B951-DEE1F5D29C7D}" sibTransId="{A5020CD8-FE4D-435B-AF71-9828FFE310B9}"/>
    <dgm:cxn modelId="{E4C142C6-8B76-488A-BE2C-97AF3E9F91B3}" srcId="{39CE2089-F8FB-42FA-8A13-0D5534B9FDD8}" destId="{770CBE3B-5842-4F50-90ED-767966615528}" srcOrd="1" destOrd="0" parTransId="{36D26D6D-5E57-4A1C-A77C-3FD25B8904E5}" sibTransId="{B80D7401-23D0-4A76-B40A-8DE41CC90FEC}"/>
    <dgm:cxn modelId="{5A4CEFFF-BF39-4090-A705-0C7EF9E77B62}" type="presOf" srcId="{F3EE08F7-7415-466F-9A69-B50EC079F8EA}" destId="{30843972-0A37-4B22-9BFD-55588482BB5E}" srcOrd="0" destOrd="3" presId="urn:microsoft.com/office/officeart/2005/8/layout/chevron2"/>
    <dgm:cxn modelId="{4EA0EBFE-423C-48AD-974A-FED7450D3C02}" srcId="{FE7AE1F3-AE98-4CD5-AA4F-7180DD4DDD51}" destId="{5A985CA4-DDA7-4FF1-BAA2-065770375E98}" srcOrd="4" destOrd="0" parTransId="{81C2D102-6F96-48AD-A1FA-C561FD83F5B2}" sibTransId="{BE533B8E-B1DE-46AE-83A7-D0195013C5DC}"/>
    <dgm:cxn modelId="{9B29A882-658A-4328-9F11-D42CC2EB15E9}" type="presOf" srcId="{16EB7063-4C30-40F7-9959-E6C770778693}" destId="{7A128820-2B13-4162-A8D5-1A7E68EDCE83}" srcOrd="0" destOrd="0" presId="urn:microsoft.com/office/officeart/2005/8/layout/chevron2"/>
    <dgm:cxn modelId="{6789091B-0B03-40D9-9AD4-77A3A3DF5F88}" srcId="{16EB7063-4C30-40F7-9959-E6C770778693}" destId="{9B83F2B2-A173-4728-BA6D-A7C14B195490}" srcOrd="1" destOrd="0" parTransId="{1A913842-58DD-438A-BB91-B4FD1B0CA51C}" sibTransId="{D1B5238C-F6FA-4ECB-9596-8589DF7452DD}"/>
    <dgm:cxn modelId="{D562B4AA-86D6-46A6-9D74-18416741917F}" type="presOf" srcId="{39CE2089-F8FB-42FA-8A13-0D5534B9FDD8}" destId="{7C205087-157D-4574-860C-55B752D898BF}" srcOrd="0" destOrd="0" presId="urn:microsoft.com/office/officeart/2005/8/layout/chevron2"/>
    <dgm:cxn modelId="{A1426F0B-2DD6-4987-AB72-AA0CC18D57CC}" srcId="{FE7AE1F3-AE98-4CD5-AA4F-7180DD4DDD51}" destId="{B7503C8B-7BCC-43CD-9CE8-3A10CE9258F2}" srcOrd="3" destOrd="0" parTransId="{71F4148B-2E65-4828-8050-F4C3AD4C75A9}" sibTransId="{671F1C2C-5177-468B-B642-5291D8DC96B0}"/>
    <dgm:cxn modelId="{33B38F67-0336-4BA0-B1BD-9EA5FF9A0ABC}" type="presOf" srcId="{93D4AA8B-9F23-4DB7-8D38-51AAAAD17263}" destId="{3E9DE3A2-C4B2-4F85-B974-C5FB22ADE8EB}" srcOrd="0" destOrd="0" presId="urn:microsoft.com/office/officeart/2005/8/layout/chevron2"/>
    <dgm:cxn modelId="{1E9E7068-F116-496C-A127-C7A0915447ED}" type="presOf" srcId="{FDDE870A-03C4-4A86-AB42-FAC83C92E323}" destId="{3D8C66C0-35BB-4460-9ED3-0BEA15D3C157}" srcOrd="0" destOrd="1" presId="urn:microsoft.com/office/officeart/2005/8/layout/chevron2"/>
    <dgm:cxn modelId="{53202D3E-8E12-4AF5-8F65-CB4069D924B7}" srcId="{39CE2089-F8FB-42FA-8A13-0D5534B9FDD8}" destId="{48BB5AB8-D0CA-4357-B6F7-E7AFE1D28CF0}" srcOrd="2" destOrd="0" parTransId="{A5D5F222-E181-4662-9790-EB6AC758C147}" sibTransId="{71BB548E-DAAC-4CC0-883E-674EE7155A45}"/>
    <dgm:cxn modelId="{58B948C5-0E19-4F24-8134-D951EC2C9D10}" type="presOf" srcId="{9B83F2B2-A173-4728-BA6D-A7C14B195490}" destId="{3E9DE3A2-C4B2-4F85-B974-C5FB22ADE8EB}" srcOrd="0" destOrd="1" presId="urn:microsoft.com/office/officeart/2005/8/layout/chevron2"/>
    <dgm:cxn modelId="{EEC317B4-C05D-41E9-8DAB-9AD14247DA1F}" type="presOf" srcId="{B8921B9F-B8FC-4A41-9E2B-F8D6CDAC8246}" destId="{3E9DE3A2-C4B2-4F85-B974-C5FB22ADE8EB}" srcOrd="0" destOrd="2" presId="urn:microsoft.com/office/officeart/2005/8/layout/chevron2"/>
    <dgm:cxn modelId="{CE9E6F96-C121-4AC2-A4AB-21156801811A}" srcId="{EB9A108E-446F-4E06-B1DB-B3E5AE31AE24}" destId="{FE7AE1F3-AE98-4CD5-AA4F-7180DD4DDD51}" srcOrd="2" destOrd="0" parTransId="{24CCE503-5E68-4E34-8F29-CFE63D042105}" sibTransId="{CB3E4AD7-B574-43BC-9AE8-BE521E9A1210}"/>
    <dgm:cxn modelId="{F773405A-1823-435D-95DD-C6D4018E07BA}" type="presParOf" srcId="{0AD1AEF6-D3A7-471B-A19F-B8527498BE7A}" destId="{BE24F461-FA87-4498-AF29-197B8D4D592A}" srcOrd="0" destOrd="0" presId="urn:microsoft.com/office/officeart/2005/8/layout/chevron2"/>
    <dgm:cxn modelId="{A981D18C-6A63-4CDD-820E-0C6B5FD72581}" type="presParOf" srcId="{BE24F461-FA87-4498-AF29-197B8D4D592A}" destId="{7C205087-157D-4574-860C-55B752D898BF}" srcOrd="0" destOrd="0" presId="urn:microsoft.com/office/officeart/2005/8/layout/chevron2"/>
    <dgm:cxn modelId="{F98FE035-E840-4020-8E94-BAF3F9600D37}" type="presParOf" srcId="{BE24F461-FA87-4498-AF29-197B8D4D592A}" destId="{30843972-0A37-4B22-9BFD-55588482BB5E}" srcOrd="1" destOrd="0" presId="urn:microsoft.com/office/officeart/2005/8/layout/chevron2"/>
    <dgm:cxn modelId="{CFEC16A5-BE56-4785-8E8C-B00DB5FC4336}" type="presParOf" srcId="{0AD1AEF6-D3A7-471B-A19F-B8527498BE7A}" destId="{6C9D54E7-DBDF-4E4D-A1B2-2757AA672443}" srcOrd="1" destOrd="0" presId="urn:microsoft.com/office/officeart/2005/8/layout/chevron2"/>
    <dgm:cxn modelId="{50E65F34-FAC9-451D-B9C9-E7AD07CAE699}" type="presParOf" srcId="{0AD1AEF6-D3A7-471B-A19F-B8527498BE7A}" destId="{DB4FD0C5-CE5D-4A7E-AD01-0E2452081F80}" srcOrd="2" destOrd="0" presId="urn:microsoft.com/office/officeart/2005/8/layout/chevron2"/>
    <dgm:cxn modelId="{95CB0EAD-7011-4B10-9602-952053F5C675}" type="presParOf" srcId="{DB4FD0C5-CE5D-4A7E-AD01-0E2452081F80}" destId="{7A128820-2B13-4162-A8D5-1A7E68EDCE83}" srcOrd="0" destOrd="0" presId="urn:microsoft.com/office/officeart/2005/8/layout/chevron2"/>
    <dgm:cxn modelId="{9C0E73F4-893E-4FD7-B740-2F32E9472EFA}" type="presParOf" srcId="{DB4FD0C5-CE5D-4A7E-AD01-0E2452081F80}" destId="{3E9DE3A2-C4B2-4F85-B974-C5FB22ADE8EB}" srcOrd="1" destOrd="0" presId="urn:microsoft.com/office/officeart/2005/8/layout/chevron2"/>
    <dgm:cxn modelId="{4E742C84-E1AE-4670-B61F-55D57E231CEE}" type="presParOf" srcId="{0AD1AEF6-D3A7-471B-A19F-B8527498BE7A}" destId="{D31E086E-721D-4E5F-97CE-7D9445AF8F3E}" srcOrd="3" destOrd="0" presId="urn:microsoft.com/office/officeart/2005/8/layout/chevron2"/>
    <dgm:cxn modelId="{212B55D3-7018-4543-8768-F96639709348}" type="presParOf" srcId="{0AD1AEF6-D3A7-471B-A19F-B8527498BE7A}" destId="{3F44F43B-5FD9-47A1-BFDB-99A6F7AC1165}" srcOrd="4" destOrd="0" presId="urn:microsoft.com/office/officeart/2005/8/layout/chevron2"/>
    <dgm:cxn modelId="{7D66F945-1818-4384-8E16-E3C49EBA544C}" type="presParOf" srcId="{3F44F43B-5FD9-47A1-BFDB-99A6F7AC1165}" destId="{FCB1F66A-DA58-48C5-B6B4-8AAFD845A84E}" srcOrd="0" destOrd="0" presId="urn:microsoft.com/office/officeart/2005/8/layout/chevron2"/>
    <dgm:cxn modelId="{52747C57-12BE-48DF-B5D9-EC0801848579}" type="presParOf" srcId="{3F44F43B-5FD9-47A1-BFDB-99A6F7AC1165}" destId="{3D8C66C0-35BB-4460-9ED3-0BEA15D3C1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DFC91-E5B7-444B-8E16-C7E77EB104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757B0-7B3C-4344-AE0C-24D32D287A77}">
      <dgm:prSet phldrT="[Text]"/>
      <dgm:spPr/>
      <dgm:t>
        <a:bodyPr/>
        <a:lstStyle/>
        <a:p>
          <a:r>
            <a:rPr lang="en-US" b="1" dirty="0"/>
            <a:t>Alternative Payment model</a:t>
          </a:r>
        </a:p>
      </dgm:t>
    </dgm:pt>
    <dgm:pt modelId="{A1FFB6F8-EF88-4AD6-B6ED-711793E599B1}" type="parTrans" cxnId="{54F158FF-B816-4350-907B-B7F6ACBD9AD3}">
      <dgm:prSet/>
      <dgm:spPr/>
      <dgm:t>
        <a:bodyPr/>
        <a:lstStyle/>
        <a:p>
          <a:endParaRPr lang="en-US"/>
        </a:p>
      </dgm:t>
    </dgm:pt>
    <dgm:pt modelId="{86AFB498-2222-4859-8899-FE1FA5B98CE5}" type="sibTrans" cxnId="{54F158FF-B816-4350-907B-B7F6ACBD9AD3}">
      <dgm:prSet/>
      <dgm:spPr/>
      <dgm:t>
        <a:bodyPr/>
        <a:lstStyle/>
        <a:p>
          <a:endParaRPr lang="en-US"/>
        </a:p>
      </dgm:t>
    </dgm:pt>
    <dgm:pt modelId="{52FE219D-034E-4A98-8DD2-C29076BD951C}">
      <dgm:prSet phldrT="[Text]"/>
      <dgm:spPr/>
      <dgm:t>
        <a:bodyPr/>
        <a:lstStyle/>
        <a:p>
          <a:r>
            <a:rPr lang="en-US" dirty="0"/>
            <a:t>NOT fee-for-service</a:t>
          </a:r>
        </a:p>
      </dgm:t>
    </dgm:pt>
    <dgm:pt modelId="{78F59008-B25E-4FA3-844B-F5F97C438746}" type="parTrans" cxnId="{4B95B2B3-2348-4E10-BF70-C5D222ACF938}">
      <dgm:prSet/>
      <dgm:spPr/>
      <dgm:t>
        <a:bodyPr/>
        <a:lstStyle/>
        <a:p>
          <a:endParaRPr lang="en-US"/>
        </a:p>
      </dgm:t>
    </dgm:pt>
    <dgm:pt modelId="{60EF5C63-CEBE-4C92-90C9-0DB918128EA0}" type="sibTrans" cxnId="{4B95B2B3-2348-4E10-BF70-C5D222ACF938}">
      <dgm:prSet/>
      <dgm:spPr/>
      <dgm:t>
        <a:bodyPr/>
        <a:lstStyle/>
        <a:p>
          <a:endParaRPr lang="en-US"/>
        </a:p>
      </dgm:t>
    </dgm:pt>
    <dgm:pt modelId="{AC86ADD8-F050-4BFF-BA74-076251F1D6C6}">
      <dgm:prSet phldrT="[Text]"/>
      <dgm:spPr/>
      <dgm:t>
        <a:bodyPr/>
        <a:lstStyle/>
        <a:p>
          <a:r>
            <a:rPr lang="en-US" dirty="0"/>
            <a:t>Preferably bundled case rate</a:t>
          </a:r>
        </a:p>
      </dgm:t>
    </dgm:pt>
    <dgm:pt modelId="{5F01DEA9-B673-444B-8E64-F628A70FB445}" type="parTrans" cxnId="{407AF742-6E3E-4B7B-A91A-DC0B51D9156D}">
      <dgm:prSet/>
      <dgm:spPr/>
      <dgm:t>
        <a:bodyPr/>
        <a:lstStyle/>
        <a:p>
          <a:endParaRPr lang="en-US"/>
        </a:p>
      </dgm:t>
    </dgm:pt>
    <dgm:pt modelId="{863DBED4-465D-4F8D-8B45-D4DA619F7723}" type="sibTrans" cxnId="{407AF742-6E3E-4B7B-A91A-DC0B51D9156D}">
      <dgm:prSet/>
      <dgm:spPr/>
      <dgm:t>
        <a:bodyPr/>
        <a:lstStyle/>
        <a:p>
          <a:endParaRPr lang="en-US"/>
        </a:p>
      </dgm:t>
    </dgm:pt>
    <dgm:pt modelId="{A022A960-1474-4333-A73B-E5D3469D37B1}">
      <dgm:prSet phldrT="[Text]"/>
      <dgm:spPr/>
      <dgm:t>
        <a:bodyPr/>
        <a:lstStyle/>
        <a:p>
          <a:r>
            <a:rPr lang="en-US" b="1" dirty="0"/>
            <a:t>Actuarially Sound</a:t>
          </a:r>
        </a:p>
      </dgm:t>
    </dgm:pt>
    <dgm:pt modelId="{C963EC3E-88B6-4031-9A4A-8FBA1A70E7D9}" type="parTrans" cxnId="{2E12B0BC-D048-4CD8-9DF2-25993C5E3091}">
      <dgm:prSet/>
      <dgm:spPr/>
      <dgm:t>
        <a:bodyPr/>
        <a:lstStyle/>
        <a:p>
          <a:endParaRPr lang="en-US"/>
        </a:p>
      </dgm:t>
    </dgm:pt>
    <dgm:pt modelId="{2E81D09A-64EA-4C81-B88C-1BA47780CFFE}" type="sibTrans" cxnId="{2E12B0BC-D048-4CD8-9DF2-25993C5E3091}">
      <dgm:prSet/>
      <dgm:spPr/>
      <dgm:t>
        <a:bodyPr/>
        <a:lstStyle/>
        <a:p>
          <a:endParaRPr lang="en-US"/>
        </a:p>
      </dgm:t>
    </dgm:pt>
    <dgm:pt modelId="{80BFC2D2-7622-4A56-882C-554901286A17}">
      <dgm:prSet phldrT="[Text]"/>
      <dgm:spPr/>
      <dgm:t>
        <a:bodyPr/>
        <a:lstStyle/>
        <a:p>
          <a:r>
            <a:rPr lang="en-US" dirty="0"/>
            <a:t>Caregivers</a:t>
          </a:r>
        </a:p>
      </dgm:t>
    </dgm:pt>
    <dgm:pt modelId="{CEB0B190-AEC7-4059-A419-B9506A3CE776}" type="parTrans" cxnId="{047CEA8F-8A56-4430-B6D4-1415FBE5A269}">
      <dgm:prSet/>
      <dgm:spPr/>
      <dgm:t>
        <a:bodyPr/>
        <a:lstStyle/>
        <a:p>
          <a:endParaRPr lang="en-US"/>
        </a:p>
      </dgm:t>
    </dgm:pt>
    <dgm:pt modelId="{5384FDC9-5A50-4163-9318-9D4D1908471A}" type="sibTrans" cxnId="{047CEA8F-8A56-4430-B6D4-1415FBE5A269}">
      <dgm:prSet/>
      <dgm:spPr/>
      <dgm:t>
        <a:bodyPr/>
        <a:lstStyle/>
        <a:p>
          <a:endParaRPr lang="en-US"/>
        </a:p>
      </dgm:t>
    </dgm:pt>
    <dgm:pt modelId="{D3AE1D89-5ECC-49FD-850D-DB3B77E32B42}">
      <dgm:prSet phldrT="[Text]"/>
      <dgm:spPr/>
      <dgm:t>
        <a:bodyPr/>
        <a:lstStyle/>
        <a:p>
          <a:r>
            <a:rPr lang="en-US" b="1" dirty="0"/>
            <a:t>Marketable</a:t>
          </a:r>
        </a:p>
      </dgm:t>
    </dgm:pt>
    <dgm:pt modelId="{653BCC86-686C-427F-97D8-AD0C60882BC7}" type="parTrans" cxnId="{B940EDC1-84B3-44E3-9AC0-B4914BA1E882}">
      <dgm:prSet/>
      <dgm:spPr/>
      <dgm:t>
        <a:bodyPr/>
        <a:lstStyle/>
        <a:p>
          <a:endParaRPr lang="en-US"/>
        </a:p>
      </dgm:t>
    </dgm:pt>
    <dgm:pt modelId="{8C7EBDA2-BCDE-4E0E-9B1F-0587052C7D82}" type="sibTrans" cxnId="{B940EDC1-84B3-44E3-9AC0-B4914BA1E882}">
      <dgm:prSet/>
      <dgm:spPr/>
      <dgm:t>
        <a:bodyPr/>
        <a:lstStyle/>
        <a:p>
          <a:endParaRPr lang="en-US"/>
        </a:p>
      </dgm:t>
    </dgm:pt>
    <dgm:pt modelId="{0BF8BFA5-E991-4CF7-BC95-1E2B7CE94488}">
      <dgm:prSet phldrT="[Text]"/>
      <dgm:spPr/>
      <dgm:t>
        <a:bodyPr/>
        <a:lstStyle/>
        <a:p>
          <a:r>
            <a:rPr lang="en-US" dirty="0"/>
            <a:t>Contracting</a:t>
          </a:r>
        </a:p>
      </dgm:t>
    </dgm:pt>
    <dgm:pt modelId="{E749AC20-EDA8-4DBA-843D-AF4D37438C79}" type="parTrans" cxnId="{F5259CC1-C197-4B92-808B-992CE20E5410}">
      <dgm:prSet/>
      <dgm:spPr/>
      <dgm:t>
        <a:bodyPr/>
        <a:lstStyle/>
        <a:p>
          <a:endParaRPr lang="en-US"/>
        </a:p>
      </dgm:t>
    </dgm:pt>
    <dgm:pt modelId="{82CC428B-108F-490A-B98E-6EEEB985D76B}" type="sibTrans" cxnId="{F5259CC1-C197-4B92-808B-992CE20E5410}">
      <dgm:prSet/>
      <dgm:spPr/>
      <dgm:t>
        <a:bodyPr/>
        <a:lstStyle/>
        <a:p>
          <a:endParaRPr lang="en-US"/>
        </a:p>
      </dgm:t>
    </dgm:pt>
    <dgm:pt modelId="{D73B6778-D52C-4073-A229-DE311F722736}">
      <dgm:prSet phldrT="[Text]"/>
      <dgm:spPr/>
      <dgm:t>
        <a:bodyPr/>
        <a:lstStyle/>
        <a:p>
          <a:r>
            <a:rPr lang="en-US" dirty="0"/>
            <a:t>Flexible</a:t>
          </a:r>
        </a:p>
      </dgm:t>
    </dgm:pt>
    <dgm:pt modelId="{CD43DCD1-8677-45BB-87CD-4071F1010F5F}" type="parTrans" cxnId="{E4CEC00A-4AD3-4630-AAC7-CA9FFD960920}">
      <dgm:prSet/>
      <dgm:spPr/>
      <dgm:t>
        <a:bodyPr/>
        <a:lstStyle/>
        <a:p>
          <a:endParaRPr lang="en-US"/>
        </a:p>
      </dgm:t>
    </dgm:pt>
    <dgm:pt modelId="{C013809C-CD0B-4C50-A4E9-364DC6872E91}" type="sibTrans" cxnId="{E4CEC00A-4AD3-4630-AAC7-CA9FFD960920}">
      <dgm:prSet/>
      <dgm:spPr/>
      <dgm:t>
        <a:bodyPr/>
        <a:lstStyle/>
        <a:p>
          <a:endParaRPr lang="en-US"/>
        </a:p>
      </dgm:t>
    </dgm:pt>
    <dgm:pt modelId="{23FFB2FF-0999-4232-A9D0-FD13AF85677D}">
      <dgm:prSet phldrT="[Text]"/>
      <dgm:spPr/>
      <dgm:t>
        <a:bodyPr/>
        <a:lstStyle/>
        <a:p>
          <a:r>
            <a:rPr lang="en-US" dirty="0"/>
            <a:t>Services</a:t>
          </a:r>
        </a:p>
      </dgm:t>
    </dgm:pt>
    <dgm:pt modelId="{909D942F-EF30-4DCA-8190-BAB9A42C9F64}" type="parTrans" cxnId="{E82AF7EA-DA6C-4011-8508-3855386B848F}">
      <dgm:prSet/>
      <dgm:spPr/>
      <dgm:t>
        <a:bodyPr/>
        <a:lstStyle/>
        <a:p>
          <a:endParaRPr lang="en-US"/>
        </a:p>
      </dgm:t>
    </dgm:pt>
    <dgm:pt modelId="{0A008B78-CFF3-4F70-810E-C4B40C742B7C}" type="sibTrans" cxnId="{E82AF7EA-DA6C-4011-8508-3855386B848F}">
      <dgm:prSet/>
      <dgm:spPr/>
      <dgm:t>
        <a:bodyPr/>
        <a:lstStyle/>
        <a:p>
          <a:endParaRPr lang="en-US"/>
        </a:p>
      </dgm:t>
    </dgm:pt>
    <dgm:pt modelId="{4CCADDD1-4E47-49B3-90EE-B4FE496CC885}">
      <dgm:prSet phldrT="[Text]"/>
      <dgm:spPr/>
      <dgm:t>
        <a:bodyPr/>
        <a:lstStyle/>
        <a:p>
          <a:r>
            <a:rPr lang="en-US" dirty="0"/>
            <a:t>Typical protocol</a:t>
          </a:r>
        </a:p>
      </dgm:t>
    </dgm:pt>
    <dgm:pt modelId="{C7180301-A833-4C66-92B7-6BB5520937FF}" type="parTrans" cxnId="{9A28920C-D1E1-4B52-B1CD-8DFB8EC9212F}">
      <dgm:prSet/>
      <dgm:spPr/>
      <dgm:t>
        <a:bodyPr/>
        <a:lstStyle/>
        <a:p>
          <a:endParaRPr lang="en-US"/>
        </a:p>
      </dgm:t>
    </dgm:pt>
    <dgm:pt modelId="{DE31D2CD-67FE-4D5E-BAFB-6CEA8AB758F3}" type="sibTrans" cxnId="{9A28920C-D1E1-4B52-B1CD-8DFB8EC9212F}">
      <dgm:prSet/>
      <dgm:spPr/>
      <dgm:t>
        <a:bodyPr/>
        <a:lstStyle/>
        <a:p>
          <a:endParaRPr lang="en-US"/>
        </a:p>
      </dgm:t>
    </dgm:pt>
    <dgm:pt modelId="{81A1BB98-B278-4966-A670-79BFC74AF39C}">
      <dgm:prSet phldrT="[Text]"/>
      <dgm:spPr/>
      <dgm:t>
        <a:bodyPr/>
        <a:lstStyle/>
        <a:p>
          <a:r>
            <a:rPr lang="en-US" dirty="0"/>
            <a:t>Regional</a:t>
          </a:r>
        </a:p>
      </dgm:t>
    </dgm:pt>
    <dgm:pt modelId="{51A2CB44-2F55-400C-ADFF-F23D3E803F8A}" type="parTrans" cxnId="{6663BD2D-8BFD-4EF0-B842-5CEE79C8AD80}">
      <dgm:prSet/>
      <dgm:spPr/>
      <dgm:t>
        <a:bodyPr/>
        <a:lstStyle/>
        <a:p>
          <a:endParaRPr lang="en-US"/>
        </a:p>
      </dgm:t>
    </dgm:pt>
    <dgm:pt modelId="{0CD1B561-462C-40E2-B88C-6DA98B05493B}" type="sibTrans" cxnId="{6663BD2D-8BFD-4EF0-B842-5CEE79C8AD80}">
      <dgm:prSet/>
      <dgm:spPr/>
      <dgm:t>
        <a:bodyPr/>
        <a:lstStyle/>
        <a:p>
          <a:endParaRPr lang="en-US"/>
        </a:p>
      </dgm:t>
    </dgm:pt>
    <dgm:pt modelId="{D32ABE48-6F5A-4950-8F9D-55281F666B37}" type="pres">
      <dgm:prSet presAssocID="{7DBDFC91-E5B7-444B-8E16-C7E77EB104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A1E40-C213-4216-AA15-2AACADD45518}" type="pres">
      <dgm:prSet presAssocID="{972757B0-7B3C-4344-AE0C-24D32D287A77}" presName="comp" presStyleCnt="0"/>
      <dgm:spPr/>
    </dgm:pt>
    <dgm:pt modelId="{4C34676E-FFB9-4417-8D60-7A1A8D5CDFCE}" type="pres">
      <dgm:prSet presAssocID="{972757B0-7B3C-4344-AE0C-24D32D287A77}" presName="box" presStyleLbl="node1" presStyleIdx="0" presStyleCnt="3"/>
      <dgm:spPr/>
      <dgm:t>
        <a:bodyPr/>
        <a:lstStyle/>
        <a:p>
          <a:endParaRPr lang="en-US"/>
        </a:p>
      </dgm:t>
    </dgm:pt>
    <dgm:pt modelId="{9C294E3F-BF3D-46AA-96DB-395FA9822A33}" type="pres">
      <dgm:prSet presAssocID="{972757B0-7B3C-4344-AE0C-24D32D287A7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3E30997-57D1-4060-8E13-351C0DD6A7D9}" type="pres">
      <dgm:prSet presAssocID="{972757B0-7B3C-4344-AE0C-24D32D287A7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2EFC4-D314-4C08-B2E5-9850BAA20A50}" type="pres">
      <dgm:prSet presAssocID="{86AFB498-2222-4859-8899-FE1FA5B98CE5}" presName="spacer" presStyleCnt="0"/>
      <dgm:spPr/>
    </dgm:pt>
    <dgm:pt modelId="{09509B79-B75B-4D36-9360-A2716C3A1D9F}" type="pres">
      <dgm:prSet presAssocID="{A022A960-1474-4333-A73B-E5D3469D37B1}" presName="comp" presStyleCnt="0"/>
      <dgm:spPr/>
    </dgm:pt>
    <dgm:pt modelId="{3E82ED4E-C297-464F-8637-49C180754469}" type="pres">
      <dgm:prSet presAssocID="{A022A960-1474-4333-A73B-E5D3469D37B1}" presName="box" presStyleLbl="node1" presStyleIdx="1" presStyleCnt="3"/>
      <dgm:spPr/>
      <dgm:t>
        <a:bodyPr/>
        <a:lstStyle/>
        <a:p>
          <a:endParaRPr lang="en-US"/>
        </a:p>
      </dgm:t>
    </dgm:pt>
    <dgm:pt modelId="{CA5336CD-59A4-4D3E-9D2B-B949BDC8D5F3}" type="pres">
      <dgm:prSet presAssocID="{A022A960-1474-4333-A73B-E5D3469D37B1}" presName="img" presStyleLbl="fgImgPlace1" presStyleIdx="1" presStyleCnt="3" custLinFactNeighborX="242" custLinFactNeighborY="-19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DAEE22A-7D06-4E04-9D83-ADFD3D3EEB4E}" type="pres">
      <dgm:prSet presAssocID="{A022A960-1474-4333-A73B-E5D3469D37B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C8A7F-7915-45FF-A269-129CD13E7676}" type="pres">
      <dgm:prSet presAssocID="{2E81D09A-64EA-4C81-B88C-1BA47780CFFE}" presName="spacer" presStyleCnt="0"/>
      <dgm:spPr/>
    </dgm:pt>
    <dgm:pt modelId="{B2722C4E-D8AA-4037-A1E0-57B7758F03C5}" type="pres">
      <dgm:prSet presAssocID="{D3AE1D89-5ECC-49FD-850D-DB3B77E32B42}" presName="comp" presStyleCnt="0"/>
      <dgm:spPr/>
    </dgm:pt>
    <dgm:pt modelId="{93717224-2CFD-41E9-9DF5-A30AB6ACECA4}" type="pres">
      <dgm:prSet presAssocID="{D3AE1D89-5ECC-49FD-850D-DB3B77E32B42}" presName="box" presStyleLbl="node1" presStyleIdx="2" presStyleCnt="3"/>
      <dgm:spPr/>
      <dgm:t>
        <a:bodyPr/>
        <a:lstStyle/>
        <a:p>
          <a:endParaRPr lang="en-US"/>
        </a:p>
      </dgm:t>
    </dgm:pt>
    <dgm:pt modelId="{32E0BC45-4A3D-4C9F-9731-910101D7D045}" type="pres">
      <dgm:prSet presAssocID="{D3AE1D89-5ECC-49FD-850D-DB3B77E32B42}" presName="img" presStyleLbl="fgImgPlace1" presStyleIdx="2" presStyleCnt="3" custLinFactNeighborX="1036" custLinFactNeighborY="-8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B284BF5-EF81-4EBF-AE01-3AB2DFDF4B25}" type="pres">
      <dgm:prSet presAssocID="{D3AE1D89-5ECC-49FD-850D-DB3B77E32B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91C30-F5A6-49FA-9CB9-E6554E8EFF92}" type="presOf" srcId="{0BF8BFA5-E991-4CF7-BC95-1E2B7CE94488}" destId="{93717224-2CFD-41E9-9DF5-A30AB6ACECA4}" srcOrd="0" destOrd="1" presId="urn:microsoft.com/office/officeart/2005/8/layout/vList4"/>
    <dgm:cxn modelId="{B940EDC1-84B3-44E3-9AC0-B4914BA1E882}" srcId="{7DBDFC91-E5B7-444B-8E16-C7E77EB10443}" destId="{D3AE1D89-5ECC-49FD-850D-DB3B77E32B42}" srcOrd="2" destOrd="0" parTransId="{653BCC86-686C-427F-97D8-AD0C60882BC7}" sibTransId="{8C7EBDA2-BCDE-4E0E-9B1F-0587052C7D82}"/>
    <dgm:cxn modelId="{9A28920C-D1E1-4B52-B1CD-8DFB8EC9212F}" srcId="{A022A960-1474-4333-A73B-E5D3469D37B1}" destId="{4CCADDD1-4E47-49B3-90EE-B4FE496CC885}" srcOrd="2" destOrd="0" parTransId="{C7180301-A833-4C66-92B7-6BB5520937FF}" sibTransId="{DE31D2CD-67FE-4D5E-BAFB-6CEA8AB758F3}"/>
    <dgm:cxn modelId="{62C77BDF-7254-4E19-AFD1-4361F8B5E13B}" type="presOf" srcId="{D3AE1D89-5ECC-49FD-850D-DB3B77E32B42}" destId="{7B284BF5-EF81-4EBF-AE01-3AB2DFDF4B25}" srcOrd="1" destOrd="0" presId="urn:microsoft.com/office/officeart/2005/8/layout/vList4"/>
    <dgm:cxn modelId="{8F81CC16-01D9-4E8B-A9A9-AEE16564D2EA}" type="presOf" srcId="{7DBDFC91-E5B7-444B-8E16-C7E77EB10443}" destId="{D32ABE48-6F5A-4950-8F9D-55281F666B37}" srcOrd="0" destOrd="0" presId="urn:microsoft.com/office/officeart/2005/8/layout/vList4"/>
    <dgm:cxn modelId="{676A2317-045A-41DA-A8CE-FCC9BE6E09B6}" type="presOf" srcId="{972757B0-7B3C-4344-AE0C-24D32D287A77}" destId="{63E30997-57D1-4060-8E13-351C0DD6A7D9}" srcOrd="1" destOrd="0" presId="urn:microsoft.com/office/officeart/2005/8/layout/vList4"/>
    <dgm:cxn modelId="{E82AF7EA-DA6C-4011-8508-3855386B848F}" srcId="{A022A960-1474-4333-A73B-E5D3469D37B1}" destId="{23FFB2FF-0999-4232-A9D0-FD13AF85677D}" srcOrd="1" destOrd="0" parTransId="{909D942F-EF30-4DCA-8190-BAB9A42C9F64}" sibTransId="{0A008B78-CFF3-4F70-810E-C4B40C742B7C}"/>
    <dgm:cxn modelId="{047CEA8F-8A56-4430-B6D4-1415FBE5A269}" srcId="{A022A960-1474-4333-A73B-E5D3469D37B1}" destId="{80BFC2D2-7622-4A56-882C-554901286A17}" srcOrd="0" destOrd="0" parTransId="{CEB0B190-AEC7-4059-A419-B9506A3CE776}" sibTransId="{5384FDC9-5A50-4163-9318-9D4D1908471A}"/>
    <dgm:cxn modelId="{83ED6CC7-A511-43D6-8A12-428528F98037}" type="presOf" srcId="{4CCADDD1-4E47-49B3-90EE-B4FE496CC885}" destId="{3E82ED4E-C297-464F-8637-49C180754469}" srcOrd="0" destOrd="3" presId="urn:microsoft.com/office/officeart/2005/8/layout/vList4"/>
    <dgm:cxn modelId="{165EC093-2B87-4768-845F-B0A673E9160F}" type="presOf" srcId="{81A1BB98-B278-4966-A670-79BFC74AF39C}" destId="{93717224-2CFD-41E9-9DF5-A30AB6ACECA4}" srcOrd="0" destOrd="3" presId="urn:microsoft.com/office/officeart/2005/8/layout/vList4"/>
    <dgm:cxn modelId="{3AC4DE56-837E-4FF8-92EE-2716D82B6D3F}" type="presOf" srcId="{972757B0-7B3C-4344-AE0C-24D32D287A77}" destId="{4C34676E-FFB9-4417-8D60-7A1A8D5CDFCE}" srcOrd="0" destOrd="0" presId="urn:microsoft.com/office/officeart/2005/8/layout/vList4"/>
    <dgm:cxn modelId="{5A1F1156-D8CB-4D91-9298-AF6B3D44483F}" type="presOf" srcId="{D73B6778-D52C-4073-A229-DE311F722736}" destId="{7B284BF5-EF81-4EBF-AE01-3AB2DFDF4B25}" srcOrd="1" destOrd="2" presId="urn:microsoft.com/office/officeart/2005/8/layout/vList4"/>
    <dgm:cxn modelId="{211D15AF-B763-40E8-84B5-EA0314EFBA2F}" type="presOf" srcId="{52FE219D-034E-4A98-8DD2-C29076BD951C}" destId="{63E30997-57D1-4060-8E13-351C0DD6A7D9}" srcOrd="1" destOrd="1" presId="urn:microsoft.com/office/officeart/2005/8/layout/vList4"/>
    <dgm:cxn modelId="{E4CEC00A-4AD3-4630-AAC7-CA9FFD960920}" srcId="{D3AE1D89-5ECC-49FD-850D-DB3B77E32B42}" destId="{D73B6778-D52C-4073-A229-DE311F722736}" srcOrd="1" destOrd="0" parTransId="{CD43DCD1-8677-45BB-87CD-4071F1010F5F}" sibTransId="{C013809C-CD0B-4C50-A4E9-364DC6872E91}"/>
    <dgm:cxn modelId="{9E438660-EF9C-494F-8AC9-32FA9B7707EA}" type="presOf" srcId="{80BFC2D2-7622-4A56-882C-554901286A17}" destId="{3E82ED4E-C297-464F-8637-49C180754469}" srcOrd="0" destOrd="1" presId="urn:microsoft.com/office/officeart/2005/8/layout/vList4"/>
    <dgm:cxn modelId="{1244A7C0-E059-4930-AB40-ED56758D6EAB}" type="presOf" srcId="{A022A960-1474-4333-A73B-E5D3469D37B1}" destId="{5DAEE22A-7D06-4E04-9D83-ADFD3D3EEB4E}" srcOrd="1" destOrd="0" presId="urn:microsoft.com/office/officeart/2005/8/layout/vList4"/>
    <dgm:cxn modelId="{F7203176-D412-4187-B08D-DC22D192B887}" type="presOf" srcId="{D73B6778-D52C-4073-A229-DE311F722736}" destId="{93717224-2CFD-41E9-9DF5-A30AB6ACECA4}" srcOrd="0" destOrd="2" presId="urn:microsoft.com/office/officeart/2005/8/layout/vList4"/>
    <dgm:cxn modelId="{2C6D3A3E-8B28-4B8F-AF94-7036A4CD915B}" type="presOf" srcId="{23FFB2FF-0999-4232-A9D0-FD13AF85677D}" destId="{5DAEE22A-7D06-4E04-9D83-ADFD3D3EEB4E}" srcOrd="1" destOrd="2" presId="urn:microsoft.com/office/officeart/2005/8/layout/vList4"/>
    <dgm:cxn modelId="{EEF1409C-2098-44C8-9292-04BB011570F3}" type="presOf" srcId="{0BF8BFA5-E991-4CF7-BC95-1E2B7CE94488}" destId="{7B284BF5-EF81-4EBF-AE01-3AB2DFDF4B25}" srcOrd="1" destOrd="1" presId="urn:microsoft.com/office/officeart/2005/8/layout/vList4"/>
    <dgm:cxn modelId="{E7E4FEF2-7546-4DF4-8403-C81F08AC6AF3}" type="presOf" srcId="{80BFC2D2-7622-4A56-882C-554901286A17}" destId="{5DAEE22A-7D06-4E04-9D83-ADFD3D3EEB4E}" srcOrd="1" destOrd="1" presId="urn:microsoft.com/office/officeart/2005/8/layout/vList4"/>
    <dgm:cxn modelId="{78F26EC0-6117-4E19-9140-12EB40E37841}" type="presOf" srcId="{A022A960-1474-4333-A73B-E5D3469D37B1}" destId="{3E82ED4E-C297-464F-8637-49C180754469}" srcOrd="0" destOrd="0" presId="urn:microsoft.com/office/officeart/2005/8/layout/vList4"/>
    <dgm:cxn modelId="{2E12B0BC-D048-4CD8-9DF2-25993C5E3091}" srcId="{7DBDFC91-E5B7-444B-8E16-C7E77EB10443}" destId="{A022A960-1474-4333-A73B-E5D3469D37B1}" srcOrd="1" destOrd="0" parTransId="{C963EC3E-88B6-4031-9A4A-8FBA1A70E7D9}" sibTransId="{2E81D09A-64EA-4C81-B88C-1BA47780CFFE}"/>
    <dgm:cxn modelId="{6663BD2D-8BFD-4EF0-B842-5CEE79C8AD80}" srcId="{D3AE1D89-5ECC-49FD-850D-DB3B77E32B42}" destId="{81A1BB98-B278-4966-A670-79BFC74AF39C}" srcOrd="2" destOrd="0" parTransId="{51A2CB44-2F55-400C-ADFF-F23D3E803F8A}" sibTransId="{0CD1B561-462C-40E2-B88C-6DA98B05493B}"/>
    <dgm:cxn modelId="{12844336-938B-411F-80BC-D8D231CBFDAE}" type="presOf" srcId="{AC86ADD8-F050-4BFF-BA74-076251F1D6C6}" destId="{4C34676E-FFB9-4417-8D60-7A1A8D5CDFCE}" srcOrd="0" destOrd="2" presId="urn:microsoft.com/office/officeart/2005/8/layout/vList4"/>
    <dgm:cxn modelId="{54F158FF-B816-4350-907B-B7F6ACBD9AD3}" srcId="{7DBDFC91-E5B7-444B-8E16-C7E77EB10443}" destId="{972757B0-7B3C-4344-AE0C-24D32D287A77}" srcOrd="0" destOrd="0" parTransId="{A1FFB6F8-EF88-4AD6-B6ED-711793E599B1}" sibTransId="{86AFB498-2222-4859-8899-FE1FA5B98CE5}"/>
    <dgm:cxn modelId="{899EF6DE-A138-44F5-8B0B-FD320B64BC82}" type="presOf" srcId="{D3AE1D89-5ECC-49FD-850D-DB3B77E32B42}" destId="{93717224-2CFD-41E9-9DF5-A30AB6ACECA4}" srcOrd="0" destOrd="0" presId="urn:microsoft.com/office/officeart/2005/8/layout/vList4"/>
    <dgm:cxn modelId="{69F184C8-7332-4DD3-BF73-D2D62B9B0786}" type="presOf" srcId="{23FFB2FF-0999-4232-A9D0-FD13AF85677D}" destId="{3E82ED4E-C297-464F-8637-49C180754469}" srcOrd="0" destOrd="2" presId="urn:microsoft.com/office/officeart/2005/8/layout/vList4"/>
    <dgm:cxn modelId="{F99A8A9F-7A2D-429A-885F-0983E0DFD873}" type="presOf" srcId="{AC86ADD8-F050-4BFF-BA74-076251F1D6C6}" destId="{63E30997-57D1-4060-8E13-351C0DD6A7D9}" srcOrd="1" destOrd="2" presId="urn:microsoft.com/office/officeart/2005/8/layout/vList4"/>
    <dgm:cxn modelId="{67C8857C-D0A4-4FC7-97B4-C4D988BF4B1C}" type="presOf" srcId="{4CCADDD1-4E47-49B3-90EE-B4FE496CC885}" destId="{5DAEE22A-7D06-4E04-9D83-ADFD3D3EEB4E}" srcOrd="1" destOrd="3" presId="urn:microsoft.com/office/officeart/2005/8/layout/vList4"/>
    <dgm:cxn modelId="{4B95B2B3-2348-4E10-BF70-C5D222ACF938}" srcId="{972757B0-7B3C-4344-AE0C-24D32D287A77}" destId="{52FE219D-034E-4A98-8DD2-C29076BD951C}" srcOrd="0" destOrd="0" parTransId="{78F59008-B25E-4FA3-844B-F5F97C438746}" sibTransId="{60EF5C63-CEBE-4C92-90C9-0DB918128EA0}"/>
    <dgm:cxn modelId="{F5259CC1-C197-4B92-808B-992CE20E5410}" srcId="{D3AE1D89-5ECC-49FD-850D-DB3B77E32B42}" destId="{0BF8BFA5-E991-4CF7-BC95-1E2B7CE94488}" srcOrd="0" destOrd="0" parTransId="{E749AC20-EDA8-4DBA-843D-AF4D37438C79}" sibTransId="{82CC428B-108F-490A-B98E-6EEEB985D76B}"/>
    <dgm:cxn modelId="{4CA723B7-9D92-41BC-9AD4-83B61B474BDC}" type="presOf" srcId="{81A1BB98-B278-4966-A670-79BFC74AF39C}" destId="{7B284BF5-EF81-4EBF-AE01-3AB2DFDF4B25}" srcOrd="1" destOrd="3" presId="urn:microsoft.com/office/officeart/2005/8/layout/vList4"/>
    <dgm:cxn modelId="{340D03DB-ECFA-4047-B968-C5AF995231FF}" type="presOf" srcId="{52FE219D-034E-4A98-8DD2-C29076BD951C}" destId="{4C34676E-FFB9-4417-8D60-7A1A8D5CDFCE}" srcOrd="0" destOrd="1" presId="urn:microsoft.com/office/officeart/2005/8/layout/vList4"/>
    <dgm:cxn modelId="{407AF742-6E3E-4B7B-A91A-DC0B51D9156D}" srcId="{972757B0-7B3C-4344-AE0C-24D32D287A77}" destId="{AC86ADD8-F050-4BFF-BA74-076251F1D6C6}" srcOrd="1" destOrd="0" parTransId="{5F01DEA9-B673-444B-8E64-F628A70FB445}" sibTransId="{863DBED4-465D-4F8D-8B45-D4DA619F7723}"/>
    <dgm:cxn modelId="{0764097F-14C0-4D68-8DF3-CFD28EDA62DF}" type="presParOf" srcId="{D32ABE48-6F5A-4950-8F9D-55281F666B37}" destId="{6F8A1E40-C213-4216-AA15-2AACADD45518}" srcOrd="0" destOrd="0" presId="urn:microsoft.com/office/officeart/2005/8/layout/vList4"/>
    <dgm:cxn modelId="{7CAF98DA-1B8E-4E70-91F6-752173C897F5}" type="presParOf" srcId="{6F8A1E40-C213-4216-AA15-2AACADD45518}" destId="{4C34676E-FFB9-4417-8D60-7A1A8D5CDFCE}" srcOrd="0" destOrd="0" presId="urn:microsoft.com/office/officeart/2005/8/layout/vList4"/>
    <dgm:cxn modelId="{1E5E6053-2584-4956-8AA6-81ED7AA72F45}" type="presParOf" srcId="{6F8A1E40-C213-4216-AA15-2AACADD45518}" destId="{9C294E3F-BF3D-46AA-96DB-395FA9822A33}" srcOrd="1" destOrd="0" presId="urn:microsoft.com/office/officeart/2005/8/layout/vList4"/>
    <dgm:cxn modelId="{7A27FB2A-9DE5-4B07-BC6A-C2913BD30AE1}" type="presParOf" srcId="{6F8A1E40-C213-4216-AA15-2AACADD45518}" destId="{63E30997-57D1-4060-8E13-351C0DD6A7D9}" srcOrd="2" destOrd="0" presId="urn:microsoft.com/office/officeart/2005/8/layout/vList4"/>
    <dgm:cxn modelId="{7844080D-1558-4BEC-863A-E7D0D4E025EE}" type="presParOf" srcId="{D32ABE48-6F5A-4950-8F9D-55281F666B37}" destId="{43C2EFC4-D314-4C08-B2E5-9850BAA20A50}" srcOrd="1" destOrd="0" presId="urn:microsoft.com/office/officeart/2005/8/layout/vList4"/>
    <dgm:cxn modelId="{71862B50-143B-42E5-9353-A3FE3E50F694}" type="presParOf" srcId="{D32ABE48-6F5A-4950-8F9D-55281F666B37}" destId="{09509B79-B75B-4D36-9360-A2716C3A1D9F}" srcOrd="2" destOrd="0" presId="urn:microsoft.com/office/officeart/2005/8/layout/vList4"/>
    <dgm:cxn modelId="{D7EF4CC3-3BD6-45E2-869B-351113EF1F0A}" type="presParOf" srcId="{09509B79-B75B-4D36-9360-A2716C3A1D9F}" destId="{3E82ED4E-C297-464F-8637-49C180754469}" srcOrd="0" destOrd="0" presId="urn:microsoft.com/office/officeart/2005/8/layout/vList4"/>
    <dgm:cxn modelId="{7E9E3929-BFF7-4BA2-9E29-CF8ADD8DA829}" type="presParOf" srcId="{09509B79-B75B-4D36-9360-A2716C3A1D9F}" destId="{CA5336CD-59A4-4D3E-9D2B-B949BDC8D5F3}" srcOrd="1" destOrd="0" presId="urn:microsoft.com/office/officeart/2005/8/layout/vList4"/>
    <dgm:cxn modelId="{3DF7C1E1-758C-463B-A811-55175E0B66A0}" type="presParOf" srcId="{09509B79-B75B-4D36-9360-A2716C3A1D9F}" destId="{5DAEE22A-7D06-4E04-9D83-ADFD3D3EEB4E}" srcOrd="2" destOrd="0" presId="urn:microsoft.com/office/officeart/2005/8/layout/vList4"/>
    <dgm:cxn modelId="{744F79F5-E9EB-4B00-A430-EA238443EF4E}" type="presParOf" srcId="{D32ABE48-6F5A-4950-8F9D-55281F666B37}" destId="{D94C8A7F-7915-45FF-A269-129CD13E7676}" srcOrd="3" destOrd="0" presId="urn:microsoft.com/office/officeart/2005/8/layout/vList4"/>
    <dgm:cxn modelId="{4F7139A9-5E5C-4A44-9598-2E66F2803FD5}" type="presParOf" srcId="{D32ABE48-6F5A-4950-8F9D-55281F666B37}" destId="{B2722C4E-D8AA-4037-A1E0-57B7758F03C5}" srcOrd="4" destOrd="0" presId="urn:microsoft.com/office/officeart/2005/8/layout/vList4"/>
    <dgm:cxn modelId="{15FE6332-FDEB-4371-986D-80F4E6F39336}" type="presParOf" srcId="{B2722C4E-D8AA-4037-A1E0-57B7758F03C5}" destId="{93717224-2CFD-41E9-9DF5-A30AB6ACECA4}" srcOrd="0" destOrd="0" presId="urn:microsoft.com/office/officeart/2005/8/layout/vList4"/>
    <dgm:cxn modelId="{80EC92CD-602C-4A55-95EE-7FFD13571AC4}" type="presParOf" srcId="{B2722C4E-D8AA-4037-A1E0-57B7758F03C5}" destId="{32E0BC45-4A3D-4C9F-9731-910101D7D045}" srcOrd="1" destOrd="0" presId="urn:microsoft.com/office/officeart/2005/8/layout/vList4"/>
    <dgm:cxn modelId="{9118D279-8B6A-47CB-9EF6-E5A68A1C61F1}" type="presParOf" srcId="{B2722C4E-D8AA-4037-A1E0-57B7758F03C5}" destId="{7B284BF5-EF81-4EBF-AE01-3AB2DFDF4B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333FB-83F6-4394-B68F-FA5AFD7D1DCD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91BAFB0-9235-42BA-AA71-7CF0D6B5FD1A}">
      <dgm:prSet phldrT="[Text]"/>
      <dgm:spPr/>
      <dgm:t>
        <a:bodyPr/>
        <a:lstStyle/>
        <a:p>
          <a:r>
            <a:rPr lang="en-US" dirty="0"/>
            <a:t>Who is providing the care?</a:t>
          </a:r>
        </a:p>
      </dgm:t>
    </dgm:pt>
    <dgm:pt modelId="{C29150B9-24B3-40A2-8127-F5BC4F62E1B2}" type="parTrans" cxnId="{DBBB5C10-0B06-4C30-9F05-30BD71B1D8C4}">
      <dgm:prSet/>
      <dgm:spPr/>
      <dgm:t>
        <a:bodyPr/>
        <a:lstStyle/>
        <a:p>
          <a:endParaRPr lang="en-US"/>
        </a:p>
      </dgm:t>
    </dgm:pt>
    <dgm:pt modelId="{076C74AF-5E99-4B67-B73E-C04E19B8EB7F}" type="sibTrans" cxnId="{DBBB5C10-0B06-4C30-9F05-30BD71B1D8C4}">
      <dgm:prSet/>
      <dgm:spPr/>
      <dgm:t>
        <a:bodyPr/>
        <a:lstStyle/>
        <a:p>
          <a:endParaRPr lang="en-US"/>
        </a:p>
      </dgm:t>
    </dgm:pt>
    <dgm:pt modelId="{545AD847-230B-4E35-8652-F484594943D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What services are being provided?</a:t>
          </a:r>
        </a:p>
      </dgm:t>
    </dgm:pt>
    <dgm:pt modelId="{02B1A014-F5F8-43A0-97FA-6210BD0E94F5}" type="parTrans" cxnId="{76F410EC-0460-455B-8133-12B309136D2B}">
      <dgm:prSet/>
      <dgm:spPr/>
      <dgm:t>
        <a:bodyPr/>
        <a:lstStyle/>
        <a:p>
          <a:endParaRPr lang="en-US"/>
        </a:p>
      </dgm:t>
    </dgm:pt>
    <dgm:pt modelId="{FDE3A672-D65A-451F-95C5-08FB0A75AF57}" type="sibTrans" cxnId="{76F410EC-0460-455B-8133-12B309136D2B}">
      <dgm:prSet/>
      <dgm:spPr/>
      <dgm:t>
        <a:bodyPr/>
        <a:lstStyle/>
        <a:p>
          <a:endParaRPr lang="en-US"/>
        </a:p>
      </dgm:t>
    </dgm:pt>
    <dgm:pt modelId="{A11545FB-1A74-49E8-B6E2-84825478271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What is a typical protocol?</a:t>
          </a:r>
        </a:p>
      </dgm:t>
    </dgm:pt>
    <dgm:pt modelId="{378BBAE1-1B85-4822-8390-9B7038AB4B11}" type="parTrans" cxnId="{89D0F693-3FC2-4C0D-A946-6DB3484B8635}">
      <dgm:prSet/>
      <dgm:spPr/>
      <dgm:t>
        <a:bodyPr/>
        <a:lstStyle/>
        <a:p>
          <a:endParaRPr lang="en-US"/>
        </a:p>
      </dgm:t>
    </dgm:pt>
    <dgm:pt modelId="{D8719020-F98E-49F3-8645-570F1BD79AA1}" type="sibTrans" cxnId="{89D0F693-3FC2-4C0D-A946-6DB3484B8635}">
      <dgm:prSet/>
      <dgm:spPr/>
      <dgm:t>
        <a:bodyPr/>
        <a:lstStyle/>
        <a:p>
          <a:endParaRPr lang="en-US"/>
        </a:p>
      </dgm:t>
    </dgm:pt>
    <dgm:pt modelId="{D0D50137-60AB-4234-86EC-44A25784D1EC}" type="pres">
      <dgm:prSet presAssocID="{CAE333FB-83F6-4394-B68F-FA5AFD7D1D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F5094-338B-4166-9A95-A9DB3A54E84D}" type="pres">
      <dgm:prSet presAssocID="{CAE333FB-83F6-4394-B68F-FA5AFD7D1DCD}" presName="dummyMaxCanvas" presStyleCnt="0">
        <dgm:presLayoutVars/>
      </dgm:prSet>
      <dgm:spPr/>
    </dgm:pt>
    <dgm:pt modelId="{2E383CF8-6B52-4BFB-BA27-21BA445D9800}" type="pres">
      <dgm:prSet presAssocID="{CAE333FB-83F6-4394-B68F-FA5AFD7D1DC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0C786-7158-42A7-A484-7EC7A8038EF3}" type="pres">
      <dgm:prSet presAssocID="{CAE333FB-83F6-4394-B68F-FA5AFD7D1D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36736-C02F-4E2B-A550-77EF12385886}" type="pres">
      <dgm:prSet presAssocID="{CAE333FB-83F6-4394-B68F-FA5AFD7D1D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AC3A1-479E-4308-9E8C-37EBE24C567B}" type="pres">
      <dgm:prSet presAssocID="{CAE333FB-83F6-4394-B68F-FA5AFD7D1D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E8322-0153-4692-A4E1-8EAD7496F4CA}" type="pres">
      <dgm:prSet presAssocID="{CAE333FB-83F6-4394-B68F-FA5AFD7D1D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7A78-F095-4C8C-8590-CB05D58C10E1}" type="pres">
      <dgm:prSet presAssocID="{CAE333FB-83F6-4394-B68F-FA5AFD7D1D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10A17-3224-4233-963D-B85BB373642F}" type="pres">
      <dgm:prSet presAssocID="{CAE333FB-83F6-4394-B68F-FA5AFD7D1D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0DDE-BC45-4DB1-AE80-663A833AF128}" type="pres">
      <dgm:prSet presAssocID="{CAE333FB-83F6-4394-B68F-FA5AFD7D1D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410EC-0460-455B-8133-12B309136D2B}" srcId="{CAE333FB-83F6-4394-B68F-FA5AFD7D1DCD}" destId="{545AD847-230B-4E35-8652-F484594943D8}" srcOrd="1" destOrd="0" parTransId="{02B1A014-F5F8-43A0-97FA-6210BD0E94F5}" sibTransId="{FDE3A672-D65A-451F-95C5-08FB0A75AF57}"/>
    <dgm:cxn modelId="{AE524B7F-F3BE-49F0-B1E9-DB920C285307}" type="presOf" srcId="{F91BAFB0-9235-42BA-AA71-7CF0D6B5FD1A}" destId="{FE617A78-F095-4C8C-8590-CB05D58C10E1}" srcOrd="1" destOrd="0" presId="urn:microsoft.com/office/officeart/2005/8/layout/vProcess5"/>
    <dgm:cxn modelId="{12EEE2DC-9687-4EB2-A9EA-CDD39AFA01B8}" type="presOf" srcId="{545AD847-230B-4E35-8652-F484594943D8}" destId="{B7110A17-3224-4233-963D-B85BB373642F}" srcOrd="1" destOrd="0" presId="urn:microsoft.com/office/officeart/2005/8/layout/vProcess5"/>
    <dgm:cxn modelId="{7EC40A05-F72D-4A22-A440-8FEE7FCB2AA7}" type="presOf" srcId="{FDE3A672-D65A-451F-95C5-08FB0A75AF57}" destId="{7B3E8322-0153-4692-A4E1-8EAD7496F4CA}" srcOrd="0" destOrd="0" presId="urn:microsoft.com/office/officeart/2005/8/layout/vProcess5"/>
    <dgm:cxn modelId="{3C2C398C-B584-4355-ACA7-7879EA4EF93E}" type="presOf" srcId="{F91BAFB0-9235-42BA-AA71-7CF0D6B5FD1A}" destId="{2E383CF8-6B52-4BFB-BA27-21BA445D9800}" srcOrd="0" destOrd="0" presId="urn:microsoft.com/office/officeart/2005/8/layout/vProcess5"/>
    <dgm:cxn modelId="{89D0F693-3FC2-4C0D-A946-6DB3484B8635}" srcId="{CAE333FB-83F6-4394-B68F-FA5AFD7D1DCD}" destId="{A11545FB-1A74-49E8-B6E2-848254782715}" srcOrd="2" destOrd="0" parTransId="{378BBAE1-1B85-4822-8390-9B7038AB4B11}" sibTransId="{D8719020-F98E-49F3-8645-570F1BD79AA1}"/>
    <dgm:cxn modelId="{B104AB4D-99C8-448A-A640-82962C90C8B1}" type="presOf" srcId="{545AD847-230B-4E35-8652-F484594943D8}" destId="{9930C786-7158-42A7-A484-7EC7A8038EF3}" srcOrd="0" destOrd="0" presId="urn:microsoft.com/office/officeart/2005/8/layout/vProcess5"/>
    <dgm:cxn modelId="{0B556355-3331-4216-90F9-7CA1D843B8BA}" type="presOf" srcId="{A11545FB-1A74-49E8-B6E2-848254782715}" destId="{FCC90DDE-BC45-4DB1-AE80-663A833AF128}" srcOrd="1" destOrd="0" presId="urn:microsoft.com/office/officeart/2005/8/layout/vProcess5"/>
    <dgm:cxn modelId="{B50AA15B-CFB6-48F1-912A-433716DEB016}" type="presOf" srcId="{A11545FB-1A74-49E8-B6E2-848254782715}" destId="{89A36736-C02F-4E2B-A550-77EF12385886}" srcOrd="0" destOrd="0" presId="urn:microsoft.com/office/officeart/2005/8/layout/vProcess5"/>
    <dgm:cxn modelId="{2C480B9B-1D3B-430B-87A9-B73E90AE9581}" type="presOf" srcId="{CAE333FB-83F6-4394-B68F-FA5AFD7D1DCD}" destId="{D0D50137-60AB-4234-86EC-44A25784D1EC}" srcOrd="0" destOrd="0" presId="urn:microsoft.com/office/officeart/2005/8/layout/vProcess5"/>
    <dgm:cxn modelId="{B85E73A8-6FBC-48B3-B3DC-E5DDF30DD517}" type="presOf" srcId="{076C74AF-5E99-4B67-B73E-C04E19B8EB7F}" destId="{C2BAC3A1-479E-4308-9E8C-37EBE24C567B}" srcOrd="0" destOrd="0" presId="urn:microsoft.com/office/officeart/2005/8/layout/vProcess5"/>
    <dgm:cxn modelId="{DBBB5C10-0B06-4C30-9F05-30BD71B1D8C4}" srcId="{CAE333FB-83F6-4394-B68F-FA5AFD7D1DCD}" destId="{F91BAFB0-9235-42BA-AA71-7CF0D6B5FD1A}" srcOrd="0" destOrd="0" parTransId="{C29150B9-24B3-40A2-8127-F5BC4F62E1B2}" sibTransId="{076C74AF-5E99-4B67-B73E-C04E19B8EB7F}"/>
    <dgm:cxn modelId="{C1E091C5-2962-41EE-9172-6CC9787C1681}" type="presParOf" srcId="{D0D50137-60AB-4234-86EC-44A25784D1EC}" destId="{E23F5094-338B-4166-9A95-A9DB3A54E84D}" srcOrd="0" destOrd="0" presId="urn:microsoft.com/office/officeart/2005/8/layout/vProcess5"/>
    <dgm:cxn modelId="{E588F27C-1C0B-445E-9F84-DB89741925C0}" type="presParOf" srcId="{D0D50137-60AB-4234-86EC-44A25784D1EC}" destId="{2E383CF8-6B52-4BFB-BA27-21BA445D9800}" srcOrd="1" destOrd="0" presId="urn:microsoft.com/office/officeart/2005/8/layout/vProcess5"/>
    <dgm:cxn modelId="{A4387E4B-8D66-402D-9447-1D3BAF604017}" type="presParOf" srcId="{D0D50137-60AB-4234-86EC-44A25784D1EC}" destId="{9930C786-7158-42A7-A484-7EC7A8038EF3}" srcOrd="2" destOrd="0" presId="urn:microsoft.com/office/officeart/2005/8/layout/vProcess5"/>
    <dgm:cxn modelId="{E198C283-937B-459F-A197-259E2F697158}" type="presParOf" srcId="{D0D50137-60AB-4234-86EC-44A25784D1EC}" destId="{89A36736-C02F-4E2B-A550-77EF12385886}" srcOrd="3" destOrd="0" presId="urn:microsoft.com/office/officeart/2005/8/layout/vProcess5"/>
    <dgm:cxn modelId="{D69836A5-B445-48F4-883A-BACF85990D4E}" type="presParOf" srcId="{D0D50137-60AB-4234-86EC-44A25784D1EC}" destId="{C2BAC3A1-479E-4308-9E8C-37EBE24C567B}" srcOrd="4" destOrd="0" presId="urn:microsoft.com/office/officeart/2005/8/layout/vProcess5"/>
    <dgm:cxn modelId="{BF30163B-3F3F-4330-9EBB-9F4A0BDE819F}" type="presParOf" srcId="{D0D50137-60AB-4234-86EC-44A25784D1EC}" destId="{7B3E8322-0153-4692-A4E1-8EAD7496F4CA}" srcOrd="5" destOrd="0" presId="urn:microsoft.com/office/officeart/2005/8/layout/vProcess5"/>
    <dgm:cxn modelId="{49C9716F-4863-4FCC-BB33-8A8846DF124E}" type="presParOf" srcId="{D0D50137-60AB-4234-86EC-44A25784D1EC}" destId="{FE617A78-F095-4C8C-8590-CB05D58C10E1}" srcOrd="6" destOrd="0" presId="urn:microsoft.com/office/officeart/2005/8/layout/vProcess5"/>
    <dgm:cxn modelId="{CC269053-A0C5-4172-AF87-88D8CDF4A577}" type="presParOf" srcId="{D0D50137-60AB-4234-86EC-44A25784D1EC}" destId="{B7110A17-3224-4233-963D-B85BB373642F}" srcOrd="7" destOrd="0" presId="urn:microsoft.com/office/officeart/2005/8/layout/vProcess5"/>
    <dgm:cxn modelId="{550FE666-F546-4872-9962-4944DE90AF63}" type="presParOf" srcId="{D0D50137-60AB-4234-86EC-44A25784D1EC}" destId="{FCC90DDE-BC45-4DB1-AE80-663A833AF1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9CCF5-3680-4F12-8D2F-2BA47005614D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50C997-DC83-4AC9-A1F6-220013843D30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physician</a:t>
          </a:r>
        </a:p>
      </dgm:t>
    </dgm:pt>
    <dgm:pt modelId="{9A6CC6F0-2C98-455F-99DD-985CBFF7D7F4}" type="parTrans" cxnId="{B522FE65-3788-4F36-8924-5D41EF41BC4C}">
      <dgm:prSet/>
      <dgm:spPr/>
      <dgm:t>
        <a:bodyPr/>
        <a:lstStyle/>
        <a:p>
          <a:endParaRPr lang="en-US"/>
        </a:p>
      </dgm:t>
    </dgm:pt>
    <dgm:pt modelId="{878DB107-693C-4684-9781-D772A7F07148}" type="sibTrans" cxnId="{B522FE65-3788-4F36-8924-5D41EF41BC4C}">
      <dgm:prSet/>
      <dgm:spPr/>
      <dgm:t>
        <a:bodyPr/>
        <a:lstStyle/>
        <a:p>
          <a:endParaRPr lang="en-US"/>
        </a:p>
      </dgm:t>
    </dgm:pt>
    <dgm:pt modelId="{9CFADE10-C036-4F07-8897-9B807A8225BE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/>
            <a:t>registered nurse</a:t>
          </a:r>
        </a:p>
      </dgm:t>
    </dgm:pt>
    <dgm:pt modelId="{5FC2C9ED-4B16-4701-BF2C-E5E1195869DA}" type="parTrans" cxnId="{EAEEA285-A8CD-4A30-94BF-B60418E7566C}">
      <dgm:prSet/>
      <dgm:spPr/>
      <dgm:t>
        <a:bodyPr/>
        <a:lstStyle/>
        <a:p>
          <a:endParaRPr lang="en-US"/>
        </a:p>
      </dgm:t>
    </dgm:pt>
    <dgm:pt modelId="{D1EABCCA-36B3-49A1-89D7-7EBF6DF5722E}" type="sibTrans" cxnId="{EAEEA285-A8CD-4A30-94BF-B60418E7566C}">
      <dgm:prSet/>
      <dgm:spPr/>
      <dgm:t>
        <a:bodyPr/>
        <a:lstStyle/>
        <a:p>
          <a:endParaRPr lang="en-US"/>
        </a:p>
      </dgm:t>
    </dgm:pt>
    <dgm:pt modelId="{241F4DE5-2E6B-4F35-8064-6265CF19B92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other</a:t>
          </a:r>
        </a:p>
      </dgm:t>
    </dgm:pt>
    <dgm:pt modelId="{0D1C9BA5-0F5A-4A8D-982A-91E1396A39F7}" type="parTrans" cxnId="{DB2B51F8-F785-472C-B1DB-2CBD60733587}">
      <dgm:prSet/>
      <dgm:spPr/>
      <dgm:t>
        <a:bodyPr/>
        <a:lstStyle/>
        <a:p>
          <a:endParaRPr lang="en-US"/>
        </a:p>
      </dgm:t>
    </dgm:pt>
    <dgm:pt modelId="{09595CDB-60C7-458E-AD22-49EC51F3358A}" type="sibTrans" cxnId="{DB2B51F8-F785-472C-B1DB-2CBD60733587}">
      <dgm:prSet/>
      <dgm:spPr/>
      <dgm:t>
        <a:bodyPr/>
        <a:lstStyle/>
        <a:p>
          <a:endParaRPr lang="en-US"/>
        </a:p>
      </dgm:t>
    </dgm:pt>
    <dgm:pt modelId="{DCF67B3A-1C42-479A-8272-360D06877B53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/>
            <a:t>advanced practice nurse</a:t>
          </a:r>
        </a:p>
      </dgm:t>
    </dgm:pt>
    <dgm:pt modelId="{63573BED-51C9-446C-ACE1-51ADFB4432F9}" type="parTrans" cxnId="{36E37F8C-8097-4BB2-933E-C91627E8B22B}">
      <dgm:prSet/>
      <dgm:spPr/>
      <dgm:t>
        <a:bodyPr/>
        <a:lstStyle/>
        <a:p>
          <a:endParaRPr lang="en-US"/>
        </a:p>
      </dgm:t>
    </dgm:pt>
    <dgm:pt modelId="{6B183180-C766-49A0-BBD5-0E1D15AEA140}" type="sibTrans" cxnId="{36E37F8C-8097-4BB2-933E-C91627E8B22B}">
      <dgm:prSet/>
      <dgm:spPr/>
      <dgm:t>
        <a:bodyPr/>
        <a:lstStyle/>
        <a:p>
          <a:endParaRPr lang="en-US"/>
        </a:p>
      </dgm:t>
    </dgm:pt>
    <dgm:pt modelId="{57A3DA4D-8B11-41A4-BE7A-96D5A2F44ED4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/>
            <a:t>social worker</a:t>
          </a:r>
        </a:p>
      </dgm:t>
    </dgm:pt>
    <dgm:pt modelId="{955731A0-05F0-44FD-8FB8-89F5FEFF66AE}" type="parTrans" cxnId="{E4AB8F70-033B-4F47-A015-54017AA99753}">
      <dgm:prSet/>
      <dgm:spPr/>
      <dgm:t>
        <a:bodyPr/>
        <a:lstStyle/>
        <a:p>
          <a:endParaRPr lang="en-US"/>
        </a:p>
      </dgm:t>
    </dgm:pt>
    <dgm:pt modelId="{55C9A5B6-F1F9-41FB-9CC0-C114DE3AB395}" type="sibTrans" cxnId="{E4AB8F70-033B-4F47-A015-54017AA99753}">
      <dgm:prSet/>
      <dgm:spPr/>
      <dgm:t>
        <a:bodyPr/>
        <a:lstStyle/>
        <a:p>
          <a:endParaRPr lang="en-US"/>
        </a:p>
      </dgm:t>
    </dgm:pt>
    <dgm:pt modelId="{D876884B-8431-47CD-A6D3-5618F208A2C6}" type="pres">
      <dgm:prSet presAssocID="{A879CCF5-3680-4F12-8D2F-2BA470056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445CC-A094-4067-939F-176A950F805C}" type="pres">
      <dgm:prSet presAssocID="{FA50C997-DC83-4AC9-A1F6-220013843D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47BED-6508-43CA-A9D7-EE3EF6A76491}" type="pres">
      <dgm:prSet presAssocID="{FA50C997-DC83-4AC9-A1F6-220013843D30}" presName="spNode" presStyleCnt="0"/>
      <dgm:spPr/>
    </dgm:pt>
    <dgm:pt modelId="{9B986E57-3608-48F0-89E2-2C5C9052BA1E}" type="pres">
      <dgm:prSet presAssocID="{878DB107-693C-4684-9781-D772A7F0714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9813C7E-E5A0-4E1D-A064-EDB0E9473FDD}" type="pres">
      <dgm:prSet presAssocID="{9CFADE10-C036-4F07-8897-9B807A8225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7F7EC-0534-4E1C-AC12-623EA5A4C129}" type="pres">
      <dgm:prSet presAssocID="{9CFADE10-C036-4F07-8897-9B807A8225BE}" presName="spNode" presStyleCnt="0"/>
      <dgm:spPr/>
    </dgm:pt>
    <dgm:pt modelId="{D4988028-7C79-4085-AF6C-6E711F298178}" type="pres">
      <dgm:prSet presAssocID="{D1EABCCA-36B3-49A1-89D7-7EBF6DF5722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3AA00D2-F884-4D2B-952D-06CC2F04C1C7}" type="pres">
      <dgm:prSet presAssocID="{241F4DE5-2E6B-4F35-8064-6265CF19B9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A117B-D21F-4982-82E4-69796CB3F858}" type="pres">
      <dgm:prSet presAssocID="{241F4DE5-2E6B-4F35-8064-6265CF19B92D}" presName="spNode" presStyleCnt="0"/>
      <dgm:spPr/>
    </dgm:pt>
    <dgm:pt modelId="{7751F1C1-67DB-4B40-87C9-234484312125}" type="pres">
      <dgm:prSet presAssocID="{09595CDB-60C7-458E-AD22-49EC51F335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89E469A-B2FE-43ED-8525-D71B3B5EC541}" type="pres">
      <dgm:prSet presAssocID="{DCF67B3A-1C42-479A-8272-360D06877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DE184-82B4-4D94-9175-8C96124B56E8}" type="pres">
      <dgm:prSet presAssocID="{DCF67B3A-1C42-479A-8272-360D06877B53}" presName="spNode" presStyleCnt="0"/>
      <dgm:spPr/>
    </dgm:pt>
    <dgm:pt modelId="{D12D0871-07E7-4DB2-BB5E-4D18644C6DB4}" type="pres">
      <dgm:prSet presAssocID="{6B183180-C766-49A0-BBD5-0E1D15AEA14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FED9D3E-40CB-4287-A12E-BFE4AB7D87FB}" type="pres">
      <dgm:prSet presAssocID="{57A3DA4D-8B11-41A4-BE7A-96D5A2F44E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542A3-6BC6-484E-8913-5B57DF611ECE}" type="pres">
      <dgm:prSet presAssocID="{57A3DA4D-8B11-41A4-BE7A-96D5A2F44ED4}" presName="spNode" presStyleCnt="0"/>
      <dgm:spPr/>
    </dgm:pt>
    <dgm:pt modelId="{0BC31F07-EDDC-4297-8828-BBB86F22F300}" type="pres">
      <dgm:prSet presAssocID="{55C9A5B6-F1F9-41FB-9CC0-C114DE3AB39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72F6CA5-10D6-447A-A723-2B0325E58273}" type="presOf" srcId="{57A3DA4D-8B11-41A4-BE7A-96D5A2F44ED4}" destId="{1FED9D3E-40CB-4287-A12E-BFE4AB7D87FB}" srcOrd="0" destOrd="0" presId="urn:microsoft.com/office/officeart/2005/8/layout/cycle6"/>
    <dgm:cxn modelId="{B522FE65-3788-4F36-8924-5D41EF41BC4C}" srcId="{A879CCF5-3680-4F12-8D2F-2BA47005614D}" destId="{FA50C997-DC83-4AC9-A1F6-220013843D30}" srcOrd="0" destOrd="0" parTransId="{9A6CC6F0-2C98-455F-99DD-985CBFF7D7F4}" sibTransId="{878DB107-693C-4684-9781-D772A7F07148}"/>
    <dgm:cxn modelId="{EAEEA285-A8CD-4A30-94BF-B60418E7566C}" srcId="{A879CCF5-3680-4F12-8D2F-2BA47005614D}" destId="{9CFADE10-C036-4F07-8897-9B807A8225BE}" srcOrd="1" destOrd="0" parTransId="{5FC2C9ED-4B16-4701-BF2C-E5E1195869DA}" sibTransId="{D1EABCCA-36B3-49A1-89D7-7EBF6DF5722E}"/>
    <dgm:cxn modelId="{FBB79C06-F457-4CA7-AF07-D4FB4B81E413}" type="presOf" srcId="{6B183180-C766-49A0-BBD5-0E1D15AEA140}" destId="{D12D0871-07E7-4DB2-BB5E-4D18644C6DB4}" srcOrd="0" destOrd="0" presId="urn:microsoft.com/office/officeart/2005/8/layout/cycle6"/>
    <dgm:cxn modelId="{8ED218E0-DD0D-4DDC-91E4-29C60BC73921}" type="presOf" srcId="{A879CCF5-3680-4F12-8D2F-2BA47005614D}" destId="{D876884B-8431-47CD-A6D3-5618F208A2C6}" srcOrd="0" destOrd="0" presId="urn:microsoft.com/office/officeart/2005/8/layout/cycle6"/>
    <dgm:cxn modelId="{DB2B51F8-F785-472C-B1DB-2CBD60733587}" srcId="{A879CCF5-3680-4F12-8D2F-2BA47005614D}" destId="{241F4DE5-2E6B-4F35-8064-6265CF19B92D}" srcOrd="2" destOrd="0" parTransId="{0D1C9BA5-0F5A-4A8D-982A-91E1396A39F7}" sibTransId="{09595CDB-60C7-458E-AD22-49EC51F3358A}"/>
    <dgm:cxn modelId="{2336F203-5909-4B35-BBEB-5B775A4970EE}" type="presOf" srcId="{09595CDB-60C7-458E-AD22-49EC51F3358A}" destId="{7751F1C1-67DB-4B40-87C9-234484312125}" srcOrd="0" destOrd="0" presId="urn:microsoft.com/office/officeart/2005/8/layout/cycle6"/>
    <dgm:cxn modelId="{C2165816-FF84-4B0D-85A0-8932DD22C3A0}" type="presOf" srcId="{878DB107-693C-4684-9781-D772A7F07148}" destId="{9B986E57-3608-48F0-89E2-2C5C9052BA1E}" srcOrd="0" destOrd="0" presId="urn:microsoft.com/office/officeart/2005/8/layout/cycle6"/>
    <dgm:cxn modelId="{36E37F8C-8097-4BB2-933E-C91627E8B22B}" srcId="{A879CCF5-3680-4F12-8D2F-2BA47005614D}" destId="{DCF67B3A-1C42-479A-8272-360D06877B53}" srcOrd="3" destOrd="0" parTransId="{63573BED-51C9-446C-ACE1-51ADFB4432F9}" sibTransId="{6B183180-C766-49A0-BBD5-0E1D15AEA140}"/>
    <dgm:cxn modelId="{E4AB8F70-033B-4F47-A015-54017AA99753}" srcId="{A879CCF5-3680-4F12-8D2F-2BA47005614D}" destId="{57A3DA4D-8B11-41A4-BE7A-96D5A2F44ED4}" srcOrd="4" destOrd="0" parTransId="{955731A0-05F0-44FD-8FB8-89F5FEFF66AE}" sibTransId="{55C9A5B6-F1F9-41FB-9CC0-C114DE3AB395}"/>
    <dgm:cxn modelId="{34C5E5C6-F4CF-46D8-9792-86D98AED9BD5}" type="presOf" srcId="{9CFADE10-C036-4F07-8897-9B807A8225BE}" destId="{49813C7E-E5A0-4E1D-A064-EDB0E9473FDD}" srcOrd="0" destOrd="0" presId="urn:microsoft.com/office/officeart/2005/8/layout/cycle6"/>
    <dgm:cxn modelId="{3506330F-7F5F-4A75-9963-058D7E7E9C81}" type="presOf" srcId="{DCF67B3A-1C42-479A-8272-360D06877B53}" destId="{E89E469A-B2FE-43ED-8525-D71B3B5EC541}" srcOrd="0" destOrd="0" presId="urn:microsoft.com/office/officeart/2005/8/layout/cycle6"/>
    <dgm:cxn modelId="{5E56E19F-8745-44A5-8D1D-2F18CBFF4770}" type="presOf" srcId="{FA50C997-DC83-4AC9-A1F6-220013843D30}" destId="{A1A445CC-A094-4067-939F-176A950F805C}" srcOrd="0" destOrd="0" presId="urn:microsoft.com/office/officeart/2005/8/layout/cycle6"/>
    <dgm:cxn modelId="{B2716863-F871-4C6A-BD12-CB1AB0439C80}" type="presOf" srcId="{55C9A5B6-F1F9-41FB-9CC0-C114DE3AB395}" destId="{0BC31F07-EDDC-4297-8828-BBB86F22F300}" srcOrd="0" destOrd="0" presId="urn:microsoft.com/office/officeart/2005/8/layout/cycle6"/>
    <dgm:cxn modelId="{16D89957-9D4E-4480-A2D5-8CC2F9FC45BD}" type="presOf" srcId="{D1EABCCA-36B3-49A1-89D7-7EBF6DF5722E}" destId="{D4988028-7C79-4085-AF6C-6E711F298178}" srcOrd="0" destOrd="0" presId="urn:microsoft.com/office/officeart/2005/8/layout/cycle6"/>
    <dgm:cxn modelId="{CED09A02-D05F-462A-97DE-F7D45088AB88}" type="presOf" srcId="{241F4DE5-2E6B-4F35-8064-6265CF19B92D}" destId="{73AA00D2-F884-4D2B-952D-06CC2F04C1C7}" srcOrd="0" destOrd="0" presId="urn:microsoft.com/office/officeart/2005/8/layout/cycle6"/>
    <dgm:cxn modelId="{6519F805-C54E-45CF-B8EB-8ADE23E71246}" type="presParOf" srcId="{D876884B-8431-47CD-A6D3-5618F208A2C6}" destId="{A1A445CC-A094-4067-939F-176A950F805C}" srcOrd="0" destOrd="0" presId="urn:microsoft.com/office/officeart/2005/8/layout/cycle6"/>
    <dgm:cxn modelId="{92F775F7-51C2-41F6-B686-7B57F2C273DC}" type="presParOf" srcId="{D876884B-8431-47CD-A6D3-5618F208A2C6}" destId="{0DF47BED-6508-43CA-A9D7-EE3EF6A76491}" srcOrd="1" destOrd="0" presId="urn:microsoft.com/office/officeart/2005/8/layout/cycle6"/>
    <dgm:cxn modelId="{5BC9B2D5-0C2A-4BC3-AC77-0CB3D1BF9329}" type="presParOf" srcId="{D876884B-8431-47CD-A6D3-5618F208A2C6}" destId="{9B986E57-3608-48F0-89E2-2C5C9052BA1E}" srcOrd="2" destOrd="0" presId="urn:microsoft.com/office/officeart/2005/8/layout/cycle6"/>
    <dgm:cxn modelId="{DB4CA4F8-CCE3-497C-93B9-BCAE9EF476DE}" type="presParOf" srcId="{D876884B-8431-47CD-A6D3-5618F208A2C6}" destId="{49813C7E-E5A0-4E1D-A064-EDB0E9473FDD}" srcOrd="3" destOrd="0" presId="urn:microsoft.com/office/officeart/2005/8/layout/cycle6"/>
    <dgm:cxn modelId="{1854C4DE-DB5C-48C8-8CDF-A9251C6463D4}" type="presParOf" srcId="{D876884B-8431-47CD-A6D3-5618F208A2C6}" destId="{38F7F7EC-0534-4E1C-AC12-623EA5A4C129}" srcOrd="4" destOrd="0" presId="urn:microsoft.com/office/officeart/2005/8/layout/cycle6"/>
    <dgm:cxn modelId="{BBFEE867-56BE-4C01-8489-07AF4DD39477}" type="presParOf" srcId="{D876884B-8431-47CD-A6D3-5618F208A2C6}" destId="{D4988028-7C79-4085-AF6C-6E711F298178}" srcOrd="5" destOrd="0" presId="urn:microsoft.com/office/officeart/2005/8/layout/cycle6"/>
    <dgm:cxn modelId="{DA10F105-9CCA-4457-B8AD-E379C5DA2BF0}" type="presParOf" srcId="{D876884B-8431-47CD-A6D3-5618F208A2C6}" destId="{73AA00D2-F884-4D2B-952D-06CC2F04C1C7}" srcOrd="6" destOrd="0" presId="urn:microsoft.com/office/officeart/2005/8/layout/cycle6"/>
    <dgm:cxn modelId="{39FBCB9F-F3A4-4523-92FD-F0E4F94CCACC}" type="presParOf" srcId="{D876884B-8431-47CD-A6D3-5618F208A2C6}" destId="{8ECA117B-D21F-4982-82E4-69796CB3F858}" srcOrd="7" destOrd="0" presId="urn:microsoft.com/office/officeart/2005/8/layout/cycle6"/>
    <dgm:cxn modelId="{134462F3-4F38-45F1-BDAE-E968D8CE8C8B}" type="presParOf" srcId="{D876884B-8431-47CD-A6D3-5618F208A2C6}" destId="{7751F1C1-67DB-4B40-87C9-234484312125}" srcOrd="8" destOrd="0" presId="urn:microsoft.com/office/officeart/2005/8/layout/cycle6"/>
    <dgm:cxn modelId="{5426AE23-F1E8-4159-87D0-F26400BB9476}" type="presParOf" srcId="{D876884B-8431-47CD-A6D3-5618F208A2C6}" destId="{E89E469A-B2FE-43ED-8525-D71B3B5EC541}" srcOrd="9" destOrd="0" presId="urn:microsoft.com/office/officeart/2005/8/layout/cycle6"/>
    <dgm:cxn modelId="{B6DEA153-9F98-4052-9928-CF3C0798DD69}" type="presParOf" srcId="{D876884B-8431-47CD-A6D3-5618F208A2C6}" destId="{91ADE184-82B4-4D94-9175-8C96124B56E8}" srcOrd="10" destOrd="0" presId="urn:microsoft.com/office/officeart/2005/8/layout/cycle6"/>
    <dgm:cxn modelId="{E18B1B9D-4F39-446C-971C-EB5A6A29EA9B}" type="presParOf" srcId="{D876884B-8431-47CD-A6D3-5618F208A2C6}" destId="{D12D0871-07E7-4DB2-BB5E-4D18644C6DB4}" srcOrd="11" destOrd="0" presId="urn:microsoft.com/office/officeart/2005/8/layout/cycle6"/>
    <dgm:cxn modelId="{47D99D08-B7A3-42A0-BB5C-74A8A1C40E07}" type="presParOf" srcId="{D876884B-8431-47CD-A6D3-5618F208A2C6}" destId="{1FED9D3E-40CB-4287-A12E-BFE4AB7D87FB}" srcOrd="12" destOrd="0" presId="urn:microsoft.com/office/officeart/2005/8/layout/cycle6"/>
    <dgm:cxn modelId="{2F0F3C63-24F5-429E-86AC-10EEA68B5EF7}" type="presParOf" srcId="{D876884B-8431-47CD-A6D3-5618F208A2C6}" destId="{FC3542A3-6BC6-484E-8913-5B57DF611ECE}" srcOrd="13" destOrd="0" presId="urn:microsoft.com/office/officeart/2005/8/layout/cycle6"/>
    <dgm:cxn modelId="{AF27C5DE-BB75-4138-A622-39BD8613FBB2}" type="presParOf" srcId="{D876884B-8431-47CD-A6D3-5618F208A2C6}" destId="{0BC31F07-EDDC-4297-8828-BBB86F22F30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947F35-5482-4C04-A68A-7C45752F5E9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803A6-3588-4F3E-B05F-9B8CF656C402}">
      <dgm:prSet phldrT="[Text]"/>
      <dgm:spPr/>
      <dgm:t>
        <a:bodyPr/>
        <a:lstStyle/>
        <a:p>
          <a:r>
            <a:rPr lang="en-US" dirty="0"/>
            <a:t>regional</a:t>
          </a:r>
        </a:p>
      </dgm:t>
    </dgm:pt>
    <dgm:pt modelId="{E9DE9ED4-12AA-46B1-B14C-E900EA7132BB}" type="parTrans" cxnId="{39F58922-89AD-4BE2-A5D2-59152989F1F5}">
      <dgm:prSet/>
      <dgm:spPr/>
      <dgm:t>
        <a:bodyPr/>
        <a:lstStyle/>
        <a:p>
          <a:endParaRPr lang="en-US"/>
        </a:p>
      </dgm:t>
    </dgm:pt>
    <dgm:pt modelId="{9B0F66D9-4CF7-4A9B-9CEC-5DC50D46405E}" type="sibTrans" cxnId="{39F58922-89AD-4BE2-A5D2-59152989F1F5}">
      <dgm:prSet/>
      <dgm:spPr/>
      <dgm:t>
        <a:bodyPr/>
        <a:lstStyle/>
        <a:p>
          <a:endParaRPr lang="en-US"/>
        </a:p>
      </dgm:t>
    </dgm:pt>
    <dgm:pt modelId="{D7EB67BB-21C7-417E-A274-07787AD1AA6C}">
      <dgm:prSet phldrT="[Text]"/>
      <dgm:spPr/>
      <dgm:t>
        <a:bodyPr/>
        <a:lstStyle/>
        <a:p>
          <a:r>
            <a:rPr lang="en-US" dirty="0"/>
            <a:t>negotiate</a:t>
          </a:r>
        </a:p>
      </dgm:t>
    </dgm:pt>
    <dgm:pt modelId="{F5861461-A5CA-469D-B098-7DCFCE1D152A}" type="parTrans" cxnId="{A4CF9A41-F091-442E-BC11-AEFB282FCBE0}">
      <dgm:prSet/>
      <dgm:spPr/>
      <dgm:t>
        <a:bodyPr/>
        <a:lstStyle/>
        <a:p>
          <a:endParaRPr lang="en-US"/>
        </a:p>
      </dgm:t>
    </dgm:pt>
    <dgm:pt modelId="{68095A5E-2368-4593-ADD6-7BBA46B0EFDC}" type="sibTrans" cxnId="{A4CF9A41-F091-442E-BC11-AEFB282FCBE0}">
      <dgm:prSet/>
      <dgm:spPr/>
      <dgm:t>
        <a:bodyPr/>
        <a:lstStyle/>
        <a:p>
          <a:endParaRPr lang="en-US"/>
        </a:p>
      </dgm:t>
    </dgm:pt>
    <dgm:pt modelId="{A203CFE7-7F7B-4829-99C3-2BA2FC2B14E6}">
      <dgm:prSet phldrT="[Text]"/>
      <dgm:spPr/>
      <dgm:t>
        <a:bodyPr/>
        <a:lstStyle/>
        <a:p>
          <a:r>
            <a:rPr lang="en-US" dirty="0"/>
            <a:t>Allow for rate negotiation w/ guardrails</a:t>
          </a:r>
        </a:p>
      </dgm:t>
    </dgm:pt>
    <dgm:pt modelId="{28789AA5-8A3F-4FF5-B3B2-17AEAF88F39C}" type="parTrans" cxnId="{0E15D140-5E2A-4023-9F91-71A248BA9ACC}">
      <dgm:prSet/>
      <dgm:spPr/>
      <dgm:t>
        <a:bodyPr/>
        <a:lstStyle/>
        <a:p>
          <a:endParaRPr lang="en-US"/>
        </a:p>
      </dgm:t>
    </dgm:pt>
    <dgm:pt modelId="{EBF7A996-3F91-4D7E-A0D6-0E3364CB0729}" type="sibTrans" cxnId="{0E15D140-5E2A-4023-9F91-71A248BA9ACC}">
      <dgm:prSet/>
      <dgm:spPr/>
      <dgm:t>
        <a:bodyPr/>
        <a:lstStyle/>
        <a:p>
          <a:endParaRPr lang="en-US"/>
        </a:p>
      </dgm:t>
    </dgm:pt>
    <dgm:pt modelId="{B8B31813-2BB8-4177-9E14-E3749080DFE4}">
      <dgm:prSet phldrT="[Text]" custT="1"/>
      <dgm:spPr/>
      <dgm:t>
        <a:bodyPr/>
        <a:lstStyle/>
        <a:p>
          <a:r>
            <a:rPr lang="en-US" sz="2400" dirty="0"/>
            <a:t>Region factors were used</a:t>
          </a:r>
        </a:p>
      </dgm:t>
    </dgm:pt>
    <dgm:pt modelId="{45609DA8-CE98-4726-B231-7C9F8EABD171}" type="parTrans" cxnId="{326A33F3-FA41-41B5-8943-D67FA76520BA}">
      <dgm:prSet/>
      <dgm:spPr/>
      <dgm:t>
        <a:bodyPr/>
        <a:lstStyle/>
        <a:p>
          <a:endParaRPr lang="en-US"/>
        </a:p>
      </dgm:t>
    </dgm:pt>
    <dgm:pt modelId="{0BCF878C-FE75-4AC9-A392-959BA79A5E6F}" type="sibTrans" cxnId="{326A33F3-FA41-41B5-8943-D67FA76520BA}">
      <dgm:prSet/>
      <dgm:spPr/>
      <dgm:t>
        <a:bodyPr/>
        <a:lstStyle/>
        <a:p>
          <a:endParaRPr lang="en-US"/>
        </a:p>
      </dgm:t>
    </dgm:pt>
    <dgm:pt modelId="{2BE13CC1-142A-4C6E-98E2-8100745628C9}">
      <dgm:prSet phldrT="[Text]" custT="1"/>
      <dgm:spPr/>
      <dgm:t>
        <a:bodyPr/>
        <a:lstStyle/>
        <a:p>
          <a:endParaRPr lang="en-US" sz="2400" dirty="0"/>
        </a:p>
      </dgm:t>
    </dgm:pt>
    <dgm:pt modelId="{419948C3-3BBB-40D3-9F9D-38F193AE31F7}" type="parTrans" cxnId="{E3CD6BC3-ADC8-4E8E-849B-B684D9B72FCB}">
      <dgm:prSet/>
      <dgm:spPr/>
      <dgm:t>
        <a:bodyPr/>
        <a:lstStyle/>
        <a:p>
          <a:endParaRPr lang="en-US"/>
        </a:p>
      </dgm:t>
    </dgm:pt>
    <dgm:pt modelId="{D12B18AE-AAC0-414D-81BF-9F438E1A5FB3}" type="sibTrans" cxnId="{E3CD6BC3-ADC8-4E8E-849B-B684D9B72FCB}">
      <dgm:prSet/>
      <dgm:spPr/>
      <dgm:t>
        <a:bodyPr/>
        <a:lstStyle/>
        <a:p>
          <a:endParaRPr lang="en-US"/>
        </a:p>
      </dgm:t>
    </dgm:pt>
    <dgm:pt modelId="{155C6791-C8F9-45CF-A288-02832DCE123F}">
      <dgm:prSet phldrT="[Text]"/>
      <dgm:spPr/>
      <dgm:t>
        <a:bodyPr/>
        <a:lstStyle/>
        <a:p>
          <a:endParaRPr lang="en-US" dirty="0"/>
        </a:p>
      </dgm:t>
    </dgm:pt>
    <dgm:pt modelId="{0E3E8F04-B152-4EAA-9BC3-BADB313F1E13}" type="parTrans" cxnId="{4A40339A-9349-4B90-AF7B-70496F0727E1}">
      <dgm:prSet/>
      <dgm:spPr/>
      <dgm:t>
        <a:bodyPr/>
        <a:lstStyle/>
        <a:p>
          <a:endParaRPr lang="en-US"/>
        </a:p>
      </dgm:t>
    </dgm:pt>
    <dgm:pt modelId="{AB44FFCB-A378-43CE-96ED-AB54244FC1DB}" type="sibTrans" cxnId="{4A40339A-9349-4B90-AF7B-70496F0727E1}">
      <dgm:prSet/>
      <dgm:spPr/>
      <dgm:t>
        <a:bodyPr/>
        <a:lstStyle/>
        <a:p>
          <a:endParaRPr lang="en-US"/>
        </a:p>
      </dgm:t>
    </dgm:pt>
    <dgm:pt modelId="{22789A26-F4DA-4E3B-AE01-BB306EDD08A9}" type="pres">
      <dgm:prSet presAssocID="{A7947F35-5482-4C04-A68A-7C45752F5E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B56CDC-40DF-49CB-8F03-8B02FE80C380}" type="pres">
      <dgm:prSet presAssocID="{02C803A6-3588-4F3E-B05F-9B8CF656C402}" presName="linNode" presStyleCnt="0"/>
      <dgm:spPr/>
    </dgm:pt>
    <dgm:pt modelId="{BCE93CA4-2D75-4D08-9269-FF627E4CA094}" type="pres">
      <dgm:prSet presAssocID="{02C803A6-3588-4F3E-B05F-9B8CF656C40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D3E80-FAC4-402A-8B0A-4AD04E5514F5}" type="pres">
      <dgm:prSet presAssocID="{02C803A6-3588-4F3E-B05F-9B8CF656C40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238E3-79BE-4406-909C-89D38E9E1065}" type="pres">
      <dgm:prSet presAssocID="{9B0F66D9-4CF7-4A9B-9CEC-5DC50D46405E}" presName="spacing" presStyleCnt="0"/>
      <dgm:spPr/>
    </dgm:pt>
    <dgm:pt modelId="{B166140A-C59F-4D31-A76D-5D0383291542}" type="pres">
      <dgm:prSet presAssocID="{D7EB67BB-21C7-417E-A274-07787AD1AA6C}" presName="linNode" presStyleCnt="0"/>
      <dgm:spPr/>
    </dgm:pt>
    <dgm:pt modelId="{A8D126F1-F9D7-4D0E-B1AB-55E99DB18FD4}" type="pres">
      <dgm:prSet presAssocID="{D7EB67BB-21C7-417E-A274-07787AD1AA6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48EB0-109C-46FE-8154-AB53A30DDF41}" type="pres">
      <dgm:prSet presAssocID="{D7EB67BB-21C7-417E-A274-07787AD1AA6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12884-07A7-49AB-BFC1-941977962F51}" type="presOf" srcId="{A7947F35-5482-4C04-A68A-7C45752F5E9C}" destId="{22789A26-F4DA-4E3B-AE01-BB306EDD08A9}" srcOrd="0" destOrd="0" presId="urn:microsoft.com/office/officeart/2005/8/layout/vList6"/>
    <dgm:cxn modelId="{B148B879-E58B-4BAF-B373-71B3C84E0261}" type="presOf" srcId="{155C6791-C8F9-45CF-A288-02832DCE123F}" destId="{44C48EB0-109C-46FE-8154-AB53A30DDF41}" srcOrd="0" destOrd="0" presId="urn:microsoft.com/office/officeart/2005/8/layout/vList6"/>
    <dgm:cxn modelId="{A4CF9A41-F091-442E-BC11-AEFB282FCBE0}" srcId="{A7947F35-5482-4C04-A68A-7C45752F5E9C}" destId="{D7EB67BB-21C7-417E-A274-07787AD1AA6C}" srcOrd="1" destOrd="0" parTransId="{F5861461-A5CA-469D-B098-7DCFCE1D152A}" sibTransId="{68095A5E-2368-4593-ADD6-7BBA46B0EFDC}"/>
    <dgm:cxn modelId="{0E15D140-5E2A-4023-9F91-71A248BA9ACC}" srcId="{D7EB67BB-21C7-417E-A274-07787AD1AA6C}" destId="{A203CFE7-7F7B-4829-99C3-2BA2FC2B14E6}" srcOrd="1" destOrd="0" parTransId="{28789AA5-8A3F-4FF5-B3B2-17AEAF88F39C}" sibTransId="{EBF7A996-3F91-4D7E-A0D6-0E3364CB0729}"/>
    <dgm:cxn modelId="{5DAD4850-C444-4F47-B58B-89896822B240}" type="presOf" srcId="{02C803A6-3588-4F3E-B05F-9B8CF656C402}" destId="{BCE93CA4-2D75-4D08-9269-FF627E4CA094}" srcOrd="0" destOrd="0" presId="urn:microsoft.com/office/officeart/2005/8/layout/vList6"/>
    <dgm:cxn modelId="{E3CD6BC3-ADC8-4E8E-849B-B684D9B72FCB}" srcId="{02C803A6-3588-4F3E-B05F-9B8CF656C402}" destId="{2BE13CC1-142A-4C6E-98E2-8100745628C9}" srcOrd="0" destOrd="0" parTransId="{419948C3-3BBB-40D3-9F9D-38F193AE31F7}" sibTransId="{D12B18AE-AAC0-414D-81BF-9F438E1A5FB3}"/>
    <dgm:cxn modelId="{4A40339A-9349-4B90-AF7B-70496F0727E1}" srcId="{D7EB67BB-21C7-417E-A274-07787AD1AA6C}" destId="{155C6791-C8F9-45CF-A288-02832DCE123F}" srcOrd="0" destOrd="0" parTransId="{0E3E8F04-B152-4EAA-9BC3-BADB313F1E13}" sibTransId="{AB44FFCB-A378-43CE-96ED-AB54244FC1DB}"/>
    <dgm:cxn modelId="{A3034E30-E6C1-4FEA-8180-B10B45F95DD7}" type="presOf" srcId="{D7EB67BB-21C7-417E-A274-07787AD1AA6C}" destId="{A8D126F1-F9D7-4D0E-B1AB-55E99DB18FD4}" srcOrd="0" destOrd="0" presId="urn:microsoft.com/office/officeart/2005/8/layout/vList6"/>
    <dgm:cxn modelId="{4185C5BE-DFCC-460A-BDA6-EE76B2F154E6}" type="presOf" srcId="{B8B31813-2BB8-4177-9E14-E3749080DFE4}" destId="{A51D3E80-FAC4-402A-8B0A-4AD04E5514F5}" srcOrd="0" destOrd="1" presId="urn:microsoft.com/office/officeart/2005/8/layout/vList6"/>
    <dgm:cxn modelId="{39F58922-89AD-4BE2-A5D2-59152989F1F5}" srcId="{A7947F35-5482-4C04-A68A-7C45752F5E9C}" destId="{02C803A6-3588-4F3E-B05F-9B8CF656C402}" srcOrd="0" destOrd="0" parTransId="{E9DE9ED4-12AA-46B1-B14C-E900EA7132BB}" sibTransId="{9B0F66D9-4CF7-4A9B-9CEC-5DC50D46405E}"/>
    <dgm:cxn modelId="{8F3F0B2C-AFDF-49DC-9686-1DFA839914DA}" type="presOf" srcId="{A203CFE7-7F7B-4829-99C3-2BA2FC2B14E6}" destId="{44C48EB0-109C-46FE-8154-AB53A30DDF41}" srcOrd="0" destOrd="1" presId="urn:microsoft.com/office/officeart/2005/8/layout/vList6"/>
    <dgm:cxn modelId="{326A33F3-FA41-41B5-8943-D67FA76520BA}" srcId="{02C803A6-3588-4F3E-B05F-9B8CF656C402}" destId="{B8B31813-2BB8-4177-9E14-E3749080DFE4}" srcOrd="1" destOrd="0" parTransId="{45609DA8-CE98-4726-B231-7C9F8EABD171}" sibTransId="{0BCF878C-FE75-4AC9-A392-959BA79A5E6F}"/>
    <dgm:cxn modelId="{486517AD-DF55-415B-B2E3-31EC31FEAD72}" type="presOf" srcId="{2BE13CC1-142A-4C6E-98E2-8100745628C9}" destId="{A51D3E80-FAC4-402A-8B0A-4AD04E5514F5}" srcOrd="0" destOrd="0" presId="urn:microsoft.com/office/officeart/2005/8/layout/vList6"/>
    <dgm:cxn modelId="{9F650B91-8C53-4729-8632-EBC36F2B6833}" type="presParOf" srcId="{22789A26-F4DA-4E3B-AE01-BB306EDD08A9}" destId="{68B56CDC-40DF-49CB-8F03-8B02FE80C380}" srcOrd="0" destOrd="0" presId="urn:microsoft.com/office/officeart/2005/8/layout/vList6"/>
    <dgm:cxn modelId="{50D53F1B-9684-4B3C-8518-DFEC2613D0AC}" type="presParOf" srcId="{68B56CDC-40DF-49CB-8F03-8B02FE80C380}" destId="{BCE93CA4-2D75-4D08-9269-FF627E4CA094}" srcOrd="0" destOrd="0" presId="urn:microsoft.com/office/officeart/2005/8/layout/vList6"/>
    <dgm:cxn modelId="{BFD31171-320A-4CBB-8851-068D43AF45D4}" type="presParOf" srcId="{68B56CDC-40DF-49CB-8F03-8B02FE80C380}" destId="{A51D3E80-FAC4-402A-8B0A-4AD04E5514F5}" srcOrd="1" destOrd="0" presId="urn:microsoft.com/office/officeart/2005/8/layout/vList6"/>
    <dgm:cxn modelId="{1D765F26-A856-4F25-9A07-29AE87BD5FCD}" type="presParOf" srcId="{22789A26-F4DA-4E3B-AE01-BB306EDD08A9}" destId="{4C0238E3-79BE-4406-909C-89D38E9E1065}" srcOrd="1" destOrd="0" presId="urn:microsoft.com/office/officeart/2005/8/layout/vList6"/>
    <dgm:cxn modelId="{3A8F8738-9B81-4263-B6D9-966E3181F1AC}" type="presParOf" srcId="{22789A26-F4DA-4E3B-AE01-BB306EDD08A9}" destId="{B166140A-C59F-4D31-A76D-5D0383291542}" srcOrd="2" destOrd="0" presId="urn:microsoft.com/office/officeart/2005/8/layout/vList6"/>
    <dgm:cxn modelId="{24BD388B-9DA8-480D-876D-168F8ED653C7}" type="presParOf" srcId="{B166140A-C59F-4D31-A76D-5D0383291542}" destId="{A8D126F1-F9D7-4D0E-B1AB-55E99DB18FD4}" srcOrd="0" destOrd="0" presId="urn:microsoft.com/office/officeart/2005/8/layout/vList6"/>
    <dgm:cxn modelId="{5146EEA8-C023-4F11-93A9-4611861383A3}" type="presParOf" srcId="{B166140A-C59F-4D31-A76D-5D0383291542}" destId="{44C48EB0-109C-46FE-8154-AB53A30DDF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56293-82D5-41D2-B000-999C70D453C7}">
      <dsp:nvSpPr>
        <dsp:cNvPr id="0" name=""/>
        <dsp:cNvSpPr/>
      </dsp:nvSpPr>
      <dsp:spPr>
        <a:xfrm>
          <a:off x="801" y="765099"/>
          <a:ext cx="2512278" cy="248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Cancer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Advanced Liver Disease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COPD w/Oxygen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Congestive Heart Failure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Renal Failure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Advanced Dementia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Diabetes w/Complications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7951" y="822249"/>
        <a:ext cx="2397978" cy="1836955"/>
      </dsp:txXfrm>
    </dsp:sp>
    <dsp:sp modelId="{D61A5DCA-978B-416B-AACE-EF7A59C897F1}">
      <dsp:nvSpPr>
        <dsp:cNvPr id="0" name=""/>
        <dsp:cNvSpPr/>
      </dsp:nvSpPr>
      <dsp:spPr>
        <a:xfrm>
          <a:off x="1501760" y="1893984"/>
          <a:ext cx="2110727" cy="2110727"/>
        </a:xfrm>
        <a:prstGeom prst="leftCircularArrow">
          <a:avLst>
            <a:gd name="adj1" fmla="val 3008"/>
            <a:gd name="adj2" fmla="val 368925"/>
            <a:gd name="adj3" fmla="val 1282828"/>
            <a:gd name="adj4" fmla="val 8162881"/>
            <a:gd name="adj5" fmla="val 3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02B11-FD29-478A-A710-45499A05027A}">
      <dsp:nvSpPr>
        <dsp:cNvPr id="0" name=""/>
        <dsp:cNvSpPr/>
      </dsp:nvSpPr>
      <dsp:spPr>
        <a:xfrm>
          <a:off x="996438" y="2957714"/>
          <a:ext cx="1700854" cy="676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Diagnosis</a:t>
          </a:r>
        </a:p>
      </dsp:txBody>
      <dsp:txXfrm>
        <a:off x="1016248" y="2977524"/>
        <a:ext cx="1661234" cy="636753"/>
      </dsp:txXfrm>
    </dsp:sp>
    <dsp:sp modelId="{417B9497-2AD4-45C6-89FA-2C695A5429A5}">
      <dsp:nvSpPr>
        <dsp:cNvPr id="0" name=""/>
        <dsp:cNvSpPr/>
      </dsp:nvSpPr>
      <dsp:spPr>
        <a:xfrm>
          <a:off x="2818498" y="612786"/>
          <a:ext cx="2210257" cy="291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Limitations in Activities of Daily Living (eating, bathing, dressing, toileting, transferring, walking)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Significant memory loss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DME – walkers, beds, etc.</a:t>
          </a:r>
        </a:p>
      </dsp:txBody>
      <dsp:txXfrm>
        <a:off x="2883234" y="1302765"/>
        <a:ext cx="2080785" cy="2163086"/>
      </dsp:txXfrm>
    </dsp:sp>
    <dsp:sp modelId="{ED26BCF7-9813-43DC-81DD-55EE5959D917}">
      <dsp:nvSpPr>
        <dsp:cNvPr id="0" name=""/>
        <dsp:cNvSpPr/>
      </dsp:nvSpPr>
      <dsp:spPr>
        <a:xfrm>
          <a:off x="4048116" y="133120"/>
          <a:ext cx="2490237" cy="2490237"/>
        </a:xfrm>
        <a:prstGeom prst="circularArrow">
          <a:avLst>
            <a:gd name="adj1" fmla="val 2550"/>
            <a:gd name="adj2" fmla="val 309370"/>
            <a:gd name="adj3" fmla="val 19966369"/>
            <a:gd name="adj4" fmla="val 13026760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1EC2-114D-45DF-A1FE-BA0146057BE0}">
      <dsp:nvSpPr>
        <dsp:cNvPr id="0" name=""/>
        <dsp:cNvSpPr/>
      </dsp:nvSpPr>
      <dsp:spPr>
        <a:xfrm>
          <a:off x="3504741" y="668458"/>
          <a:ext cx="1700854" cy="676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Functional Impairment</a:t>
          </a:r>
        </a:p>
      </dsp:txBody>
      <dsp:txXfrm>
        <a:off x="3524551" y="688268"/>
        <a:ext cx="1661234" cy="636753"/>
      </dsp:txXfrm>
    </dsp:sp>
    <dsp:sp modelId="{FE489DE8-702A-496E-A952-E25F8A5864B0}">
      <dsp:nvSpPr>
        <dsp:cNvPr id="0" name=""/>
        <dsp:cNvSpPr/>
      </dsp:nvSpPr>
      <dsp:spPr>
        <a:xfrm>
          <a:off x="5395321" y="710477"/>
          <a:ext cx="2380039" cy="2722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Hospital admissions, re-admissions and length-of-stay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Emergency Department visits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Poly-pharmacy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Skilled nursing/rehab stays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Multiple home care episodes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457971" y="773127"/>
        <a:ext cx="2254739" cy="2013743"/>
      </dsp:txXfrm>
    </dsp:sp>
    <dsp:sp modelId="{897D77CC-0DD6-431E-9D4D-B5AF41650714}">
      <dsp:nvSpPr>
        <dsp:cNvPr id="0" name=""/>
        <dsp:cNvSpPr/>
      </dsp:nvSpPr>
      <dsp:spPr>
        <a:xfrm>
          <a:off x="6078369" y="3227621"/>
          <a:ext cx="1700854" cy="676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High Utilization</a:t>
          </a:r>
        </a:p>
      </dsp:txBody>
      <dsp:txXfrm>
        <a:off x="6098179" y="3247431"/>
        <a:ext cx="1661234" cy="636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05087-157D-4574-860C-55B752D898BF}">
      <dsp:nvSpPr>
        <dsp:cNvPr id="0" name=""/>
        <dsp:cNvSpPr/>
      </dsp:nvSpPr>
      <dsp:spPr>
        <a:xfrm rot="5400000">
          <a:off x="-212729" y="213290"/>
          <a:ext cx="1418194" cy="992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Program Development</a:t>
          </a:r>
        </a:p>
      </dsp:txBody>
      <dsp:txXfrm rot="-5400000">
        <a:off x="0" y="496929"/>
        <a:ext cx="992736" cy="425458"/>
      </dsp:txXfrm>
    </dsp:sp>
    <dsp:sp modelId="{30843972-0A37-4B22-9BFD-55588482BB5E}">
      <dsp:nvSpPr>
        <dsp:cNvPr id="0" name=""/>
        <dsp:cNvSpPr/>
      </dsp:nvSpPr>
      <dsp:spPr>
        <a:xfrm rot="5400000">
          <a:off x="3918242" y="-2924944"/>
          <a:ext cx="921826" cy="6772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Set program eligibility criteria and pricing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Defined services required to be provided by palliative care team, by setting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Set operational budget, including direct and indirect costs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Researched potential impact to savings and revenue, based on similar past programs and clinical literature</a:t>
          </a:r>
        </a:p>
      </dsp:txBody>
      <dsp:txXfrm rot="-5400000">
        <a:off x="992736" y="45562"/>
        <a:ext cx="6727839" cy="831826"/>
      </dsp:txXfrm>
    </dsp:sp>
    <dsp:sp modelId="{7A128820-2B13-4162-A8D5-1A7E68EDCE83}">
      <dsp:nvSpPr>
        <dsp:cNvPr id="0" name=""/>
        <dsp:cNvSpPr/>
      </dsp:nvSpPr>
      <dsp:spPr>
        <a:xfrm rot="5400000">
          <a:off x="-212729" y="1434790"/>
          <a:ext cx="1418194" cy="992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Opportunity</a:t>
          </a:r>
        </a:p>
      </dsp:txBody>
      <dsp:txXfrm rot="-5400000">
        <a:off x="0" y="1718429"/>
        <a:ext cx="992736" cy="425458"/>
      </dsp:txXfrm>
    </dsp:sp>
    <dsp:sp modelId="{3E9DE3A2-C4B2-4F85-B974-C5FB22ADE8EB}">
      <dsp:nvSpPr>
        <dsp:cNvPr id="0" name=""/>
        <dsp:cNvSpPr/>
      </dsp:nvSpPr>
      <dsp:spPr>
        <a:xfrm rot="5400000">
          <a:off x="3918242" y="-1703445"/>
          <a:ext cx="921826" cy="6772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Identified eligible members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Calculated total at-risk dollars for eligible members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Segmented dollars by benefit categories</a:t>
          </a:r>
        </a:p>
      </dsp:txBody>
      <dsp:txXfrm rot="-5400000">
        <a:off x="992736" y="1267061"/>
        <a:ext cx="6727839" cy="831826"/>
      </dsp:txXfrm>
    </dsp:sp>
    <dsp:sp modelId="{FCB1F66A-DA58-48C5-B6B4-8AAFD845A84E}">
      <dsp:nvSpPr>
        <dsp:cNvPr id="0" name=""/>
        <dsp:cNvSpPr/>
      </dsp:nvSpPr>
      <dsp:spPr>
        <a:xfrm rot="5400000">
          <a:off x="-212729" y="2656289"/>
          <a:ext cx="1418194" cy="992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Analysis</a:t>
          </a:r>
        </a:p>
      </dsp:txBody>
      <dsp:txXfrm rot="-5400000">
        <a:off x="0" y="2939928"/>
        <a:ext cx="992736" cy="425458"/>
      </dsp:txXfrm>
    </dsp:sp>
    <dsp:sp modelId="{3D8C66C0-35BB-4460-9ED3-0BEA15D3C157}">
      <dsp:nvSpPr>
        <dsp:cNvPr id="0" name=""/>
        <dsp:cNvSpPr/>
      </dsp:nvSpPr>
      <dsp:spPr>
        <a:xfrm rot="5400000">
          <a:off x="3918242" y="-481945"/>
          <a:ext cx="921826" cy="6772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Applied estimated 33% reduction in total health care dollars, found in clinical literature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Applied ramp-up time and enrollment rate estimates (60% engagement after 3 years)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Applied 70% confidence factor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Subtracted program administration costs from gross savings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 rot="-5400000">
        <a:off x="992736" y="2488561"/>
        <a:ext cx="6727839" cy="831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676E-FFB9-4417-8D60-7A1A8D5CDFCE}">
      <dsp:nvSpPr>
        <dsp:cNvPr id="0" name=""/>
        <dsp:cNvSpPr/>
      </dsp:nvSpPr>
      <dsp:spPr>
        <a:xfrm>
          <a:off x="0" y="0"/>
          <a:ext cx="7758752" cy="1174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Alternative Payment model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NOT fee-for-service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Preferably bundled case rate</a:t>
          </a:r>
        </a:p>
      </dsp:txBody>
      <dsp:txXfrm>
        <a:off x="1669201" y="0"/>
        <a:ext cx="6089550" cy="1174515"/>
      </dsp:txXfrm>
    </dsp:sp>
    <dsp:sp modelId="{9C294E3F-BF3D-46AA-96DB-395FA9822A33}">
      <dsp:nvSpPr>
        <dsp:cNvPr id="0" name=""/>
        <dsp:cNvSpPr/>
      </dsp:nvSpPr>
      <dsp:spPr>
        <a:xfrm>
          <a:off x="117451" y="117451"/>
          <a:ext cx="1551750" cy="9396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2ED4E-C297-464F-8637-49C180754469}">
      <dsp:nvSpPr>
        <dsp:cNvPr id="0" name=""/>
        <dsp:cNvSpPr/>
      </dsp:nvSpPr>
      <dsp:spPr>
        <a:xfrm>
          <a:off x="0" y="1291966"/>
          <a:ext cx="7758752" cy="1174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Actuarially Sound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Caregivers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Typical protocol</a:t>
          </a:r>
        </a:p>
      </dsp:txBody>
      <dsp:txXfrm>
        <a:off x="1669201" y="1291966"/>
        <a:ext cx="6089550" cy="1174515"/>
      </dsp:txXfrm>
    </dsp:sp>
    <dsp:sp modelId="{CA5336CD-59A4-4D3E-9D2B-B949BDC8D5F3}">
      <dsp:nvSpPr>
        <dsp:cNvPr id="0" name=""/>
        <dsp:cNvSpPr/>
      </dsp:nvSpPr>
      <dsp:spPr>
        <a:xfrm>
          <a:off x="121206" y="1391227"/>
          <a:ext cx="1551750" cy="9396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7224-2CFD-41E9-9DF5-A30AB6ACECA4}">
      <dsp:nvSpPr>
        <dsp:cNvPr id="0" name=""/>
        <dsp:cNvSpPr/>
      </dsp:nvSpPr>
      <dsp:spPr>
        <a:xfrm>
          <a:off x="0" y="2583933"/>
          <a:ext cx="7758752" cy="1174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Marketable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Contracting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Flexible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Regional</a:t>
          </a:r>
        </a:p>
      </dsp:txBody>
      <dsp:txXfrm>
        <a:off x="1669201" y="2583933"/>
        <a:ext cx="6089550" cy="1174515"/>
      </dsp:txXfrm>
    </dsp:sp>
    <dsp:sp modelId="{32E0BC45-4A3D-4C9F-9731-910101D7D045}">
      <dsp:nvSpPr>
        <dsp:cNvPr id="0" name=""/>
        <dsp:cNvSpPr/>
      </dsp:nvSpPr>
      <dsp:spPr>
        <a:xfrm>
          <a:off x="133527" y="2693219"/>
          <a:ext cx="1551750" cy="9396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83CF8-6B52-4BFB-BA27-21BA445D9800}">
      <dsp:nvSpPr>
        <dsp:cNvPr id="0" name=""/>
        <dsp:cNvSpPr/>
      </dsp:nvSpPr>
      <dsp:spPr>
        <a:xfrm>
          <a:off x="0" y="0"/>
          <a:ext cx="6600739" cy="12336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Who is providing the care?</a:t>
          </a:r>
        </a:p>
      </dsp:txBody>
      <dsp:txXfrm>
        <a:off x="36132" y="36132"/>
        <a:ext cx="5269562" cy="1161360"/>
      </dsp:txXfrm>
    </dsp:sp>
    <dsp:sp modelId="{9930C786-7158-42A7-A484-7EC7A8038EF3}">
      <dsp:nvSpPr>
        <dsp:cNvPr id="0" name=""/>
        <dsp:cNvSpPr/>
      </dsp:nvSpPr>
      <dsp:spPr>
        <a:xfrm>
          <a:off x="582418" y="1439227"/>
          <a:ext cx="6600739" cy="123362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What services are being provided?</a:t>
          </a:r>
        </a:p>
      </dsp:txBody>
      <dsp:txXfrm>
        <a:off x="618550" y="1475359"/>
        <a:ext cx="5144201" cy="1161360"/>
      </dsp:txXfrm>
    </dsp:sp>
    <dsp:sp modelId="{89A36736-C02F-4E2B-A550-77EF12385886}">
      <dsp:nvSpPr>
        <dsp:cNvPr id="0" name=""/>
        <dsp:cNvSpPr/>
      </dsp:nvSpPr>
      <dsp:spPr>
        <a:xfrm>
          <a:off x="1164836" y="2878455"/>
          <a:ext cx="6600739" cy="123362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What is a typical protocol?</a:t>
          </a:r>
        </a:p>
      </dsp:txBody>
      <dsp:txXfrm>
        <a:off x="1200968" y="2914587"/>
        <a:ext cx="5144201" cy="1161360"/>
      </dsp:txXfrm>
    </dsp:sp>
    <dsp:sp modelId="{C2BAC3A1-479E-4308-9E8C-37EBE24C567B}">
      <dsp:nvSpPr>
        <dsp:cNvPr id="0" name=""/>
        <dsp:cNvSpPr/>
      </dsp:nvSpPr>
      <dsp:spPr>
        <a:xfrm>
          <a:off x="5798884" y="935498"/>
          <a:ext cx="801855" cy="801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79301" y="935498"/>
        <a:ext cx="441021" cy="603396"/>
      </dsp:txXfrm>
    </dsp:sp>
    <dsp:sp modelId="{7B3E8322-0153-4692-A4E1-8EAD7496F4CA}">
      <dsp:nvSpPr>
        <dsp:cNvPr id="0" name=""/>
        <dsp:cNvSpPr/>
      </dsp:nvSpPr>
      <dsp:spPr>
        <a:xfrm>
          <a:off x="6381302" y="2366502"/>
          <a:ext cx="801855" cy="801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61719" y="2366502"/>
        <a:ext cx="441021" cy="603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45CC-A094-4067-939F-176A950F805C}">
      <dsp:nvSpPr>
        <dsp:cNvPr id="0" name=""/>
        <dsp:cNvSpPr/>
      </dsp:nvSpPr>
      <dsp:spPr>
        <a:xfrm>
          <a:off x="3263778" y="1805"/>
          <a:ext cx="1238017" cy="80471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physician</a:t>
          </a:r>
        </a:p>
      </dsp:txBody>
      <dsp:txXfrm>
        <a:off x="3303061" y="41088"/>
        <a:ext cx="1159451" cy="726145"/>
      </dsp:txXfrm>
    </dsp:sp>
    <dsp:sp modelId="{9B986E57-3608-48F0-89E2-2C5C9052BA1E}">
      <dsp:nvSpPr>
        <dsp:cNvPr id="0" name=""/>
        <dsp:cNvSpPr/>
      </dsp:nvSpPr>
      <dsp:spPr>
        <a:xfrm>
          <a:off x="2275027" y="404161"/>
          <a:ext cx="3215520" cy="3215520"/>
        </a:xfrm>
        <a:custGeom>
          <a:avLst/>
          <a:gdLst/>
          <a:ahLst/>
          <a:cxnLst/>
          <a:rect l="0" t="0" r="0" b="0"/>
          <a:pathLst>
            <a:path>
              <a:moveTo>
                <a:pt x="2235274" y="127517"/>
              </a:moveTo>
              <a:arcTo wR="1607760" hR="1607760" stAng="17578402" swAng="196152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13C7E-E5A0-4E1D-A064-EDB0E9473FDD}">
      <dsp:nvSpPr>
        <dsp:cNvPr id="0" name=""/>
        <dsp:cNvSpPr/>
      </dsp:nvSpPr>
      <dsp:spPr>
        <a:xfrm>
          <a:off x="4792849" y="1112740"/>
          <a:ext cx="1238017" cy="80471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registered nurse</a:t>
          </a:r>
        </a:p>
      </dsp:txBody>
      <dsp:txXfrm>
        <a:off x="4832132" y="1152023"/>
        <a:ext cx="1159451" cy="726145"/>
      </dsp:txXfrm>
    </dsp:sp>
    <dsp:sp modelId="{D4988028-7C79-4085-AF6C-6E711F298178}">
      <dsp:nvSpPr>
        <dsp:cNvPr id="0" name=""/>
        <dsp:cNvSpPr/>
      </dsp:nvSpPr>
      <dsp:spPr>
        <a:xfrm>
          <a:off x="2275027" y="404161"/>
          <a:ext cx="3215520" cy="3215520"/>
        </a:xfrm>
        <a:custGeom>
          <a:avLst/>
          <a:gdLst/>
          <a:ahLst/>
          <a:cxnLst/>
          <a:rect l="0" t="0" r="0" b="0"/>
          <a:pathLst>
            <a:path>
              <a:moveTo>
                <a:pt x="3213315" y="1523568"/>
              </a:moveTo>
              <a:arcTo wR="1607760" hR="1607760" stAng="21419896" swAng="2196294"/>
            </a:path>
          </a:pathLst>
        </a:custGeom>
        <a:noFill/>
        <a:ln w="6350" cap="flat" cmpd="sng" algn="ctr">
          <a:solidFill>
            <a:schemeClr val="accent5">
              <a:hueOff val="-506077"/>
              <a:satOff val="4642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A00D2-F884-4D2B-952D-06CC2F04C1C7}">
      <dsp:nvSpPr>
        <dsp:cNvPr id="0" name=""/>
        <dsp:cNvSpPr/>
      </dsp:nvSpPr>
      <dsp:spPr>
        <a:xfrm>
          <a:off x="4208796" y="2910271"/>
          <a:ext cx="1238017" cy="80471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other</a:t>
          </a:r>
        </a:p>
      </dsp:txBody>
      <dsp:txXfrm>
        <a:off x="4248079" y="2949554"/>
        <a:ext cx="1159451" cy="726145"/>
      </dsp:txXfrm>
    </dsp:sp>
    <dsp:sp modelId="{7751F1C1-67DB-4B40-87C9-234484312125}">
      <dsp:nvSpPr>
        <dsp:cNvPr id="0" name=""/>
        <dsp:cNvSpPr/>
      </dsp:nvSpPr>
      <dsp:spPr>
        <a:xfrm>
          <a:off x="2275027" y="404161"/>
          <a:ext cx="3215520" cy="3215520"/>
        </a:xfrm>
        <a:custGeom>
          <a:avLst/>
          <a:gdLst/>
          <a:ahLst/>
          <a:cxnLst/>
          <a:rect l="0" t="0" r="0" b="0"/>
          <a:pathLst>
            <a:path>
              <a:moveTo>
                <a:pt x="1927382" y="3183430"/>
              </a:moveTo>
              <a:arcTo wR="1607760" hR="1607760" stAng="4711995" swAng="1376010"/>
            </a:path>
          </a:pathLst>
        </a:custGeom>
        <a:noFill/>
        <a:ln w="6350" cap="flat" cmpd="sng" algn="ctr">
          <a:solidFill>
            <a:schemeClr val="accent5">
              <a:hueOff val="-1012153"/>
              <a:satOff val="9284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E469A-B2FE-43ED-8525-D71B3B5EC541}">
      <dsp:nvSpPr>
        <dsp:cNvPr id="0" name=""/>
        <dsp:cNvSpPr/>
      </dsp:nvSpPr>
      <dsp:spPr>
        <a:xfrm>
          <a:off x="2318760" y="2910271"/>
          <a:ext cx="1238017" cy="80471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advanced practice nurse</a:t>
          </a:r>
        </a:p>
      </dsp:txBody>
      <dsp:txXfrm>
        <a:off x="2358043" y="2949554"/>
        <a:ext cx="1159451" cy="726145"/>
      </dsp:txXfrm>
    </dsp:sp>
    <dsp:sp modelId="{D12D0871-07E7-4DB2-BB5E-4D18644C6DB4}">
      <dsp:nvSpPr>
        <dsp:cNvPr id="0" name=""/>
        <dsp:cNvSpPr/>
      </dsp:nvSpPr>
      <dsp:spPr>
        <a:xfrm>
          <a:off x="2275027" y="404161"/>
          <a:ext cx="3215520" cy="3215520"/>
        </a:xfrm>
        <a:custGeom>
          <a:avLst/>
          <a:gdLst/>
          <a:ahLst/>
          <a:cxnLst/>
          <a:rect l="0" t="0" r="0" b="0"/>
          <a:pathLst>
            <a:path>
              <a:moveTo>
                <a:pt x="268671" y="2497555"/>
              </a:moveTo>
              <a:arcTo wR="1607760" hR="1607760" stAng="8783810" swAng="2196294"/>
            </a:path>
          </a:pathLst>
        </a:custGeom>
        <a:noFill/>
        <a:ln w="6350" cap="flat" cmpd="sng" algn="ctr">
          <a:solidFill>
            <a:schemeClr val="accent5">
              <a:hueOff val="-1518230"/>
              <a:satOff val="13927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9D3E-40CB-4287-A12E-BFE4AB7D87FB}">
      <dsp:nvSpPr>
        <dsp:cNvPr id="0" name=""/>
        <dsp:cNvSpPr/>
      </dsp:nvSpPr>
      <dsp:spPr>
        <a:xfrm>
          <a:off x="1734707" y="1112740"/>
          <a:ext cx="1238017" cy="80471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social worker</a:t>
          </a:r>
        </a:p>
      </dsp:txBody>
      <dsp:txXfrm>
        <a:off x="1773990" y="1152023"/>
        <a:ext cx="1159451" cy="726145"/>
      </dsp:txXfrm>
    </dsp:sp>
    <dsp:sp modelId="{0BC31F07-EDDC-4297-8828-BBB86F22F300}">
      <dsp:nvSpPr>
        <dsp:cNvPr id="0" name=""/>
        <dsp:cNvSpPr/>
      </dsp:nvSpPr>
      <dsp:spPr>
        <a:xfrm>
          <a:off x="2275027" y="404161"/>
          <a:ext cx="3215520" cy="3215520"/>
        </a:xfrm>
        <a:custGeom>
          <a:avLst/>
          <a:gdLst/>
          <a:ahLst/>
          <a:cxnLst/>
          <a:rect l="0" t="0" r="0" b="0"/>
          <a:pathLst>
            <a:path>
              <a:moveTo>
                <a:pt x="280138" y="700945"/>
              </a:moveTo>
              <a:arcTo wR="1607760" hR="1607760" stAng="12860071" swAng="1961527"/>
            </a:path>
          </a:pathLst>
        </a:custGeom>
        <a:noFill/>
        <a:ln w="6350" cap="flat" cmpd="sng" algn="ctr">
          <a:solidFill>
            <a:schemeClr val="accent5">
              <a:hueOff val="-2024307"/>
              <a:satOff val="18569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3E80-FAC4-402A-8B0A-4AD04E5514F5}">
      <dsp:nvSpPr>
        <dsp:cNvPr id="0" name=""/>
        <dsp:cNvSpPr/>
      </dsp:nvSpPr>
      <dsp:spPr>
        <a:xfrm>
          <a:off x="3106230" y="431"/>
          <a:ext cx="4659345" cy="16841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Region factors were used</a:t>
          </a:r>
        </a:p>
      </dsp:txBody>
      <dsp:txXfrm>
        <a:off x="3106230" y="210952"/>
        <a:ext cx="4027783" cy="1263124"/>
      </dsp:txXfrm>
    </dsp:sp>
    <dsp:sp modelId="{BCE93CA4-2D75-4D08-9269-FF627E4CA094}">
      <dsp:nvSpPr>
        <dsp:cNvPr id="0" name=""/>
        <dsp:cNvSpPr/>
      </dsp:nvSpPr>
      <dsp:spPr>
        <a:xfrm>
          <a:off x="0" y="431"/>
          <a:ext cx="3106230" cy="1684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regional</a:t>
          </a:r>
        </a:p>
      </dsp:txBody>
      <dsp:txXfrm>
        <a:off x="82214" y="82645"/>
        <a:ext cx="2941802" cy="1519738"/>
      </dsp:txXfrm>
    </dsp:sp>
    <dsp:sp modelId="{44C48EB0-109C-46FE-8154-AB53A30DDF41}">
      <dsp:nvSpPr>
        <dsp:cNvPr id="0" name=""/>
        <dsp:cNvSpPr/>
      </dsp:nvSpPr>
      <dsp:spPr>
        <a:xfrm>
          <a:off x="3106230" y="1853015"/>
          <a:ext cx="4659345" cy="16841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Allow for rate negotiation w/ guardrails</a:t>
          </a:r>
        </a:p>
      </dsp:txBody>
      <dsp:txXfrm>
        <a:off x="3106230" y="2063536"/>
        <a:ext cx="4027783" cy="1263124"/>
      </dsp:txXfrm>
    </dsp:sp>
    <dsp:sp modelId="{A8D126F1-F9D7-4D0E-B1AB-55E99DB18FD4}">
      <dsp:nvSpPr>
        <dsp:cNvPr id="0" name=""/>
        <dsp:cNvSpPr/>
      </dsp:nvSpPr>
      <dsp:spPr>
        <a:xfrm>
          <a:off x="0" y="1853015"/>
          <a:ext cx="3106230" cy="1684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negotiate</a:t>
          </a:r>
        </a:p>
      </dsp:txBody>
      <dsp:txXfrm>
        <a:off x="82214" y="1935229"/>
        <a:ext cx="2941802" cy="151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6BFE-3CFF-4C6C-9E53-184BBC69E5E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1D3-7D3C-7345-81B7-83ECE6346BB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8505-BB72-D04B-9DD4-A82E2BFC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bullet #2 out loud</a:t>
            </a:r>
          </a:p>
          <a:p>
            <a:r>
              <a:rPr lang="en-US" baseline="0" dirty="0"/>
              <a:t>“We see the people and not the disease”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for the dying!  And</a:t>
            </a:r>
            <a:r>
              <a:rPr lang="en-US" baseline="0" dirty="0"/>
              <a:t> even if dying, many times the disease burden is prolonged (</a:t>
            </a:r>
            <a:r>
              <a:rPr lang="en-US" baseline="0" dirty="0" err="1"/>
              <a:t>eg</a:t>
            </a:r>
            <a:r>
              <a:rPr lang="en-US" baseline="0" dirty="0"/>
              <a:t>, COPD)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algorithms out there – the</a:t>
            </a:r>
            <a:r>
              <a:rPr lang="en-US" baseline="0" dirty="0"/>
              <a:t> people who can benefit have a dx with a high chance of mortality, limited function, and are high-utilizers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</a:t>
            </a:r>
            <a:r>
              <a:rPr lang="en-US" dirty="0" err="1"/>
              <a:t>Avalere</a:t>
            </a:r>
            <a:r>
              <a:rPr lang="en-US" dirty="0"/>
              <a:t> statistics about how many patients</a:t>
            </a:r>
            <a:r>
              <a:rPr lang="en-US" baseline="0" dirty="0"/>
              <a:t> with cancer have ED and hospitalization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Deprescribing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Building a business case includes overall potential impact, return on investment, and value of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77157"/>
            <a:ext cx="1718268" cy="366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06" y="651942"/>
            <a:ext cx="8007000" cy="14175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8" y="2848897"/>
            <a:ext cx="3263714" cy="148610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448" y="2306561"/>
            <a:ext cx="4573032" cy="24434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500" b="1" cap="all" baseline="0">
                <a:solidFill>
                  <a:schemeClr val="bg1"/>
                </a:solidFill>
                <a:latin typeface="+mj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Presenter/Author 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5449" y="2584129"/>
            <a:ext cx="4572710" cy="22401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350" b="1" baseline="0">
                <a:solidFill>
                  <a:schemeClr val="bg1"/>
                </a:solidFill>
                <a:latin typeface="+mj-lt"/>
              </a:defRPr>
            </a:lvl1pPr>
            <a:lvl2pPr marL="342884" indent="0">
              <a:buFont typeface="+mj-lt"/>
              <a:buNone/>
              <a:defRPr/>
            </a:lvl2pPr>
            <a:lvl3pPr marL="685766" indent="0">
              <a:buFont typeface="+mj-lt"/>
              <a:buNone/>
              <a:defRPr/>
            </a:lvl3pPr>
            <a:lvl4pPr marL="1028649" indent="0">
              <a:buFont typeface="+mj-lt"/>
              <a:buNone/>
              <a:defRPr/>
            </a:lvl4pPr>
            <a:lvl5pPr marL="1371532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Presenter/Author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5449" y="2848897"/>
            <a:ext cx="4572710" cy="166577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  <a:lvl2pPr marL="342884" indent="0">
              <a:buFont typeface="+mj-lt"/>
              <a:buNone/>
              <a:defRPr/>
            </a:lvl2pPr>
            <a:lvl3pPr marL="685766" indent="0">
              <a:buFont typeface="+mj-lt"/>
              <a:buNone/>
              <a:defRPr/>
            </a:lvl3pPr>
            <a:lvl4pPr marL="1028649" indent="0">
              <a:buFont typeface="+mj-lt"/>
              <a:buNone/>
              <a:defRPr/>
            </a:lvl4pPr>
            <a:lvl5pPr marL="1371532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DAY, MONTH,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/>
        </p:blipFill>
        <p:spPr>
          <a:xfrm>
            <a:off x="658368" y="3981968"/>
            <a:ext cx="1623410" cy="8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First level bullet, century gothic, 18pt, blue bullet</a:t>
            </a:r>
          </a:p>
          <a:p>
            <a:pPr lvl="1"/>
            <a:r>
              <a:rPr lang="en-US" dirty="0"/>
              <a:t>Second level bullet, century gothic, 16pt, green bullet</a:t>
            </a:r>
          </a:p>
          <a:p>
            <a:pPr lvl="2"/>
            <a:r>
              <a:rPr lang="en-US" dirty="0"/>
              <a:t>Third level bullet, century gothic, 14pt, grey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layout title 28pt Century Gothic bold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4852164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6129" y="1376363"/>
            <a:ext cx="3769902" cy="320754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130" y="976614"/>
            <a:ext cx="3770671" cy="2888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57201" y="976146"/>
            <a:ext cx="3770671" cy="2888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376363"/>
            <a:ext cx="3769902" cy="320754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28pt Century Gothic bold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1" y="989411"/>
            <a:ext cx="3770671" cy="275034"/>
          </a:xfrm>
        </p:spPr>
        <p:txBody>
          <a:bodyPr>
            <a:normAutofit/>
          </a:bodyPr>
          <a:lstStyle>
            <a:lvl1pPr marL="0" indent="0" algn="ctr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350" b="1">
                <a:solidFill>
                  <a:schemeClr val="bg1"/>
                </a:solidFill>
              </a:defRPr>
            </a:lvl2pPr>
            <a:lvl3pPr marL="685800" indent="0">
              <a:buNone/>
              <a:defRPr sz="1350" b="1">
                <a:solidFill>
                  <a:schemeClr val="bg1"/>
                </a:solidFill>
              </a:defRPr>
            </a:lvl3pPr>
            <a:lvl4pPr marL="1028700" indent="0">
              <a:buNone/>
              <a:defRPr sz="1350" b="1">
                <a:solidFill>
                  <a:schemeClr val="bg1"/>
                </a:solidFill>
              </a:defRPr>
            </a:lvl4pPr>
            <a:lvl5pPr marL="1371600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1 18pt bold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16130" y="989411"/>
            <a:ext cx="3770671" cy="275034"/>
          </a:xfrm>
        </p:spPr>
        <p:txBody>
          <a:bodyPr>
            <a:normAutofit/>
          </a:bodyPr>
          <a:lstStyle>
            <a:lvl1pPr marL="0" indent="0" algn="ctr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350" b="1">
                <a:solidFill>
                  <a:schemeClr val="bg1"/>
                </a:solidFill>
              </a:defRPr>
            </a:lvl2pPr>
            <a:lvl3pPr marL="685800" indent="0">
              <a:buNone/>
              <a:defRPr sz="1350" b="1">
                <a:solidFill>
                  <a:schemeClr val="bg1"/>
                </a:solidFill>
              </a:defRPr>
            </a:lvl3pPr>
            <a:lvl4pPr marL="1028700" indent="0">
              <a:buNone/>
              <a:defRPr sz="1350" b="1">
                <a:solidFill>
                  <a:schemeClr val="bg1"/>
                </a:solidFill>
              </a:defRPr>
            </a:lvl4pPr>
            <a:lvl5pPr marL="1371600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2 18pt bold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4852164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65" y="3371851"/>
            <a:ext cx="603785" cy="5742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392480" y="392153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382966" y="3198786"/>
            <a:ext cx="63657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22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023"/>
            <a:ext cx="7886700" cy="957739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1274761"/>
            <a:ext cx="7886700" cy="3159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80" y="4937490"/>
            <a:ext cx="1879041" cy="149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0A061395-F258-F04D-A64A-7F97DABCF1EF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012" y="4937490"/>
            <a:ext cx="484870" cy="149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–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1395-F258-F04D-A64A-7F97DABCF1EF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17023"/>
            <a:ext cx="7886700" cy="957739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1274761"/>
            <a:ext cx="7886700" cy="3159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95023"/>
            <a:ext cx="9144000" cy="39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/>
        </p:blipFill>
        <p:spPr>
          <a:xfrm>
            <a:off x="658368" y="3981968"/>
            <a:ext cx="1623410" cy="86380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96692"/>
            <a:ext cx="4220308" cy="346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952500"/>
            <a:ext cx="8097302" cy="15790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8" y="2848897"/>
            <a:ext cx="3263714" cy="14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329897"/>
            <a:ext cx="9144000" cy="8286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952500"/>
            <a:ext cx="8075268" cy="15790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2852928"/>
            <a:ext cx="3264408" cy="1484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3977640"/>
            <a:ext cx="1627632" cy="8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329899"/>
            <a:ext cx="9144000" cy="828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952500"/>
            <a:ext cx="8097302" cy="15790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2848897"/>
            <a:ext cx="3273307" cy="1490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/>
        </p:blipFill>
        <p:spPr>
          <a:xfrm>
            <a:off x="657922" y="3981968"/>
            <a:ext cx="161538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6484" y="4314826"/>
            <a:ext cx="9150484" cy="865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952500"/>
            <a:ext cx="7799262" cy="15790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 b="0">
                <a:solidFill>
                  <a:srgbClr val="024D7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8" y="2848897"/>
            <a:ext cx="3263714" cy="148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3977640"/>
            <a:ext cx="1627632" cy="8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" y="4713654"/>
            <a:ext cx="2190541" cy="4298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/>
        </p:blipFill>
        <p:spPr>
          <a:xfrm>
            <a:off x="3054118" y="1768696"/>
            <a:ext cx="2879311" cy="15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7"/>
            <a:ext cx="8229600" cy="285985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250117"/>
            <a:ext cx="7886700" cy="95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856"/>
            <a:ext cx="7886700" cy="303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80" y="4937490"/>
            <a:ext cx="1879041" cy="149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0A061395-F258-F04D-A64A-7F97DABCF1EF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012" y="4937490"/>
            <a:ext cx="484870" cy="149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13072"/>
            <a:ext cx="9144000" cy="347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0267" y="4907419"/>
            <a:ext cx="508000" cy="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9" r:id="rId3"/>
    <p:sldLayoutId id="2147483723" r:id="rId4"/>
    <p:sldLayoutId id="2147483724" r:id="rId5"/>
    <p:sldLayoutId id="2147483728" r:id="rId6"/>
    <p:sldLayoutId id="2147483727" r:id="rId7"/>
    <p:sldLayoutId id="2147483717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Palliative Care: Improving Quality While Lowering Cost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48" y="2743291"/>
            <a:ext cx="7494498" cy="244345"/>
          </a:xfrm>
        </p:spPr>
        <p:txBody>
          <a:bodyPr/>
          <a:lstStyle/>
          <a:p>
            <a:r>
              <a:rPr lang="en-US" dirty="0"/>
              <a:t>Allison silvers, </a:t>
            </a:r>
            <a:r>
              <a:rPr lang="en-US" dirty="0" err="1"/>
              <a:t>mba</a:t>
            </a:r>
            <a:r>
              <a:rPr lang="en-US" dirty="0"/>
              <a:t>, center to advance palliative care</a:t>
            </a:r>
          </a:p>
          <a:p>
            <a:r>
              <a:rPr lang="en-US" dirty="0"/>
              <a:t>Torrie </a:t>
            </a:r>
            <a:r>
              <a:rPr lang="en-US" dirty="0" err="1"/>
              <a:t>fields,</a:t>
            </a:r>
            <a:r>
              <a:rPr lang="en-US" dirty="0"/>
              <a:t> mph, blue shield of California</a:t>
            </a:r>
          </a:p>
          <a:p>
            <a:r>
              <a:rPr lang="en-US" dirty="0"/>
              <a:t>Stan Hornbacher, </a:t>
            </a:r>
            <a:r>
              <a:rPr lang="en-US" dirty="0" err="1"/>
              <a:t>mba</a:t>
            </a:r>
            <a:r>
              <a:rPr lang="en-US" dirty="0"/>
              <a:t>, blue shield of </a:t>
            </a: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449" y="3587241"/>
            <a:ext cx="4572710" cy="224011"/>
          </a:xfrm>
        </p:spPr>
        <p:txBody>
          <a:bodyPr/>
          <a:lstStyle/>
          <a:p>
            <a:r>
              <a:rPr lang="en-US" dirty="0"/>
              <a:t>127 PD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449" y="3852009"/>
            <a:ext cx="4572710" cy="166577"/>
          </a:xfrm>
        </p:spPr>
        <p:txBody>
          <a:bodyPr/>
          <a:lstStyle/>
          <a:p>
            <a:r>
              <a:rPr lang="en-US" dirty="0"/>
              <a:t>10/17/2017</a:t>
            </a:r>
          </a:p>
        </p:txBody>
      </p:sp>
    </p:spTree>
    <p:extLst>
      <p:ext uri="{BB962C8B-B14F-4D97-AF65-F5344CB8AC3E}">
        <p14:creationId xmlns:p14="http://schemas.microsoft.com/office/powerpoint/2010/main" val="45769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with serious illness are the top 5% of spenders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7035" r="20729" b="6627"/>
          <a:stretch/>
        </p:blipFill>
        <p:spPr bwMode="auto">
          <a:xfrm>
            <a:off x="989463" y="1451715"/>
            <a:ext cx="6687403" cy="32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1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Shield Business Case for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2605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42D75-3FC8-4A0F-9E8E-222C17B8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118"/>
            <a:ext cx="7886700" cy="596044"/>
          </a:xfrm>
        </p:spPr>
        <p:txBody>
          <a:bodyPr>
            <a:normAutofit/>
          </a:bodyPr>
          <a:lstStyle/>
          <a:p>
            <a:r>
              <a:rPr lang="en-US" sz="2700" dirty="0"/>
              <a:t>A Business Case for Palliative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CCC8B-29DC-4B06-9CF4-AA81F392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932380"/>
            <a:ext cx="7765576" cy="3878456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Pilot Phase: Proving </a:t>
            </a:r>
            <a:r>
              <a:rPr lang="en-US" sz="1400" i="1" dirty="0"/>
              <a:t>estimated</a:t>
            </a:r>
            <a:r>
              <a:rPr lang="en-US" sz="1400" dirty="0"/>
              <a:t> savings and not </a:t>
            </a:r>
            <a:r>
              <a:rPr lang="en-US" sz="1400" i="1" dirty="0"/>
              <a:t>expected</a:t>
            </a:r>
            <a:r>
              <a:rPr lang="en-US" sz="1400" dirty="0"/>
              <a:t> savings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Costs to Blue Shield:</a:t>
            </a:r>
            <a:r>
              <a:rPr lang="en-US" sz="1400" dirty="0"/>
              <a:t> Claims expense, staffing to support, administrative impact, contracting time, analytic time, medical management and support, claims processing costs, external evaluation, initial implementation support and investment</a:t>
            </a:r>
            <a:endParaRPr lang="en-US" sz="500" dirty="0"/>
          </a:p>
          <a:p>
            <a:pPr marL="0" indent="0">
              <a:buNone/>
            </a:pPr>
            <a:r>
              <a:rPr lang="en-US" sz="1400" b="1" dirty="0"/>
              <a:t>Outcome:</a:t>
            </a:r>
            <a:r>
              <a:rPr lang="en-US" sz="1400" dirty="0"/>
              <a:t> “Site of service shifts” (from inpatient to home), increased care coordination, decreased pharmacy and SNF, increase in revenue (risk scoring), quality score increases, decreased CM support</a:t>
            </a:r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873AE3-377B-49EB-94C5-7F0EF28B1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94" y="1336565"/>
            <a:ext cx="5001631" cy="18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22373-94E9-4C60-B01E-F3D1D1E6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250117"/>
            <a:ext cx="7765576" cy="73252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development with value in mind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48DAB6C-DF74-47AD-85CD-4C5AD23DD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52069"/>
              </p:ext>
            </p:extLst>
          </p:nvPr>
        </p:nvGraphicFramePr>
        <p:xfrm>
          <a:off x="464024" y="982638"/>
          <a:ext cx="7765576" cy="386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06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121624" y="2072099"/>
            <a:ext cx="4157012" cy="2468880"/>
          </a:xfrm>
        </p:spPr>
        <p:txBody>
          <a:bodyPr>
            <a:normAutofit/>
          </a:bodyPr>
          <a:lstStyle/>
          <a:p>
            <a:pPr marL="0" lvl="1" indent="0">
              <a:buClr>
                <a:schemeClr val="tx2"/>
              </a:buClr>
              <a:buNone/>
            </a:pPr>
            <a:r>
              <a:rPr lang="en-US" sz="1400" dirty="0"/>
              <a:t>Including but not limited to: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Cancer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Organ failure (e.g., heart, lung, renal, liver)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Stroke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Neurodegenerative disease (e.g., MS, ALS)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HIV/AIDS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Dementia/Alzheimer’s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Frailty or advanced age</a:t>
            </a:r>
          </a:p>
          <a:p>
            <a:pPr marL="129779" lvl="1" indent="-129779">
              <a:buClr>
                <a:schemeClr val="tx2"/>
              </a:buClr>
            </a:pPr>
            <a:r>
              <a:rPr lang="en-US" sz="1200" dirty="0"/>
              <a:t>Multiple comorbid conditions with exacerbated pain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B0FAEE-40A2-400E-AA45-0478B65D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2072099"/>
            <a:ext cx="3439236" cy="2468880"/>
          </a:xfrm>
        </p:spPr>
        <p:txBody>
          <a:bodyPr/>
          <a:lstStyle/>
          <a:p>
            <a:r>
              <a:rPr lang="en-US" sz="1400" dirty="0"/>
              <a:t>In remission, recovery from serious illness, or in the late stage of illness</a:t>
            </a:r>
          </a:p>
          <a:p>
            <a:r>
              <a:rPr lang="en-US" sz="1400" dirty="0"/>
              <a:t>Documented gaps in care, including decline in health status and/or function</a:t>
            </a:r>
          </a:p>
          <a:p>
            <a:r>
              <a:rPr lang="en-US" sz="1400" dirty="0"/>
              <a:t>Starting use of hospital and/or emergency department to manage illness/late state disease </a:t>
            </a:r>
          </a:p>
          <a:p>
            <a:r>
              <a:rPr lang="en-US" sz="1400" dirty="0"/>
              <a:t>Not currently enrolled in hospice</a:t>
            </a:r>
          </a:p>
          <a:p>
            <a:r>
              <a:rPr lang="en-US" sz="1400" dirty="0"/>
              <a:t>Illness is NOT psychiatric or substance-abuse related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66837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Patient eligibility requirements for palliative 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051C30-47B0-4D37-B090-B3A8E31251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991" y="1754720"/>
            <a:ext cx="3439937" cy="275034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sz="1400" dirty="0"/>
              <a:t>*General Criteria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73EEFF5-49CB-47BE-8F84-2E5F05E9C5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4502" y="1754720"/>
            <a:ext cx="4144134" cy="275034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sz="1400" dirty="0"/>
              <a:t>Diagnosis Categories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50A65D6-72F1-459F-8705-430B0A4E3592}"/>
              </a:ext>
            </a:extLst>
          </p:cNvPr>
          <p:cNvSpPr/>
          <p:nvPr/>
        </p:nvSpPr>
        <p:spPr>
          <a:xfrm>
            <a:off x="457200" y="874351"/>
            <a:ext cx="822960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</a:pPr>
            <a:r>
              <a:rPr lang="en-US" sz="1350" dirty="0">
                <a:latin typeface="Century Gothic"/>
              </a:rPr>
              <a:t>Blue Shield members are qualified for community-based palliative care services if they have a serious illness and begin to show signs of decline in health status or function.</a:t>
            </a:r>
          </a:p>
        </p:txBody>
      </p:sp>
    </p:spTree>
    <p:extLst>
      <p:ext uri="{BB962C8B-B14F-4D97-AF65-F5344CB8AC3E}">
        <p14:creationId xmlns:p14="http://schemas.microsoft.com/office/powerpoint/2010/main" val="26311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3F6497B-8874-43ED-9619-79DB70AD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380"/>
            <a:ext cx="7772400" cy="12469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Blue Shield’s Palliative Care Program incorporates: 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treatment decision support, 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care plan development and shared decision making, and 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pain and symptom management</a:t>
            </a:r>
            <a:endParaRPr lang="en-US" b="1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51EA22-6D16-420D-B39B-C6ECDE75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Shield Palliative Program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E741A4-DCC1-4F4B-A204-676882D0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FEF1F9-F5EB-4DE4-9768-4B313C89E633}"/>
              </a:ext>
            </a:extLst>
          </p:cNvPr>
          <p:cNvSpPr/>
          <p:nvPr/>
        </p:nvSpPr>
        <p:spPr>
          <a:xfrm>
            <a:off x="457200" y="2240280"/>
            <a:ext cx="7772400" cy="219290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 dirty="0">
                <a:solidFill>
                  <a:srgbClr val="7030A0"/>
                </a:solidFill>
              </a:rPr>
              <a:t>Services include but are not limited to…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Comprehensive in-home, multi-domain assessment by interdisciplinary team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Development of care plan aligned with patient’s goals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Assigned nurse case manager to coordinate medical care 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Home-based palliative care visits – in person and via video conferencing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Medication management and reconciliation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Psychosocial support for mental, emotional, social, and spiritual well-being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24/7 telephonic support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Caregiver support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en-US" sz="1050" dirty="0"/>
              <a:t>Assistance with transitions across care settings</a:t>
            </a:r>
          </a:p>
        </p:txBody>
      </p:sp>
    </p:spTree>
    <p:extLst>
      <p:ext uri="{BB962C8B-B14F-4D97-AF65-F5344CB8AC3E}">
        <p14:creationId xmlns:p14="http://schemas.microsoft.com/office/powerpoint/2010/main" val="255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4B9211-E3A2-4856-9A12-9A091A8F2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93" b="15905"/>
          <a:stretch/>
        </p:blipFill>
        <p:spPr>
          <a:xfrm>
            <a:off x="479929" y="1207827"/>
            <a:ext cx="7115051" cy="180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117"/>
            <a:ext cx="7886700" cy="682263"/>
          </a:xfrm>
        </p:spPr>
        <p:txBody>
          <a:bodyPr>
            <a:normAutofit/>
          </a:bodyPr>
          <a:lstStyle/>
          <a:p>
            <a:r>
              <a:rPr lang="en-US" sz="3200" dirty="0"/>
              <a:t>Innovative partnerships and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8" y="932380"/>
            <a:ext cx="7758752" cy="3825358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Partnerships to educate about and support palliative care throughout our delivery system</a:t>
            </a:r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ACO delivery transformation</a:t>
            </a:r>
          </a:p>
          <a:p>
            <a:pPr lvl="1"/>
            <a:r>
              <a:rPr lang="en-US" sz="1500" dirty="0"/>
              <a:t>Clinical training</a:t>
            </a:r>
          </a:p>
          <a:p>
            <a:pPr lvl="1"/>
            <a:r>
              <a:rPr lang="en-US" sz="1500" dirty="0"/>
              <a:t>Implementation support</a:t>
            </a:r>
          </a:p>
          <a:p>
            <a:r>
              <a:rPr lang="en-US" sz="1500" dirty="0"/>
              <a:t>Bundled payment for outpatient and home-based care</a:t>
            </a:r>
          </a:p>
          <a:p>
            <a:r>
              <a:rPr lang="en-US" sz="1500" dirty="0"/>
              <a:t>Home care design in a non-integrated environment</a:t>
            </a:r>
          </a:p>
          <a:p>
            <a:pPr lvl="1"/>
            <a:r>
              <a:rPr lang="en-US" sz="1350" dirty="0"/>
              <a:t>Partnerships between medical groups and home health or hospice agencies</a:t>
            </a:r>
          </a:p>
          <a:p>
            <a:pPr lvl="1"/>
            <a:r>
              <a:rPr lang="en-US" sz="1350" dirty="0"/>
              <a:t>Dedicated case management and utilization management support</a:t>
            </a:r>
          </a:p>
        </p:txBody>
      </p:sp>
    </p:spTree>
    <p:extLst>
      <p:ext uri="{BB962C8B-B14F-4D97-AF65-F5344CB8AC3E}">
        <p14:creationId xmlns:p14="http://schemas.microsoft.com/office/powerpoint/2010/main" val="33843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206D6-9FA7-45ED-949A-978B65AA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250117"/>
            <a:ext cx="7772400" cy="682263"/>
          </a:xfrm>
        </p:spPr>
        <p:txBody>
          <a:bodyPr>
            <a:normAutofit/>
          </a:bodyPr>
          <a:lstStyle/>
          <a:p>
            <a:r>
              <a:rPr lang="en-US" sz="3200" dirty="0"/>
              <a:t>Policy Considerations &amp; 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0443E-BA73-451A-B07B-F353D5E41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932380"/>
            <a:ext cx="7772400" cy="38182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Scalability</a:t>
            </a:r>
          </a:p>
          <a:p>
            <a:r>
              <a:rPr lang="en-US" dirty="0"/>
              <a:t>When a program is built sustainably, palliative care is treated as a standard service, monitored and evaluated in the same way</a:t>
            </a:r>
          </a:p>
          <a:p>
            <a:r>
              <a:rPr lang="en-US" dirty="0"/>
              <a:t>Built in standard claims processing, pharmacy expedited approval, and supplies/DME prior authorization approval systems to reduce administrative overhead</a:t>
            </a:r>
          </a:p>
          <a:p>
            <a:r>
              <a:rPr lang="en-US" dirty="0"/>
              <a:t>Removed prior authorization for enrollment; implemented audit process</a:t>
            </a:r>
          </a:p>
          <a:p>
            <a:pPr marL="0" indent="0">
              <a:buNone/>
            </a:pPr>
            <a:endParaRPr lang="en-US" sz="675" dirty="0"/>
          </a:p>
          <a:p>
            <a:pPr marL="0" indent="0">
              <a:buNone/>
            </a:pPr>
            <a:r>
              <a:rPr lang="en-US" b="1" dirty="0"/>
              <a:t>Trade-offs</a:t>
            </a:r>
          </a:p>
          <a:p>
            <a:r>
              <a:rPr lang="en-US" dirty="0"/>
              <a:t>Not as close to our palliative care programs and providers</a:t>
            </a:r>
          </a:p>
          <a:p>
            <a:r>
              <a:rPr lang="en-US" dirty="0"/>
              <a:t>Increased up-front risk of inappropriate enrollment, duplication of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Price of Home-Based Palliative Care Services</a:t>
            </a:r>
          </a:p>
        </p:txBody>
      </p:sp>
    </p:spTree>
    <p:extLst>
      <p:ext uri="{BB962C8B-B14F-4D97-AF65-F5344CB8AC3E}">
        <p14:creationId xmlns:p14="http://schemas.microsoft.com/office/powerpoint/2010/main" val="194439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19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4024" y="205978"/>
            <a:ext cx="7758752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100" b="0" dirty="0"/>
              <a:t>Team was challenged in 2016 to develop a home-based palliative care rate model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4D4B871B-25F1-4570-97BB-4F928B95C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140878"/>
              </p:ext>
            </p:extLst>
          </p:nvPr>
        </p:nvGraphicFramePr>
        <p:xfrm>
          <a:off x="464024" y="1014781"/>
          <a:ext cx="7758752" cy="375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174678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20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21797" y="205978"/>
            <a:ext cx="7800979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b="0" dirty="0"/>
              <a:t>Model relied on publications &amp; case studies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628A13-536B-44D7-BA48-3B24B6725ADC}"/>
              </a:ext>
            </a:extLst>
          </p:cNvPr>
          <p:cNvSpPr/>
          <p:nvPr/>
        </p:nvSpPr>
        <p:spPr>
          <a:xfrm>
            <a:off x="464024" y="1005386"/>
            <a:ext cx="775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California HealthCare Foundation, Up Close: A Field Guide to Community-Based Palliative Care</a:t>
            </a:r>
          </a:p>
          <a:p>
            <a:pPr algn="just"/>
            <a:r>
              <a:rPr lang="en-US" sz="1400" dirty="0"/>
              <a:t>	</a:t>
            </a:r>
            <a:r>
              <a:rPr lang="en-US" sz="1400" i="1" dirty="0"/>
              <a:t>Kate Meyers, Kathleen Kerr, &amp; J. Brian Cassel</a:t>
            </a:r>
          </a:p>
          <a:p>
            <a:pPr algn="just"/>
            <a:endParaRPr lang="en-US" sz="1400" i="1" dirty="0"/>
          </a:p>
          <a:p>
            <a:pPr algn="just"/>
            <a:r>
              <a:rPr lang="en-US" sz="1400" b="1" dirty="0"/>
              <a:t>Impact of an outpatient and home-based palliative care program on healthcare utilization and costs</a:t>
            </a:r>
          </a:p>
          <a:p>
            <a:pPr lvl="1" algn="just"/>
            <a:r>
              <a:rPr lang="en-US" sz="1400" i="1" dirty="0"/>
              <a:t>J. Brian Cassel, Kathleen Kerr, Donna </a:t>
            </a:r>
            <a:r>
              <a:rPr lang="en-US" sz="1400" i="1" dirty="0" err="1"/>
              <a:t>McClish</a:t>
            </a:r>
            <a:r>
              <a:rPr lang="en-US" sz="1400" i="1" dirty="0"/>
              <a:t>, </a:t>
            </a:r>
            <a:r>
              <a:rPr lang="en-US" sz="1400" i="1" dirty="0" err="1"/>
              <a:t>Nevena</a:t>
            </a:r>
            <a:r>
              <a:rPr lang="en-US" sz="1400" i="1" dirty="0"/>
              <a:t> </a:t>
            </a:r>
            <a:r>
              <a:rPr lang="en-US" sz="1400" i="1" dirty="0" err="1"/>
              <a:t>Skoro</a:t>
            </a:r>
            <a:r>
              <a:rPr lang="en-US" sz="1400" i="1" dirty="0"/>
              <a:t>, Suzanne Johnson, Carol </a:t>
            </a:r>
            <a:r>
              <a:rPr lang="en-US" sz="1400" i="1" dirty="0" err="1"/>
              <a:t>Wanke</a:t>
            </a:r>
            <a:r>
              <a:rPr lang="en-US" sz="1400" i="1" dirty="0"/>
              <a:t>, Daniel </a:t>
            </a:r>
            <a:r>
              <a:rPr lang="en-US" sz="1400" i="1" dirty="0" err="1"/>
              <a:t>Hoefer</a:t>
            </a:r>
            <a:endParaRPr lang="en-US" sz="1400" i="1" dirty="0"/>
          </a:p>
          <a:p>
            <a:pPr algn="just"/>
            <a:endParaRPr lang="en-US" sz="1400" i="1" dirty="0"/>
          </a:p>
          <a:p>
            <a:pPr algn="just"/>
            <a:r>
              <a:rPr lang="en-US" sz="1400" b="1" dirty="0"/>
              <a:t>Increased Satisfaction with Care and Lower Costs: Results of a Randomized Trial of In-Home Palliative Care</a:t>
            </a:r>
          </a:p>
          <a:p>
            <a:pPr lvl="1" algn="just"/>
            <a:r>
              <a:rPr lang="en-US" sz="1400" i="1" dirty="0"/>
              <a:t>Richard Brumley, MD., Susan </a:t>
            </a:r>
            <a:r>
              <a:rPr lang="en-US" sz="1400" i="1" dirty="0" err="1"/>
              <a:t>Enguidanos</a:t>
            </a:r>
            <a:r>
              <a:rPr lang="en-US" sz="1400" i="1" dirty="0"/>
              <a:t>, PhD., MPH., Paula Jamison, BA., Rae Seitz, MD., Nora Morgenstern, MD., Sherry Saito, MD., Jan </a:t>
            </a:r>
            <a:r>
              <a:rPr lang="en-US" sz="1400" i="1" dirty="0" err="1"/>
              <a:t>McIlwanem</a:t>
            </a:r>
            <a:r>
              <a:rPr lang="en-US" sz="1400" i="1" dirty="0"/>
              <a:t> MSW., Kristine Hillary, RNP., Jorge Gonzales, BA.</a:t>
            </a:r>
          </a:p>
          <a:p>
            <a:pPr algn="just"/>
            <a:endParaRPr lang="en-US" sz="1400" i="1" dirty="0"/>
          </a:p>
          <a:p>
            <a:pPr algn="just"/>
            <a:r>
              <a:rPr lang="en-US" sz="1400" b="1" dirty="0"/>
              <a:t>Effectiveness of a Home-Based Palliative Care Program for End-of-Life</a:t>
            </a:r>
          </a:p>
          <a:p>
            <a:pPr lvl="1" algn="just"/>
            <a:r>
              <a:rPr lang="en-US" sz="1400" i="1" dirty="0"/>
              <a:t>Richard D. Brumley, M.D., Susan </a:t>
            </a:r>
            <a:r>
              <a:rPr lang="en-US" sz="1400" i="1" dirty="0" err="1"/>
              <a:t>Enguidanos</a:t>
            </a:r>
            <a:r>
              <a:rPr lang="en-US" sz="1400" i="1" dirty="0"/>
              <a:t>, MPH, David </a:t>
            </a:r>
            <a:r>
              <a:rPr lang="en-US" sz="1400" i="1" dirty="0" err="1"/>
              <a:t>Cgerub</a:t>
            </a:r>
            <a:r>
              <a:rPr lang="en-US" sz="1400" i="1" dirty="0"/>
              <a:t>, </a:t>
            </a:r>
            <a:r>
              <a:rPr lang="en-US" sz="1400" i="1" dirty="0" err="1"/>
              <a:t>Ph.D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448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21</a:t>
            </a:fld>
            <a:endParaRPr lang="en-US" sz="825" dirty="0">
              <a:solidFill>
                <a:schemeClr val="bg2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4473B11-1B44-441B-A870-1B982026C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56418"/>
              </p:ext>
            </p:extLst>
          </p:nvPr>
        </p:nvGraphicFramePr>
        <p:xfrm>
          <a:off x="470848" y="402771"/>
          <a:ext cx="7765576" cy="41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7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22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70848" y="205978"/>
            <a:ext cx="7765576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100" b="0" dirty="0"/>
              <a:t>Team of professionals providing care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76EDF3E-B7DD-4175-8D98-05F4DE646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461685"/>
              </p:ext>
            </p:extLst>
          </p:nvPr>
        </p:nvGraphicFramePr>
        <p:xfrm>
          <a:off x="470848" y="955222"/>
          <a:ext cx="7765575" cy="377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D5D790-EA55-4CB7-8F9F-DE976FE177B2}"/>
              </a:ext>
            </a:extLst>
          </p:cNvPr>
          <p:cNvSpPr txBox="1"/>
          <p:nvPr/>
        </p:nvSpPr>
        <p:spPr>
          <a:xfrm>
            <a:off x="6109887" y="3801942"/>
            <a:ext cx="212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350" b="1" dirty="0"/>
              <a:t>Chaplain, 24 hour nurse line, home health aide,</a:t>
            </a:r>
          </a:p>
          <a:p>
            <a:pPr fontAlgn="b"/>
            <a:r>
              <a:rPr lang="en-US" sz="1350" b="1" dirty="0" err="1"/>
              <a:t>etc</a:t>
            </a:r>
            <a:r>
              <a:rPr lang="en-US" sz="1350" b="1" dirty="0"/>
              <a:t>…</a:t>
            </a:r>
            <a:endParaRPr lang="en-US" sz="1350" b="1" dirty="0">
              <a:solidFill>
                <a:srgbClr val="000000"/>
              </a:solidFill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80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110422" y="4904184"/>
            <a:ext cx="194354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23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75668" y="179575"/>
            <a:ext cx="7774176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100" b="0" dirty="0"/>
              <a:t>Services included in care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B14C9E1-2F58-4915-A858-AA93C1B5A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05178"/>
              </p:ext>
            </p:extLst>
          </p:nvPr>
        </p:nvGraphicFramePr>
        <p:xfrm>
          <a:off x="477672" y="923888"/>
          <a:ext cx="7758752" cy="33542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128746">
                  <a:extLst>
                    <a:ext uri="{9D8B030D-6E8A-4147-A177-3AD203B41FA5}">
                      <a16:colId xmlns:a16="http://schemas.microsoft.com/office/drawing/2014/main" xmlns="" val="1068154745"/>
                    </a:ext>
                  </a:extLst>
                </a:gridCol>
                <a:gridCol w="735255">
                  <a:extLst>
                    <a:ext uri="{9D8B030D-6E8A-4147-A177-3AD203B41FA5}">
                      <a16:colId xmlns:a16="http://schemas.microsoft.com/office/drawing/2014/main" xmlns="" val="3327243004"/>
                    </a:ext>
                  </a:extLst>
                </a:gridCol>
                <a:gridCol w="760964">
                  <a:extLst>
                    <a:ext uri="{9D8B030D-6E8A-4147-A177-3AD203B41FA5}">
                      <a16:colId xmlns:a16="http://schemas.microsoft.com/office/drawing/2014/main" xmlns="" val="1383661010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xmlns="" val="373833331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xmlns="" val="1994709035"/>
                    </a:ext>
                  </a:extLst>
                </a:gridCol>
                <a:gridCol w="683841">
                  <a:extLst>
                    <a:ext uri="{9D8B030D-6E8A-4147-A177-3AD203B41FA5}">
                      <a16:colId xmlns:a16="http://schemas.microsoft.com/office/drawing/2014/main" xmlns="" val="2715712934"/>
                    </a:ext>
                  </a:extLst>
                </a:gridCol>
              </a:tblGrid>
              <a:tr h="33919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APRN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SW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6356338"/>
                  </a:ext>
                </a:extLst>
              </a:tr>
              <a:tr h="53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Home Visit with Physician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674412"/>
                  </a:ext>
                </a:extLst>
              </a:tr>
              <a:tr h="486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Home Visit with Nurse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69058"/>
                  </a:ext>
                </a:extLst>
              </a:tr>
              <a:tr h="465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Home Visit with Social Worker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426713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Telephone consultation with Nurse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0267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Palliative Care Team (PCT) conference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04043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chaplain, 24 hour nurse line, </a:t>
                      </a:r>
                      <a:r>
                        <a:rPr lang="en-US" sz="1400" b="1" u="none" strike="noStrike" dirty="0" err="1">
                          <a:effectLst/>
                        </a:rPr>
                        <a:t>etc</a:t>
                      </a:r>
                      <a:r>
                        <a:rPr lang="en-US" sz="1400" b="1" u="none" strike="noStrike" dirty="0">
                          <a:effectLst/>
                        </a:rPr>
                        <a:t>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399597"/>
                  </a:ext>
                </a:extLst>
              </a:tr>
            </a:tbl>
          </a:graphicData>
        </a:graphic>
      </p:graphicFrame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xmlns="" id="{FAF936D0-6803-4FC9-9946-9671D5A8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2050" y="1427893"/>
            <a:ext cx="345990" cy="274694"/>
          </a:xfrm>
          <a:prstGeom prst="rect">
            <a:avLst/>
          </a:prstGeom>
        </p:spPr>
      </p:pic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xmlns="" id="{7DA4B63B-AA4D-4669-8649-40BFF7CA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42276" y="1896834"/>
            <a:ext cx="345990" cy="274694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xmlns="" id="{032B113C-0D54-431F-854E-AD03DE76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42925" y="2365021"/>
            <a:ext cx="345990" cy="274694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xmlns="" id="{70418B42-C1B4-446F-A154-750AFF1A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91248" y="2869780"/>
            <a:ext cx="345990" cy="274694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xmlns="" id="{879372E3-DCA3-4F15-8EF8-CDDE563F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1578" y="3400458"/>
            <a:ext cx="345990" cy="274694"/>
          </a:xfrm>
          <a:prstGeom prst="rect">
            <a:avLst/>
          </a:prstGeom>
        </p:spPr>
      </p:pic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xmlns="" id="{34F7257B-3EA0-46C7-9BA3-94B38B8CB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66618" y="3393517"/>
            <a:ext cx="345990" cy="274694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xmlns="" id="{11ADA53B-9566-4AB8-9D54-34F5F553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2729" y="3390079"/>
            <a:ext cx="345990" cy="274694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xmlns="" id="{0BCCF4C6-CCB3-4243-84C9-B0A588E07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3623" y="3370000"/>
            <a:ext cx="345990" cy="274694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xmlns="" id="{80EB34BB-246E-4DCC-A0E3-0EF0AFD11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976" y="3820395"/>
            <a:ext cx="345990" cy="274694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xmlns="" id="{623F90B4-4BC2-40EB-83F2-51C05B68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2318" y="1397214"/>
            <a:ext cx="345990" cy="2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24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95228" y="205978"/>
            <a:ext cx="7479769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100" b="0" dirty="0"/>
              <a:t>Typical home-based palliative protocol is 6 months, with most resources in the first 2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F01CC-BC9D-4454-8388-AC9814CC1ADD}"/>
              </a:ext>
            </a:extLst>
          </p:cNvPr>
          <p:cNvSpPr txBox="1"/>
          <p:nvPr/>
        </p:nvSpPr>
        <p:spPr>
          <a:xfrm>
            <a:off x="2210489" y="938270"/>
            <a:ext cx="661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MD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4B479-DCDC-44F4-952A-55B9A673D610}"/>
              </a:ext>
            </a:extLst>
          </p:cNvPr>
          <p:cNvSpPr txBox="1"/>
          <p:nvPr/>
        </p:nvSpPr>
        <p:spPr>
          <a:xfrm rot="16200000">
            <a:off x="2225353" y="3933394"/>
            <a:ext cx="39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1FCC28-55A0-41C3-BC30-2E50C9B72B2D}"/>
              </a:ext>
            </a:extLst>
          </p:cNvPr>
          <p:cNvSpPr txBox="1"/>
          <p:nvPr/>
        </p:nvSpPr>
        <p:spPr>
          <a:xfrm rot="16200000">
            <a:off x="2143972" y="3509020"/>
            <a:ext cx="54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8B1DB7-2DCD-4C37-824D-A36E12996A7F}"/>
              </a:ext>
            </a:extLst>
          </p:cNvPr>
          <p:cNvSpPr txBox="1"/>
          <p:nvPr/>
        </p:nvSpPr>
        <p:spPr>
          <a:xfrm rot="16200000">
            <a:off x="2221646" y="3027889"/>
            <a:ext cx="4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213789-2C0A-471C-A227-D494C450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8" y="1094780"/>
            <a:ext cx="7754843" cy="35113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2BB9B7-CE6B-44FB-A587-DE8A8A17A0EF}"/>
              </a:ext>
            </a:extLst>
          </p:cNvPr>
          <p:cNvSpPr txBox="1"/>
          <p:nvPr/>
        </p:nvSpPr>
        <p:spPr>
          <a:xfrm rot="16200000">
            <a:off x="730428" y="3435265"/>
            <a:ext cx="78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DCE252-FE23-4A68-A674-D157C6DC0429}"/>
              </a:ext>
            </a:extLst>
          </p:cNvPr>
          <p:cNvSpPr txBox="1"/>
          <p:nvPr/>
        </p:nvSpPr>
        <p:spPr>
          <a:xfrm rot="16200000">
            <a:off x="901455" y="2929414"/>
            <a:ext cx="78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075CBB-16FA-41D6-A60D-7FE6A1DC2A73}"/>
              </a:ext>
            </a:extLst>
          </p:cNvPr>
          <p:cNvSpPr txBox="1"/>
          <p:nvPr/>
        </p:nvSpPr>
        <p:spPr>
          <a:xfrm rot="16200000">
            <a:off x="1098268" y="3078871"/>
            <a:ext cx="78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6BD637D-96A2-4A47-ADB4-6173C61F16EE}"/>
              </a:ext>
            </a:extLst>
          </p:cNvPr>
          <p:cNvSpPr txBox="1"/>
          <p:nvPr/>
        </p:nvSpPr>
        <p:spPr>
          <a:xfrm rot="16200000">
            <a:off x="1269466" y="3385153"/>
            <a:ext cx="78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PCT</a:t>
            </a:r>
          </a:p>
        </p:txBody>
      </p:sp>
    </p:spTree>
    <p:extLst>
      <p:ext uri="{BB962C8B-B14F-4D97-AF65-F5344CB8AC3E}">
        <p14:creationId xmlns:p14="http://schemas.microsoft.com/office/powerpoint/2010/main" val="9185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25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05978"/>
            <a:ext cx="7779224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100" b="0" dirty="0"/>
              <a:t>Total 6 month resource base costs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F01CC-BC9D-4454-8388-AC9814CC1ADD}"/>
              </a:ext>
            </a:extLst>
          </p:cNvPr>
          <p:cNvSpPr txBox="1"/>
          <p:nvPr/>
        </p:nvSpPr>
        <p:spPr>
          <a:xfrm>
            <a:off x="2210489" y="938270"/>
            <a:ext cx="661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MD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3C5775-B7A1-4FBB-BE5A-A3C81EBF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4680"/>
            <a:ext cx="7779224" cy="36844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1FCC28-55A0-41C3-BC30-2E50C9B72B2D}"/>
              </a:ext>
            </a:extLst>
          </p:cNvPr>
          <p:cNvSpPr txBox="1"/>
          <p:nvPr/>
        </p:nvSpPr>
        <p:spPr>
          <a:xfrm rot="16200000">
            <a:off x="1570515" y="3404236"/>
            <a:ext cx="54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8B1DB7-2DCD-4C37-824D-A36E12996A7F}"/>
              </a:ext>
            </a:extLst>
          </p:cNvPr>
          <p:cNvSpPr txBox="1"/>
          <p:nvPr/>
        </p:nvSpPr>
        <p:spPr>
          <a:xfrm rot="16200000">
            <a:off x="1629810" y="2821410"/>
            <a:ext cx="4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4B479-DCDC-44F4-952A-55B9A673D610}"/>
              </a:ext>
            </a:extLst>
          </p:cNvPr>
          <p:cNvSpPr txBox="1"/>
          <p:nvPr/>
        </p:nvSpPr>
        <p:spPr>
          <a:xfrm rot="16200000">
            <a:off x="1644344" y="3798830"/>
            <a:ext cx="39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01B711-3737-4558-95DC-4E231C1A243E}"/>
              </a:ext>
            </a:extLst>
          </p:cNvPr>
          <p:cNvSpPr txBox="1"/>
          <p:nvPr/>
        </p:nvSpPr>
        <p:spPr>
          <a:xfrm>
            <a:off x="5841242" y="963340"/>
            <a:ext cx="1569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total cost</a:t>
            </a:r>
          </a:p>
          <a:p>
            <a:pPr algn="ctr"/>
            <a:r>
              <a:rPr lang="en-US" sz="1500" b="1" dirty="0"/>
              <a:t>$4,998</a:t>
            </a:r>
          </a:p>
          <a:p>
            <a:pPr algn="ctr"/>
            <a:r>
              <a:rPr lang="en-US" sz="1500" b="1" dirty="0"/>
              <a:t>($833 per </a:t>
            </a:r>
            <a:r>
              <a:rPr lang="en-US" sz="1500" b="1" dirty="0" err="1"/>
              <a:t>mth</a:t>
            </a:r>
            <a:r>
              <a:rPr lang="en-US" sz="15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573709-8029-4039-ACEE-6E461F05AC97}"/>
              </a:ext>
            </a:extLst>
          </p:cNvPr>
          <p:cNvSpPr txBox="1"/>
          <p:nvPr/>
        </p:nvSpPr>
        <p:spPr>
          <a:xfrm>
            <a:off x="804702" y="2329368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$635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B0914F-A83D-4346-A24F-A80B5D5BED3A}"/>
              </a:ext>
            </a:extLst>
          </p:cNvPr>
          <p:cNvSpPr txBox="1"/>
          <p:nvPr/>
        </p:nvSpPr>
        <p:spPr>
          <a:xfrm>
            <a:off x="1840727" y="1024624"/>
            <a:ext cx="7449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$1,099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57D7FC-F7D1-413E-997A-67D9CF3C53CE}"/>
              </a:ext>
            </a:extLst>
          </p:cNvPr>
          <p:cNvSpPr txBox="1"/>
          <p:nvPr/>
        </p:nvSpPr>
        <p:spPr>
          <a:xfrm>
            <a:off x="2922974" y="1669158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$863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0695F6-27B3-4935-95A4-57AD0271E4DB}"/>
              </a:ext>
            </a:extLst>
          </p:cNvPr>
          <p:cNvSpPr txBox="1"/>
          <p:nvPr/>
        </p:nvSpPr>
        <p:spPr>
          <a:xfrm>
            <a:off x="4000624" y="2402230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$600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416773-3CE0-4159-8F16-D872A7C1E2D9}"/>
              </a:ext>
            </a:extLst>
          </p:cNvPr>
          <p:cNvSpPr txBox="1"/>
          <p:nvPr/>
        </p:nvSpPr>
        <p:spPr>
          <a:xfrm>
            <a:off x="5021126" y="2402230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$600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47E906-EF40-4B38-A0CE-6607AB594F3E}"/>
              </a:ext>
            </a:extLst>
          </p:cNvPr>
          <p:cNvSpPr txBox="1"/>
          <p:nvPr/>
        </p:nvSpPr>
        <p:spPr>
          <a:xfrm>
            <a:off x="6041628" y="2402230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$600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E0A677-AFC2-4449-AD22-5477B8C469F5}"/>
              </a:ext>
            </a:extLst>
          </p:cNvPr>
          <p:cNvSpPr txBox="1"/>
          <p:nvPr/>
        </p:nvSpPr>
        <p:spPr>
          <a:xfrm>
            <a:off x="6914259" y="2406920"/>
            <a:ext cx="642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$600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B2DF8F-8315-49EF-BC6F-5BEC02CCD492}"/>
              </a:ext>
            </a:extLst>
          </p:cNvPr>
          <p:cNvSpPr txBox="1"/>
          <p:nvPr/>
        </p:nvSpPr>
        <p:spPr>
          <a:xfrm>
            <a:off x="2922974" y="4759657"/>
            <a:ext cx="498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Note: CMS RBRVS 2016 Sacramento, CA fees used in model </a:t>
            </a:r>
          </a:p>
        </p:txBody>
      </p:sp>
    </p:spTree>
    <p:extLst>
      <p:ext uri="{BB962C8B-B14F-4D97-AF65-F5344CB8AC3E}">
        <p14:creationId xmlns:p14="http://schemas.microsoft.com/office/powerpoint/2010/main" val="37511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26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05978"/>
            <a:ext cx="7779224" cy="4439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400" b="0" dirty="0"/>
              <a:t>Palliative per month case rate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5D73B47-1C3C-4EA5-B488-BEB2FE69C694}"/>
              </a:ext>
            </a:extLst>
          </p:cNvPr>
          <p:cNvSpPr/>
          <p:nvPr/>
        </p:nvSpPr>
        <p:spPr>
          <a:xfrm>
            <a:off x="1726443" y="941694"/>
            <a:ext cx="2139286" cy="9109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$833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A51636-E843-4CD3-A04F-30E5EAFEFD27}"/>
              </a:ext>
            </a:extLst>
          </p:cNvPr>
          <p:cNvSpPr txBox="1"/>
          <p:nvPr/>
        </p:nvSpPr>
        <p:spPr>
          <a:xfrm>
            <a:off x="4459406" y="1085564"/>
            <a:ext cx="261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 month resource based costs</a:t>
            </a:r>
          </a:p>
        </p:txBody>
      </p:sp>
      <p:pic>
        <p:nvPicPr>
          <p:cNvPr id="12" name="Graphic 11" descr="Add">
            <a:extLst>
              <a:ext uri="{FF2B5EF4-FFF2-40B4-BE49-F238E27FC236}">
                <a16:creationId xmlns:a16="http://schemas.microsoft.com/office/drawing/2014/main" xmlns="" id="{5FBD9D91-5678-47D9-A005-FF493040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81133" y="1883390"/>
            <a:ext cx="411480" cy="41148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8A29F35-2DC2-47C6-95FF-4937B37C7A8C}"/>
              </a:ext>
            </a:extLst>
          </p:cNvPr>
          <p:cNvSpPr/>
          <p:nvPr/>
        </p:nvSpPr>
        <p:spPr>
          <a:xfrm>
            <a:off x="1726443" y="2344002"/>
            <a:ext cx="2139286" cy="91098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$125</a:t>
            </a:r>
          </a:p>
        </p:txBody>
      </p:sp>
      <p:pic>
        <p:nvPicPr>
          <p:cNvPr id="45" name="Graphic 44" descr="Pause">
            <a:extLst>
              <a:ext uri="{FF2B5EF4-FFF2-40B4-BE49-F238E27FC236}">
                <a16:creationId xmlns:a16="http://schemas.microsoft.com/office/drawing/2014/main" xmlns="" id="{FD48043E-F22F-469F-9F21-605A9C884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2590345" y="3297981"/>
            <a:ext cx="411480" cy="41148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C2BC382B-535C-4367-804D-65F889EFD303}"/>
              </a:ext>
            </a:extLst>
          </p:cNvPr>
          <p:cNvSpPr/>
          <p:nvPr/>
        </p:nvSpPr>
        <p:spPr>
          <a:xfrm>
            <a:off x="1726443" y="3709461"/>
            <a:ext cx="2139286" cy="9109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$958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19F6EDF-DAE8-4352-A409-9BC8C35E9700}"/>
              </a:ext>
            </a:extLst>
          </p:cNvPr>
          <p:cNvSpPr txBox="1"/>
          <p:nvPr/>
        </p:nvSpPr>
        <p:spPr>
          <a:xfrm>
            <a:off x="4459405" y="2522497"/>
            <a:ext cx="3446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15% for additional costs</a:t>
            </a:r>
          </a:p>
          <a:p>
            <a:pPr lvl="1"/>
            <a:r>
              <a:rPr lang="en-US" sz="1350" b="1" dirty="0"/>
              <a:t>(chaplain, 24 hour nurse  line, etc.)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4BD6D26-2C80-4D6F-8CF8-0651EAA4FBC2}"/>
              </a:ext>
            </a:extLst>
          </p:cNvPr>
          <p:cNvSpPr txBox="1"/>
          <p:nvPr/>
        </p:nvSpPr>
        <p:spPr>
          <a:xfrm>
            <a:off x="4459405" y="3853331"/>
            <a:ext cx="261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PER MONTH BUNDLED CASE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432E37-FEB8-43B2-B72B-5813999B814D}"/>
              </a:ext>
            </a:extLst>
          </p:cNvPr>
          <p:cNvSpPr txBox="1"/>
          <p:nvPr/>
        </p:nvSpPr>
        <p:spPr>
          <a:xfrm>
            <a:off x="2922974" y="4759657"/>
            <a:ext cx="4983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Note: CMS RBRVS 2016 Sacramento, CA fees used in model </a:t>
            </a:r>
          </a:p>
        </p:txBody>
      </p:sp>
    </p:spTree>
    <p:extLst>
      <p:ext uri="{BB962C8B-B14F-4D97-AF65-F5344CB8AC3E}">
        <p14:creationId xmlns:p14="http://schemas.microsoft.com/office/powerpoint/2010/main" val="24766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27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4024" y="205978"/>
            <a:ext cx="7765576" cy="62653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400" b="0" dirty="0"/>
              <a:t>Flexible payment model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2C1D08A-7454-49B8-8040-E51C9EA00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747732"/>
              </p:ext>
            </p:extLst>
          </p:nvPr>
        </p:nvGraphicFramePr>
        <p:xfrm>
          <a:off x="464024" y="1061682"/>
          <a:ext cx="7765576" cy="353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6362980" y="4904184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1D01AE-8486-46DE-B2D5-696574F6176A}" type="slidenum">
              <a:rPr lang="en-US" sz="825">
                <a:solidFill>
                  <a:schemeClr val="bg2"/>
                </a:solidFill>
              </a:rPr>
              <a:pPr algn="r"/>
              <a:t>28</a:t>
            </a:fld>
            <a:endParaRPr lang="en-US" sz="825" dirty="0">
              <a:solidFill>
                <a:schemeClr val="bg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4024" y="205978"/>
            <a:ext cx="7758752" cy="49506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b="0" dirty="0"/>
              <a:t>Why the model is effective?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1469BA4-04CD-488A-94B2-A2374F15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868717"/>
            <a:ext cx="7758752" cy="378517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Our contracting efforts began in Q1 &amp; Q2 of this year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Very little pushback on the rates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Model is used for both </a:t>
            </a:r>
            <a:r>
              <a:rPr lang="en-US" sz="2000" b="1" dirty="0">
                <a:solidFill>
                  <a:schemeClr val="tx1"/>
                </a:solidFill>
              </a:rPr>
              <a:t>hospice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medical group </a:t>
            </a:r>
            <a:r>
              <a:rPr lang="en-US" sz="2000" dirty="0">
                <a:solidFill>
                  <a:schemeClr val="tx1"/>
                </a:solidFill>
              </a:rPr>
              <a:t>contracts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Goal is to have statewide coverage in all 58 CA counties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We are about 50% of the way there!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Long term:     filed network with tiering</a:t>
            </a:r>
          </a:p>
        </p:txBody>
      </p:sp>
    </p:spTree>
    <p:extLst>
      <p:ext uri="{BB962C8B-B14F-4D97-AF65-F5344CB8AC3E}">
        <p14:creationId xmlns:p14="http://schemas.microsoft.com/office/powerpoint/2010/main" val="34262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7" y="1183835"/>
            <a:ext cx="5142364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Palliative care is specialized medical care for people with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serious illness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. </a:t>
            </a:r>
          </a:p>
          <a:p>
            <a:endParaRPr lang="en-US" sz="1050" dirty="0"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It focuses on providing patients with relief from the </a:t>
            </a:r>
            <a:r>
              <a:rPr lang="en-US" b="1" dirty="0">
                <a:solidFill>
                  <a:srgbClr val="1764A7"/>
                </a:solidFill>
                <a:latin typeface="Arial"/>
                <a:cs typeface="Arial"/>
              </a:rPr>
              <a:t>symptoms, pain, and stress</a:t>
            </a:r>
            <a:r>
              <a:rPr lang="en-US" dirty="0">
                <a:latin typeface="Arial"/>
                <a:cs typeface="Arial"/>
              </a:rPr>
              <a:t> of a serious illness</a:t>
            </a:r>
          </a:p>
          <a:p>
            <a:endParaRPr lang="en-US" sz="1050" dirty="0"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The goal is to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improve quality of life </a:t>
            </a:r>
            <a:r>
              <a:rPr lang="en-US" dirty="0">
                <a:latin typeface="Arial"/>
                <a:cs typeface="Arial"/>
              </a:rPr>
              <a:t>for both the patient </a:t>
            </a:r>
            <a:r>
              <a:rPr lang="en-US" u="sng" dirty="0">
                <a:latin typeface="Arial"/>
                <a:cs typeface="Arial"/>
              </a:rPr>
              <a:t>and</a:t>
            </a:r>
            <a:r>
              <a:rPr lang="en-US" dirty="0">
                <a:latin typeface="Arial"/>
                <a:cs typeface="Arial"/>
              </a:rPr>
              <a:t> the family. </a:t>
            </a:r>
          </a:p>
          <a:p>
            <a:pPr marL="257175" indent="-257175">
              <a:buFont typeface="Wingdings" charset="2"/>
              <a:buChar char="§"/>
            </a:pPr>
            <a:endParaRPr lang="en-US" sz="1050" dirty="0"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It is appropriate at any age and at any stage in a serious illness</a:t>
            </a:r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058181" y="4767642"/>
            <a:ext cx="1599640" cy="2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7B13940-C234-284A-A7D3-D6D4558D90C8}" type="slidenum">
              <a:rPr lang="en-US" sz="900">
                <a:solidFill>
                  <a:srgbClr val="898989"/>
                </a:solidFill>
                <a:latin typeface="Calibri" charset="0"/>
              </a:rPr>
              <a:pPr algn="r" eaLnBrk="1" hangingPunct="1"/>
              <a:t>3</a:t>
            </a:fld>
            <a:endParaRPr lang="en-US" sz="9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40" y="1119116"/>
            <a:ext cx="2759690" cy="3027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122158"/>
            <a:ext cx="7765576" cy="996958"/>
          </a:xfrm>
        </p:spPr>
        <p:txBody>
          <a:bodyPr/>
          <a:lstStyle/>
          <a:p>
            <a:r>
              <a:rPr lang="en-US" dirty="0"/>
              <a:t>What is Palliative Care?</a:t>
            </a:r>
          </a:p>
        </p:txBody>
      </p:sp>
    </p:spTree>
    <p:extLst>
      <p:ext uri="{BB962C8B-B14F-4D97-AF65-F5344CB8AC3E}">
        <p14:creationId xmlns:p14="http://schemas.microsoft.com/office/powerpoint/2010/main" val="2707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30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6058181" y="4767642"/>
            <a:ext cx="1599640" cy="2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7B13940-C234-284A-A7D3-D6D4558D90C8}" type="slidenum">
              <a:rPr lang="en-US" sz="900">
                <a:solidFill>
                  <a:srgbClr val="898989"/>
                </a:solidFill>
                <a:latin typeface="Calibri" charset="0"/>
              </a:rPr>
              <a:pPr algn="r" eaLnBrk="1" hangingPunct="1"/>
              <a:t>4</a:t>
            </a:fld>
            <a:endParaRPr lang="en-US" sz="9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7772400" cy="1158798"/>
          </a:xfrm>
        </p:spPr>
        <p:txBody>
          <a:bodyPr>
            <a:normAutofit/>
          </a:bodyPr>
          <a:lstStyle/>
          <a:p>
            <a:r>
              <a:rPr lang="en-US" dirty="0"/>
              <a:t>Palliative Care is best delivered concurrent with disease treatment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539"/>
            <a:ext cx="7772400" cy="3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Palliative Care?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300059"/>
              </p:ext>
            </p:extLst>
          </p:nvPr>
        </p:nvGraphicFramePr>
        <p:xfrm>
          <a:off x="457201" y="704850"/>
          <a:ext cx="7779224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621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772400" cy="831252"/>
          </a:xfrm>
        </p:spPr>
        <p:txBody>
          <a:bodyPr>
            <a:normAutofit/>
          </a:bodyPr>
          <a:lstStyle/>
          <a:p>
            <a:r>
              <a:rPr lang="en-US" dirty="0"/>
              <a:t>What are the services provided?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061"/>
            <a:ext cx="7772399" cy="35077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Expert pain and symptom assessment and management</a:t>
            </a:r>
          </a:p>
          <a:p>
            <a:pPr lvl="0"/>
            <a:r>
              <a:rPr lang="en-US" dirty="0"/>
              <a:t>Assistance with decision-making, clarifying patient and family care priorities, and helping to match treatment and services to those goals</a:t>
            </a:r>
          </a:p>
          <a:p>
            <a:pPr lvl="0"/>
            <a:r>
              <a:rPr lang="en-US" dirty="0"/>
              <a:t>Support to family caregivers with education, counseling, and/or respite</a:t>
            </a:r>
          </a:p>
          <a:p>
            <a:pPr lvl="0"/>
            <a:r>
              <a:rPr lang="en-US" dirty="0"/>
              <a:t>24/7 timely and competent clinical response to avert crises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4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117"/>
            <a:ext cx="7886700" cy="673809"/>
          </a:xfrm>
        </p:spPr>
        <p:txBody>
          <a:bodyPr/>
          <a:lstStyle/>
          <a:p>
            <a:r>
              <a:rPr lang="en-US" dirty="0"/>
              <a:t>Consider John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0848" y="923926"/>
            <a:ext cx="4453577" cy="3670698"/>
          </a:xfrm>
        </p:spPr>
        <p:txBody>
          <a:bodyPr/>
          <a:lstStyle/>
          <a:p>
            <a:r>
              <a:rPr lang="en-US" dirty="0"/>
              <a:t>On second line therapy for esophageal cancer</a:t>
            </a:r>
          </a:p>
          <a:p>
            <a:r>
              <a:rPr lang="en-US" dirty="0"/>
              <a:t>Presents to ED for 3</a:t>
            </a:r>
            <a:r>
              <a:rPr lang="en-US" baseline="30000" dirty="0"/>
              <a:t>rd</a:t>
            </a:r>
            <a:r>
              <a:rPr lang="en-US" dirty="0"/>
              <a:t> time in terrible pain (8/10), taking 5 </a:t>
            </a:r>
            <a:r>
              <a:rPr lang="en-US" dirty="0" err="1"/>
              <a:t>gm</a:t>
            </a:r>
            <a:r>
              <a:rPr lang="en-US" dirty="0"/>
              <a:t> of </a:t>
            </a:r>
            <a:r>
              <a:rPr lang="en-US" dirty="0" err="1"/>
              <a:t>tylenol</a:t>
            </a:r>
            <a:endParaRPr lang="en-US" dirty="0"/>
          </a:p>
          <a:p>
            <a:r>
              <a:rPr lang="en-US" dirty="0"/>
              <a:t>Wife doesn’t know how to help him -- 911 only option after 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10" y="1200150"/>
            <a:ext cx="3320439" cy="280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7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57ACF"/>
                </a:solidFill>
              </a:rPr>
              <a:t>Before and After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solidFill>
                  <a:srgbClr val="157ACF"/>
                </a:solidFill>
              </a:rPr>
              <a:t>Usual Care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3 calls to 911 in a 3 month period, leading to</a:t>
            </a:r>
          </a:p>
          <a:p>
            <a:r>
              <a:rPr lang="en-US" dirty="0"/>
              <a:t>3 ED visits and</a:t>
            </a:r>
          </a:p>
          <a:p>
            <a:r>
              <a:rPr lang="en-US" dirty="0"/>
              <a:t>1 hospitalization, leading to</a:t>
            </a:r>
          </a:p>
          <a:p>
            <a:r>
              <a:rPr lang="en-US" dirty="0"/>
              <a:t>Hospital acquired infection</a:t>
            </a:r>
          </a:p>
          <a:p>
            <a:r>
              <a:rPr lang="en-US" dirty="0"/>
              <a:t>1 SNF stay with no change in symptom management</a:t>
            </a:r>
          </a:p>
          <a:p>
            <a:r>
              <a:rPr lang="en-US" dirty="0"/>
              <a:t>Family distress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solidFill>
                  <a:srgbClr val="157ACF"/>
                </a:solidFill>
              </a:rPr>
              <a:t>Palliative Care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6768" y="1631156"/>
            <a:ext cx="3609655" cy="3272288"/>
          </a:xfrm>
        </p:spPr>
        <p:txBody>
          <a:bodyPr>
            <a:normAutofit/>
          </a:bodyPr>
          <a:lstStyle/>
          <a:p>
            <a:r>
              <a:rPr lang="en-US" dirty="0"/>
              <a:t>Effective pain treatment plan</a:t>
            </a:r>
          </a:p>
          <a:p>
            <a:r>
              <a:rPr lang="en-US" dirty="0"/>
              <a:t>Advance care plan if 2</a:t>
            </a:r>
            <a:r>
              <a:rPr lang="en-US" baseline="30000" dirty="0"/>
              <a:t>nd</a:t>
            </a:r>
            <a:r>
              <a:rPr lang="en-US" dirty="0"/>
              <a:t> line therapy fails</a:t>
            </a:r>
          </a:p>
          <a:p>
            <a:r>
              <a:rPr lang="en-US" dirty="0"/>
              <a:t>24/7 phone response to questions and concerns</a:t>
            </a:r>
          </a:p>
          <a:p>
            <a:r>
              <a:rPr lang="en-US" b="1" dirty="0"/>
              <a:t>No 911 calls, ED visits, or hospitalizations in last 18 months</a:t>
            </a:r>
          </a:p>
        </p:txBody>
      </p:sp>
    </p:spTree>
    <p:extLst>
      <p:ext uri="{BB962C8B-B14F-4D97-AF65-F5344CB8AC3E}">
        <p14:creationId xmlns:p14="http://schemas.microsoft.com/office/powerpoint/2010/main" val="27697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7779224" cy="95832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24D7C"/>
                </a:solidFill>
              </a:rPr>
              <a:t>By improving quality of life, the costs of crisis are averted</a:t>
            </a:r>
            <a:endParaRPr lang="en-US" sz="2700" dirty="0">
              <a:solidFill>
                <a:srgbClr val="024D7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275192"/>
              </p:ext>
            </p:extLst>
          </p:nvPr>
        </p:nvGraphicFramePr>
        <p:xfrm>
          <a:off x="764274" y="1351127"/>
          <a:ext cx="7103659" cy="334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0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522">
                <a:tc>
                  <a:txBody>
                    <a:bodyPr/>
                    <a:lstStyle/>
                    <a:p>
                      <a:r>
                        <a:rPr lang="en-US" sz="1500" dirty="0"/>
                        <a:t>Setting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Results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818">
                <a:tc>
                  <a:txBody>
                    <a:bodyPr/>
                    <a:lstStyle/>
                    <a:p>
                      <a:r>
                        <a:rPr lang="en-US" sz="1500" dirty="0"/>
                        <a:t>Office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 Primary</a:t>
                      </a:r>
                      <a:r>
                        <a:rPr lang="en-US" sz="1500" baseline="0" dirty="0"/>
                        <a:t> Care: </a:t>
                      </a:r>
                      <a:r>
                        <a:rPr lang="en-US" sz="1500" dirty="0"/>
                        <a:t>20% fewer hospital admissions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r>
                        <a:rPr lang="en-US" sz="1500" baseline="0" dirty="0"/>
                        <a:t>$117/day in oncology practice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(RTI 2006)</a:t>
                      </a:r>
                    </a:p>
                    <a:p>
                      <a:endParaRPr lang="en-US" sz="1500" dirty="0"/>
                    </a:p>
                    <a:p>
                      <a:r>
                        <a:rPr lang="en-US" sz="1500" dirty="0"/>
                        <a:t>(Greer</a:t>
                      </a:r>
                      <a:r>
                        <a:rPr lang="en-US" sz="1500" baseline="0" dirty="0"/>
                        <a:t> 2016)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526">
                <a:tc>
                  <a:txBody>
                    <a:bodyPr/>
                    <a:lstStyle/>
                    <a:p>
                      <a:r>
                        <a:rPr lang="en-US" sz="1500" dirty="0"/>
                        <a:t>Home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 to 56% reduction in hospital admissions</a:t>
                      </a:r>
                    </a:p>
                    <a:p>
                      <a:endParaRPr lang="en-US" sz="1500" dirty="0"/>
                    </a:p>
                    <a:p>
                      <a:r>
                        <a:rPr lang="en-US" sz="1500" dirty="0"/>
                        <a:t>36% lower costs in ACO model ($12,000</a:t>
                      </a:r>
                      <a:r>
                        <a:rPr lang="en-US" sz="1500" baseline="0" dirty="0"/>
                        <a:t> saved per patient)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(Cassel</a:t>
                      </a:r>
                      <a:r>
                        <a:rPr lang="en-US" sz="1500" baseline="0" dirty="0"/>
                        <a:t> 2016</a:t>
                      </a:r>
                      <a:r>
                        <a:rPr lang="en-US" sz="1500" dirty="0"/>
                        <a:t>)</a:t>
                      </a:r>
                    </a:p>
                    <a:p>
                      <a:endParaRPr lang="en-US" sz="1500" dirty="0"/>
                    </a:p>
                    <a:p>
                      <a:endParaRPr lang="en-US" sz="1500" dirty="0"/>
                    </a:p>
                    <a:p>
                      <a:r>
                        <a:rPr lang="en-US" sz="1500" dirty="0"/>
                        <a:t>(Lustbader</a:t>
                      </a:r>
                      <a:r>
                        <a:rPr lang="en-US" sz="1500" baseline="0" dirty="0"/>
                        <a:t> 2016)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837">
                <a:tc>
                  <a:txBody>
                    <a:bodyPr/>
                    <a:lstStyle/>
                    <a:p>
                      <a:r>
                        <a:rPr lang="en-US" sz="1500" dirty="0"/>
                        <a:t>Health Plan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22% lower medical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costs</a:t>
                      </a:r>
                    </a:p>
                    <a:p>
                      <a:r>
                        <a:rPr lang="en-US" sz="1500" dirty="0"/>
                        <a:t>($12,000 saved per member on program)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(Krakauer 2009)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22706"/>
      </p:ext>
    </p:extLst>
  </p:cSld>
  <p:clrMapOvr>
    <a:masterClrMapping/>
  </p:clrMapOvr>
</p:sld>
</file>

<file path=ppt/theme/theme1.xml><?xml version="1.0" encoding="utf-8"?>
<a:theme xmlns:a="http://schemas.openxmlformats.org/drawingml/2006/main" name="SOA_presentation_template">
  <a:themeElements>
    <a:clrScheme name="SOA Brand Colors">
      <a:dk1>
        <a:srgbClr val="000000"/>
      </a:dk1>
      <a:lt1>
        <a:sysClr val="window" lastClr="FFFFFF"/>
      </a:lt1>
      <a:dk2>
        <a:srgbClr val="024D7C"/>
      </a:dk2>
      <a:lt2>
        <a:srgbClr val="BEBBBA"/>
      </a:lt2>
      <a:accent1>
        <a:srgbClr val="024D7C"/>
      </a:accent1>
      <a:accent2>
        <a:srgbClr val="77C4D5"/>
      </a:accent2>
      <a:accent3>
        <a:srgbClr val="D23138"/>
      </a:accent3>
      <a:accent4>
        <a:srgbClr val="FDCE07"/>
      </a:accent4>
      <a:accent5>
        <a:srgbClr val="BABF33"/>
      </a:accent5>
      <a:accent6>
        <a:srgbClr val="E27F26"/>
      </a:accent6>
      <a:hlink>
        <a:srgbClr val="D23138"/>
      </a:hlink>
      <a:folHlink>
        <a:srgbClr val="77C4D5"/>
      </a:folHlink>
    </a:clrScheme>
    <a:fontScheme name="SOA Brand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A_presentation_template_16-9" id="{F5C7EBF4-6766-5A44-A42B-D6C1069CA32E}" vid="{FD5BBBDD-AC34-2F42-B078-B9EEB7E2C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SOA_presentation_optional_template_16-9</Template>
  <TotalTime>219</TotalTime>
  <Words>1498</Words>
  <Application>Microsoft Office PowerPoint</Application>
  <PresentationFormat>On-screen Show (16:9)</PresentationFormat>
  <Paragraphs>287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SOA_presentation_template</vt:lpstr>
      <vt:lpstr>Palliative Care: Improving Quality While Lowering Cost</vt:lpstr>
      <vt:lpstr>Introduction to Palliative Care</vt:lpstr>
      <vt:lpstr>What is Palliative Care?</vt:lpstr>
      <vt:lpstr>Palliative Care is best delivered concurrent with disease treatment</vt:lpstr>
      <vt:lpstr>Who needs Palliative Care? </vt:lpstr>
      <vt:lpstr>What are the services provided?</vt:lpstr>
      <vt:lpstr>Consider John</vt:lpstr>
      <vt:lpstr>Before and After</vt:lpstr>
      <vt:lpstr>By improving quality of life, the costs of crisis are averted</vt:lpstr>
      <vt:lpstr>People with serious illness are the top 5% of spenders</vt:lpstr>
      <vt:lpstr>Blue Shield Business Case for Palliative Care</vt:lpstr>
      <vt:lpstr>A Business Case for Palliative Care</vt:lpstr>
      <vt:lpstr>Program development with value in mind</vt:lpstr>
      <vt:lpstr>Patient eligibility requirements for palliative care</vt:lpstr>
      <vt:lpstr>Blue Shield Palliative Program Services</vt:lpstr>
      <vt:lpstr>Innovative partnerships and payment</vt:lpstr>
      <vt:lpstr>Policy Considerations &amp; Trade-Offs</vt:lpstr>
      <vt:lpstr>Modeling Price of Home-Based Palliative Care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Wojcik</dc:creator>
  <cp:lastModifiedBy>Silvers, Allison</cp:lastModifiedBy>
  <cp:revision>7</cp:revision>
  <cp:lastPrinted>2015-07-27T19:55:15Z</cp:lastPrinted>
  <dcterms:created xsi:type="dcterms:W3CDTF">2017-06-22T19:38:17Z</dcterms:created>
  <dcterms:modified xsi:type="dcterms:W3CDTF">2017-10-05T15:21:15Z</dcterms:modified>
</cp:coreProperties>
</file>